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8" r:id="rId5"/>
    <p:sldId id="265" r:id="rId6"/>
    <p:sldId id="271" r:id="rId7"/>
    <p:sldId id="263" r:id="rId8"/>
    <p:sldId id="272" r:id="rId9"/>
    <p:sldId id="257" r:id="rId10"/>
    <p:sldId id="270" r:id="rId11"/>
    <p:sldId id="269" r:id="rId12"/>
    <p:sldId id="267" r:id="rId13"/>
    <p:sldId id="258" r:id="rId14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052F8E-B74A-4E99-BA6C-40F57EEC76EF}" type="doc">
      <dgm:prSet loTypeId="urn:microsoft.com/office/officeart/2005/8/layout/equation1" loCatId="process" qsTypeId="urn:microsoft.com/office/officeart/2005/8/quickstyle/simple2" qsCatId="simple" csTypeId="urn:microsoft.com/office/officeart/2005/8/colors/colorful4" csCatId="colorful" phldr="1"/>
      <dgm:spPr/>
    </dgm:pt>
    <dgm:pt modelId="{01FA2382-4696-4990-825D-D0943BF2D287}">
      <dgm:prSet phldrT="[Texto]" custT="1"/>
      <dgm:spPr/>
      <dgm:t>
        <a:bodyPr/>
        <a:lstStyle/>
        <a:p>
          <a:r>
            <a:rPr lang="es-ES" sz="2400" b="1" dirty="0"/>
            <a:t>Datos</a:t>
          </a:r>
          <a:endParaRPr lang="es-ES" sz="3600" b="1" dirty="0"/>
        </a:p>
      </dgm:t>
    </dgm:pt>
    <dgm:pt modelId="{2FB817A1-63D2-467B-B177-1B81A9F2D110}" type="parTrans" cxnId="{C916FAF6-90E2-47E1-80EA-570A2D4BA5B8}">
      <dgm:prSet/>
      <dgm:spPr/>
      <dgm:t>
        <a:bodyPr/>
        <a:lstStyle/>
        <a:p>
          <a:endParaRPr lang="es-ES"/>
        </a:p>
      </dgm:t>
    </dgm:pt>
    <dgm:pt modelId="{83075EC5-D3E2-4900-A897-52339FB75499}" type="sibTrans" cxnId="{C916FAF6-90E2-47E1-80EA-570A2D4BA5B8}">
      <dgm:prSet/>
      <dgm:spPr/>
      <dgm:t>
        <a:bodyPr/>
        <a:lstStyle/>
        <a:p>
          <a:endParaRPr lang="es-ES"/>
        </a:p>
      </dgm:t>
    </dgm:pt>
    <dgm:pt modelId="{65D3A846-BCDB-4C99-B559-10309E67EE90}">
      <dgm:prSet phldrT="[Texto]" custT="1"/>
      <dgm:spPr/>
      <dgm:t>
        <a:bodyPr/>
        <a:lstStyle/>
        <a:p>
          <a:r>
            <a:rPr lang="es-ES" sz="1400" b="1" dirty="0"/>
            <a:t>Procesamiento</a:t>
          </a:r>
          <a:endParaRPr lang="es-ES" sz="1500" b="1" dirty="0"/>
        </a:p>
      </dgm:t>
    </dgm:pt>
    <dgm:pt modelId="{B4A083D1-2BB0-4CD3-BBA3-35AC2F32C4A4}" type="parTrans" cxnId="{5A34F388-0DDC-4D62-BC60-7B0493506264}">
      <dgm:prSet/>
      <dgm:spPr/>
      <dgm:t>
        <a:bodyPr/>
        <a:lstStyle/>
        <a:p>
          <a:endParaRPr lang="es-ES"/>
        </a:p>
      </dgm:t>
    </dgm:pt>
    <dgm:pt modelId="{04CD81B6-9BD3-49A5-BC68-9F94563A6B48}" type="sibTrans" cxnId="{5A34F388-0DDC-4D62-BC60-7B0493506264}">
      <dgm:prSet/>
      <dgm:spPr/>
      <dgm:t>
        <a:bodyPr/>
        <a:lstStyle/>
        <a:p>
          <a:endParaRPr lang="es-ES"/>
        </a:p>
      </dgm:t>
    </dgm:pt>
    <dgm:pt modelId="{6E5C4D45-E115-4E00-8790-247EC120D1C5}">
      <dgm:prSet phldrT="[Texto]" custT="1"/>
      <dgm:spPr/>
      <dgm:t>
        <a:bodyPr/>
        <a:lstStyle/>
        <a:p>
          <a:r>
            <a:rPr lang="es-ES" sz="1800" b="1" dirty="0"/>
            <a:t>Información</a:t>
          </a:r>
          <a:endParaRPr lang="es-ES" sz="1900" b="1" dirty="0"/>
        </a:p>
      </dgm:t>
    </dgm:pt>
    <dgm:pt modelId="{3C9D0003-E576-4B20-B27F-C21E054EC047}" type="parTrans" cxnId="{B6979821-04E0-4E21-93E0-B2EA1966FF47}">
      <dgm:prSet/>
      <dgm:spPr/>
      <dgm:t>
        <a:bodyPr/>
        <a:lstStyle/>
        <a:p>
          <a:endParaRPr lang="es-ES"/>
        </a:p>
      </dgm:t>
    </dgm:pt>
    <dgm:pt modelId="{1FBE1F68-D8A6-4365-958D-F2072F30E7E0}" type="sibTrans" cxnId="{B6979821-04E0-4E21-93E0-B2EA1966FF47}">
      <dgm:prSet/>
      <dgm:spPr/>
      <dgm:t>
        <a:bodyPr/>
        <a:lstStyle/>
        <a:p>
          <a:endParaRPr lang="es-ES"/>
        </a:p>
      </dgm:t>
    </dgm:pt>
    <dgm:pt modelId="{4E61B3DF-1452-4AD8-92CC-A53EF1E1EAC3}" type="pres">
      <dgm:prSet presAssocID="{6D052F8E-B74A-4E99-BA6C-40F57EEC76EF}" presName="linearFlow" presStyleCnt="0">
        <dgm:presLayoutVars>
          <dgm:dir/>
          <dgm:resizeHandles val="exact"/>
        </dgm:presLayoutVars>
      </dgm:prSet>
      <dgm:spPr/>
    </dgm:pt>
    <dgm:pt modelId="{3EA783CE-A03C-4482-9361-5285E92120CC}" type="pres">
      <dgm:prSet presAssocID="{01FA2382-4696-4990-825D-D0943BF2D28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6104C4A-B9A4-4F8C-892E-755F38368840}" type="pres">
      <dgm:prSet presAssocID="{83075EC5-D3E2-4900-A897-52339FB75499}" presName="spacerL" presStyleCnt="0"/>
      <dgm:spPr/>
    </dgm:pt>
    <dgm:pt modelId="{2FB77528-A1C1-4280-99BB-6852EFB3E84E}" type="pres">
      <dgm:prSet presAssocID="{83075EC5-D3E2-4900-A897-52339FB75499}" presName="sibTrans" presStyleLbl="sibTrans2D1" presStyleIdx="0" presStyleCnt="2"/>
      <dgm:spPr/>
      <dgm:t>
        <a:bodyPr/>
        <a:lstStyle/>
        <a:p>
          <a:endParaRPr lang="es-CO"/>
        </a:p>
      </dgm:t>
    </dgm:pt>
    <dgm:pt modelId="{F012D710-EFB7-4389-9A43-1B977EEA0617}" type="pres">
      <dgm:prSet presAssocID="{83075EC5-D3E2-4900-A897-52339FB75499}" presName="spacerR" presStyleCnt="0"/>
      <dgm:spPr/>
    </dgm:pt>
    <dgm:pt modelId="{642614D5-9B27-4438-84EB-C9AEACBFF749}" type="pres">
      <dgm:prSet presAssocID="{65D3A846-BCDB-4C99-B559-10309E67EE9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323AEA4D-0A67-4B5F-9212-8BC07D9C98E8}" type="pres">
      <dgm:prSet presAssocID="{04CD81B6-9BD3-49A5-BC68-9F94563A6B48}" presName="spacerL" presStyleCnt="0"/>
      <dgm:spPr/>
    </dgm:pt>
    <dgm:pt modelId="{C00E8A55-27BF-4EF0-BC0A-D7B6FDB990DD}" type="pres">
      <dgm:prSet presAssocID="{04CD81B6-9BD3-49A5-BC68-9F94563A6B48}" presName="sibTrans" presStyleLbl="sibTrans2D1" presStyleIdx="1" presStyleCnt="2"/>
      <dgm:spPr/>
      <dgm:t>
        <a:bodyPr/>
        <a:lstStyle/>
        <a:p>
          <a:endParaRPr lang="es-CO"/>
        </a:p>
      </dgm:t>
    </dgm:pt>
    <dgm:pt modelId="{371CCF92-7232-445C-97C7-A4EF016A0E4A}" type="pres">
      <dgm:prSet presAssocID="{04CD81B6-9BD3-49A5-BC68-9F94563A6B48}" presName="spacerR" presStyleCnt="0"/>
      <dgm:spPr/>
    </dgm:pt>
    <dgm:pt modelId="{7DD6E8EB-D08F-4EDB-AE3B-478846EF4CF5}" type="pres">
      <dgm:prSet presAssocID="{6E5C4D45-E115-4E00-8790-247EC120D1C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</dgm:ptLst>
  <dgm:cxnLst>
    <dgm:cxn modelId="{8DD02F88-955A-44AF-BC09-9F05B9B409BA}" type="presOf" srcId="{65D3A846-BCDB-4C99-B559-10309E67EE90}" destId="{642614D5-9B27-4438-84EB-C9AEACBFF749}" srcOrd="0" destOrd="0" presId="urn:microsoft.com/office/officeart/2005/8/layout/equation1"/>
    <dgm:cxn modelId="{36C2AD8C-55D5-4FA8-A8D3-FDBBAC4ACF61}" type="presOf" srcId="{6D052F8E-B74A-4E99-BA6C-40F57EEC76EF}" destId="{4E61B3DF-1452-4AD8-92CC-A53EF1E1EAC3}" srcOrd="0" destOrd="0" presId="urn:microsoft.com/office/officeart/2005/8/layout/equation1"/>
    <dgm:cxn modelId="{C1C39E2E-86BE-4039-8319-62432BE09FC9}" type="presOf" srcId="{83075EC5-D3E2-4900-A897-52339FB75499}" destId="{2FB77528-A1C1-4280-99BB-6852EFB3E84E}" srcOrd="0" destOrd="0" presId="urn:microsoft.com/office/officeart/2005/8/layout/equation1"/>
    <dgm:cxn modelId="{EBE3906B-8A5F-4DA9-8ABD-8D2356770D8B}" type="presOf" srcId="{6E5C4D45-E115-4E00-8790-247EC120D1C5}" destId="{7DD6E8EB-D08F-4EDB-AE3B-478846EF4CF5}" srcOrd="0" destOrd="0" presId="urn:microsoft.com/office/officeart/2005/8/layout/equation1"/>
    <dgm:cxn modelId="{B6979821-04E0-4E21-93E0-B2EA1966FF47}" srcId="{6D052F8E-B74A-4E99-BA6C-40F57EEC76EF}" destId="{6E5C4D45-E115-4E00-8790-247EC120D1C5}" srcOrd="2" destOrd="0" parTransId="{3C9D0003-E576-4B20-B27F-C21E054EC047}" sibTransId="{1FBE1F68-D8A6-4365-958D-F2072F30E7E0}"/>
    <dgm:cxn modelId="{A6FCC29B-C964-4E30-A8B5-E37FA138F603}" type="presOf" srcId="{01FA2382-4696-4990-825D-D0943BF2D287}" destId="{3EA783CE-A03C-4482-9361-5285E92120CC}" srcOrd="0" destOrd="0" presId="urn:microsoft.com/office/officeart/2005/8/layout/equation1"/>
    <dgm:cxn modelId="{5A34F388-0DDC-4D62-BC60-7B0493506264}" srcId="{6D052F8E-B74A-4E99-BA6C-40F57EEC76EF}" destId="{65D3A846-BCDB-4C99-B559-10309E67EE90}" srcOrd="1" destOrd="0" parTransId="{B4A083D1-2BB0-4CD3-BBA3-35AC2F32C4A4}" sibTransId="{04CD81B6-9BD3-49A5-BC68-9F94563A6B48}"/>
    <dgm:cxn modelId="{C916FAF6-90E2-47E1-80EA-570A2D4BA5B8}" srcId="{6D052F8E-B74A-4E99-BA6C-40F57EEC76EF}" destId="{01FA2382-4696-4990-825D-D0943BF2D287}" srcOrd="0" destOrd="0" parTransId="{2FB817A1-63D2-467B-B177-1B81A9F2D110}" sibTransId="{83075EC5-D3E2-4900-A897-52339FB75499}"/>
    <dgm:cxn modelId="{17BFFCE5-C608-4F4E-AE95-96BC1416C86B}" type="presOf" srcId="{04CD81B6-9BD3-49A5-BC68-9F94563A6B48}" destId="{C00E8A55-27BF-4EF0-BC0A-D7B6FDB990DD}" srcOrd="0" destOrd="0" presId="urn:microsoft.com/office/officeart/2005/8/layout/equation1"/>
    <dgm:cxn modelId="{D651E664-CF8E-4567-857B-9EE2A2AECE03}" type="presParOf" srcId="{4E61B3DF-1452-4AD8-92CC-A53EF1E1EAC3}" destId="{3EA783CE-A03C-4482-9361-5285E92120CC}" srcOrd="0" destOrd="0" presId="urn:microsoft.com/office/officeart/2005/8/layout/equation1"/>
    <dgm:cxn modelId="{84BC5999-F086-4293-8866-D774ECCB165A}" type="presParOf" srcId="{4E61B3DF-1452-4AD8-92CC-A53EF1E1EAC3}" destId="{36104C4A-B9A4-4F8C-892E-755F38368840}" srcOrd="1" destOrd="0" presId="urn:microsoft.com/office/officeart/2005/8/layout/equation1"/>
    <dgm:cxn modelId="{DBEBD745-3052-4F39-BD17-498981298F1A}" type="presParOf" srcId="{4E61B3DF-1452-4AD8-92CC-A53EF1E1EAC3}" destId="{2FB77528-A1C1-4280-99BB-6852EFB3E84E}" srcOrd="2" destOrd="0" presId="urn:microsoft.com/office/officeart/2005/8/layout/equation1"/>
    <dgm:cxn modelId="{07025D8C-6041-4BEA-A75E-BDA3A4C682A0}" type="presParOf" srcId="{4E61B3DF-1452-4AD8-92CC-A53EF1E1EAC3}" destId="{F012D710-EFB7-4389-9A43-1B977EEA0617}" srcOrd="3" destOrd="0" presId="urn:microsoft.com/office/officeart/2005/8/layout/equation1"/>
    <dgm:cxn modelId="{178F2BDF-38E9-4329-8628-D12A354EDA6A}" type="presParOf" srcId="{4E61B3DF-1452-4AD8-92CC-A53EF1E1EAC3}" destId="{642614D5-9B27-4438-84EB-C9AEACBFF749}" srcOrd="4" destOrd="0" presId="urn:microsoft.com/office/officeart/2005/8/layout/equation1"/>
    <dgm:cxn modelId="{BF121C6A-46BF-45A0-A3AA-F327BEAF287B}" type="presParOf" srcId="{4E61B3DF-1452-4AD8-92CC-A53EF1E1EAC3}" destId="{323AEA4D-0A67-4B5F-9212-8BC07D9C98E8}" srcOrd="5" destOrd="0" presId="urn:microsoft.com/office/officeart/2005/8/layout/equation1"/>
    <dgm:cxn modelId="{433ECBE7-E37D-475C-984F-3F06767B1275}" type="presParOf" srcId="{4E61B3DF-1452-4AD8-92CC-A53EF1E1EAC3}" destId="{C00E8A55-27BF-4EF0-BC0A-D7B6FDB990DD}" srcOrd="6" destOrd="0" presId="urn:microsoft.com/office/officeart/2005/8/layout/equation1"/>
    <dgm:cxn modelId="{31E23457-CD9B-4275-A2FB-54B2E83CF663}" type="presParOf" srcId="{4E61B3DF-1452-4AD8-92CC-A53EF1E1EAC3}" destId="{371CCF92-7232-445C-97C7-A4EF016A0E4A}" srcOrd="7" destOrd="0" presId="urn:microsoft.com/office/officeart/2005/8/layout/equation1"/>
    <dgm:cxn modelId="{BFF86198-D66A-44AA-85B0-7318557DAEEC}" type="presParOf" srcId="{4E61B3DF-1452-4AD8-92CC-A53EF1E1EAC3}" destId="{7DD6E8EB-D08F-4EDB-AE3B-478846EF4CF5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501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3457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381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3711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17393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6078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838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23733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292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221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758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FC178-2E3A-486E-ACD6-B3E10B8CF9DC}" type="datetimeFigureOut">
              <a:rPr lang="es-CO" smtClean="0"/>
              <a:t>7/12/2016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AEADC-C242-4D77-9075-744B1915A43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978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dpuzzle.com/assignments/5844dac4b4cd883e236ece78/watch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i.amz.mshcdn.com/Xux40L9x_oKokA6nkk_eq6tn7Pk=/fit-in/1200x9600/http:/mashable.com/wp-content/uploads/2014/04/history_infographic_final.jpg" TargetMode="External"/><Relationship Id="rId2" Type="http://schemas.openxmlformats.org/officeDocument/2006/relationships/hyperlink" Target="https://edpuzzle.com/assignments/584479d1b4cd883e236aef64/watch" TargetMode="Externa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edpuzzle.com/assignments/5844779fd3086a3e3c5348b2/watch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edpuzzle.com/assignments/5844dff5c1f9fb3e394e0880/watch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8600" y="2312988"/>
            <a:ext cx="7772400" cy="1468437"/>
          </a:xfrm>
        </p:spPr>
        <p:txBody>
          <a:bodyPr>
            <a:normAutofit/>
          </a:bodyPr>
          <a:lstStyle/>
          <a:p>
            <a:pPr algn="r"/>
            <a:r>
              <a:rPr lang="es-CO" sz="4800" b="1" dirty="0">
                <a:latin typeface="Corbel" panose="020B0503020204020204" pitchFamily="34" charset="0"/>
              </a:rPr>
              <a:t>CMI: Competencias para el manejo de la información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4087813"/>
            <a:ext cx="6858000" cy="1655762"/>
          </a:xfrm>
        </p:spPr>
        <p:txBody>
          <a:bodyPr/>
          <a:lstStyle/>
          <a:p>
            <a:pPr algn="r"/>
            <a:r>
              <a:rPr lang="es-CO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Boris Sánchez Molano</a:t>
            </a:r>
            <a:br>
              <a:rPr lang="es-CO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s-CO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bsanchez@icesi.edu.co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262498"/>
            <a:ext cx="562101" cy="56210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8572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bg1"/>
                </a:solidFill>
                <a:latin typeface="Corbel" panose="020B0503020204020204" pitchFamily="34" charset="0"/>
              </a:rPr>
              <a:t>CMI – Competencias  siglo XXI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628650" y="1009650"/>
            <a:ext cx="7886700" cy="5167313"/>
          </a:xfrm>
        </p:spPr>
        <p:txBody>
          <a:bodyPr>
            <a:normAutofit/>
          </a:bodyPr>
          <a:lstStyle/>
          <a:p>
            <a:r>
              <a:rPr lang="es-CO" dirty="0"/>
              <a:t>Definir qué es la información y por qué es importante </a:t>
            </a:r>
          </a:p>
          <a:p>
            <a:r>
              <a:rPr lang="es-CO" dirty="0"/>
              <a:t>De donde proviene la información, características </a:t>
            </a:r>
          </a:p>
          <a:p>
            <a:r>
              <a:rPr lang="es-CO" dirty="0"/>
              <a:t>Alfabetismo en medios (básico)</a:t>
            </a:r>
          </a:p>
          <a:p>
            <a:r>
              <a:rPr lang="es-CO" dirty="0"/>
              <a:t>Por qué es importante las CMI</a:t>
            </a:r>
          </a:p>
          <a:p>
            <a:r>
              <a:rPr lang="es-CO" dirty="0"/>
              <a:t>Más allá de google</a:t>
            </a:r>
          </a:p>
          <a:p>
            <a:r>
              <a:rPr lang="es-CO" dirty="0"/>
              <a:t>Identificar y evaluar fuentes </a:t>
            </a:r>
          </a:p>
          <a:p>
            <a:r>
              <a:rPr lang="es-CO" dirty="0"/>
              <a:t>Recopilar información, herramientas útiles</a:t>
            </a:r>
          </a:p>
          <a:p>
            <a:r>
              <a:rPr lang="es-CO" dirty="0"/>
              <a:t>Analizar información recomendaciones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52475" y="6242579"/>
            <a:ext cx="80010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Obtenido de </a:t>
            </a:r>
            <a:r>
              <a:rPr lang="es-ES" sz="1000" dirty="0" err="1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Calieducadigital</a:t>
            </a:r>
            <a:r>
              <a:rPr lang="es-ES" sz="1000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; http://calieducadigital.com/apr_aprender/index.php/comunicacion/pid/entry/competencias-siglo-xxi-4</a:t>
            </a:r>
          </a:p>
        </p:txBody>
      </p:sp>
    </p:spTree>
    <p:extLst>
      <p:ext uri="{BB962C8B-B14F-4D97-AF65-F5344CB8AC3E}">
        <p14:creationId xmlns:p14="http://schemas.microsoft.com/office/powerpoint/2010/main" val="2467071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Información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281697" y="2970634"/>
            <a:ext cx="5128207" cy="102521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s-CO" sz="6000" dirty="0">
                <a:ln w="0"/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¿Qué es la Información?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785" y1="84258" x2="29785" y2="84258"/>
                        <a14:foregroundMark x1="56641" y1="82850" x2="56641" y2="82850"/>
                        <a14:foregroundMark x1="44238" y1="83844" x2="44238" y2="83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98" y="1440277"/>
            <a:ext cx="3121152" cy="367893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7937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Información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7352159"/>
              </p:ext>
            </p:extLst>
          </p:nvPr>
        </p:nvGraphicFramePr>
        <p:xfrm>
          <a:off x="615950" y="1233488"/>
          <a:ext cx="78867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323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617" y="1030309"/>
            <a:ext cx="8232015" cy="524170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CO" sz="2400" dirty="0"/>
              <a:t>La información se refiere a hechos y opiniones suministradas y recibidas en el curso de la vida diaria. </a:t>
            </a:r>
          </a:p>
          <a:p>
            <a:pPr>
              <a:lnSpc>
                <a:spcPct val="100000"/>
              </a:lnSpc>
            </a:pPr>
            <a:r>
              <a:rPr lang="es-CO" sz="2400" dirty="0"/>
              <a:t>Se obtiene información directamente de otros seres vivos, de los medios masivos de comunicación, de los bancos electrónicos de datos, y de todo tipo de fenómenos observables en el ambiente que nos rodea. </a:t>
            </a:r>
          </a:p>
          <a:p>
            <a:pPr>
              <a:lnSpc>
                <a:spcPct val="100000"/>
              </a:lnSpc>
            </a:pPr>
            <a:r>
              <a:rPr lang="es-CO" sz="2400" dirty="0"/>
              <a:t>Una persona que hace uso de estos hechos y opiniones a su vez genera más información, parte de la cuál se comunica a otros </a:t>
            </a:r>
          </a:p>
          <a:p>
            <a:pPr>
              <a:lnSpc>
                <a:spcPct val="100000"/>
              </a:lnSpc>
            </a:pPr>
            <a:r>
              <a:rPr lang="es-CO" sz="2400" dirty="0"/>
              <a:t>La información organizada de acuerdo con alguna relación lógica se conoce como "cuerpo de conocimiento" y podrá ser adquirido a través de la exposición o estudio sistemático de éste.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186166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1"/>
            <a:ext cx="8899301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Formas de Información.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5679583"/>
            <a:ext cx="7886700" cy="4973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800" dirty="0">
                <a:hlinkClick r:id="rId2"/>
              </a:rPr>
              <a:t>https://edpuzzle.com/assignments/5844dac4b4cd883e236ece78/watch</a:t>
            </a:r>
            <a:r>
              <a:rPr lang="es-CO" sz="1800" dirty="0"/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9267" y1="46087" x2="49267" y2="46087"/>
                        <a14:foregroundMark x1="48680" y1="63478" x2="48680" y2="63478"/>
                        <a14:foregroundMark x1="79179" y1="83768" x2="79179" y2="83768"/>
                        <a14:foregroundMark x1="80645" y1="87246" x2="80645" y2="87246"/>
                        <a14:foregroundMark x1="85337" y1="82899" x2="85337" y2="82899"/>
                        <a14:foregroundMark x1="87683" y1="79420" x2="87683" y2="79420"/>
                        <a14:foregroundMark x1="14956" y1="78551" x2="14956" y2="78551"/>
                        <a14:foregroundMark x1="14370" y1="81739" x2="14370" y2="81739"/>
                        <a14:foregroundMark x1="8504" y1="74203" x2="8504" y2="74203"/>
                        <a14:foregroundMark x1="49560" y1="50725" x2="49560" y2="50725"/>
                        <a14:foregroundMark x1="56598" y1="53333" x2="56598" y2="53333"/>
                        <a14:foregroundMark x1="21408" y1="12174" x2="21408" y2="12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077" y="1236371"/>
            <a:ext cx="3803948" cy="3848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654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Explosión de la 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CO" dirty="0"/>
              <a:t>"Se ha generado más información nueva en los últimos 30 años que en los 5.000 anteriores. A nivel internacional, casi 1.000 libros se publican diariamente, y se considera que el total del conocimiento impreso se duplica cada 7 años." </a:t>
            </a:r>
          </a:p>
          <a:p>
            <a:pPr marL="0" indent="0" algn="ctr">
              <a:buNone/>
            </a:pPr>
            <a:r>
              <a:rPr lang="es-CO" sz="2000" dirty="0"/>
              <a:t>(Peter </a:t>
            </a:r>
            <a:r>
              <a:rPr lang="es-CO" sz="2000" dirty="0" err="1"/>
              <a:t>Large</a:t>
            </a:r>
            <a:r>
              <a:rPr lang="es-CO" sz="2000" dirty="0"/>
              <a:t>, </a:t>
            </a:r>
            <a:r>
              <a:rPr lang="es-CO" sz="2000" dirty="0" err="1"/>
              <a:t>The</a:t>
            </a:r>
            <a:r>
              <a:rPr lang="es-CO" sz="2000" dirty="0"/>
              <a:t> Micro </a:t>
            </a:r>
            <a:r>
              <a:rPr lang="es-CO" sz="2000" dirty="0" err="1"/>
              <a:t>Revolution</a:t>
            </a:r>
            <a:r>
              <a:rPr lang="es-CO" sz="2000" dirty="0"/>
              <a:t> </a:t>
            </a:r>
            <a:r>
              <a:rPr lang="es-CO" sz="2000" dirty="0" err="1"/>
              <a:t>Revisited</a:t>
            </a:r>
            <a:r>
              <a:rPr lang="es-CO" sz="2000" dirty="0"/>
              <a:t>)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43718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Evolución de la Información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86346" y="2041835"/>
            <a:ext cx="5591847" cy="3562067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s-CO" sz="2000" dirty="0"/>
              <a:t>¿Cuáles eran los medios de comunicación de la época?</a:t>
            </a:r>
          </a:p>
          <a:p>
            <a:pPr>
              <a:lnSpc>
                <a:spcPct val="100000"/>
              </a:lnSpc>
            </a:pPr>
            <a:r>
              <a:rPr lang="es-CO" sz="2000" dirty="0"/>
              <a:t>¿Cuál era la velocidad de la comunicación? ¿Cuáles eran los medios para difundirla?</a:t>
            </a:r>
          </a:p>
          <a:p>
            <a:pPr>
              <a:lnSpc>
                <a:spcPct val="100000"/>
              </a:lnSpc>
            </a:pPr>
            <a:r>
              <a:rPr lang="es-CO" sz="2000" dirty="0"/>
              <a:t>¿Qué tamaño tenía la audiencia?</a:t>
            </a:r>
          </a:p>
          <a:p>
            <a:pPr>
              <a:lnSpc>
                <a:spcPct val="100000"/>
              </a:lnSpc>
            </a:pPr>
            <a:r>
              <a:rPr lang="es-CO" sz="2000" dirty="0"/>
              <a:t>¿Cuánta información se transmitía en cada comunicación?</a:t>
            </a:r>
          </a:p>
          <a:p>
            <a:pPr>
              <a:lnSpc>
                <a:spcPct val="100000"/>
              </a:lnSpc>
            </a:pPr>
            <a:r>
              <a:rPr lang="es-CO" sz="2000" dirty="0"/>
              <a:t>¿Cuál era el propósito de transmitir información?</a:t>
            </a:r>
          </a:p>
          <a:p>
            <a:pPr>
              <a:lnSpc>
                <a:spcPct val="100000"/>
              </a:lnSpc>
            </a:pPr>
            <a:r>
              <a:rPr lang="es-CO" sz="2000" dirty="0"/>
              <a:t>¿Qué tan importante y necesaria era una respuesta exacta y fidedigna?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02892" y="1033926"/>
            <a:ext cx="788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800" b="1" dirty="0"/>
              <a:t>Imaginemos si usted hubiese nacido hace ??? Años</a:t>
            </a:r>
            <a:r>
              <a:rPr lang="es-CO" dirty="0"/>
              <a:t>: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9785" y1="84258" x2="29785" y2="84258"/>
                        <a14:foregroundMark x1="56641" y1="82850" x2="56641" y2="82850"/>
                        <a14:foregroundMark x1="44238" y1="83844" x2="44238" y2="838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72" y="1924966"/>
            <a:ext cx="3121152" cy="367893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9600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9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Producción de la Información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95325" y="4484966"/>
            <a:ext cx="78867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“El conocimiento humano, medido a la manera de los </a:t>
            </a:r>
            <a:r>
              <a:rPr lang="es-ES" dirty="0" err="1">
                <a:solidFill>
                  <a:schemeClr val="bg2">
                    <a:lumMod val="10000"/>
                  </a:schemeClr>
                </a:solidFill>
              </a:rPr>
              <a:t>bibliometristas</a:t>
            </a: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, demoró 1750 años en duplicar por primera vez su volumen. La siguiente vez lo hizo en 150 años, luego en 50 y hoy se duplica cada cinco años. Se estima que el año 2020 aumentará al doble cada 73 días.” </a:t>
            </a:r>
          </a:p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innovación en las políticas y políticas de innovación. José Joaquín Brunner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28" y="1141941"/>
            <a:ext cx="6589465" cy="27821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56000" endPos="17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26038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9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Magnitudes de Almacenamiento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42911" y="4949244"/>
            <a:ext cx="78867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10000"/>
                  </a:schemeClr>
                </a:solidFill>
                <a:hlinkClick r:id="rId2"/>
              </a:rPr>
              <a:t>https://edpuzzle.com/assignments/584479d1b4cd883e236aef64/watch</a:t>
            </a: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algn="ctr"/>
            <a:endParaRPr lang="es-ES" sz="14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http://i.amz.mshcdn.com/Xux40L9x_oKokA6nkk_eq6tn7Pk=/fit-in/1200x9600/http%3A%2F%2Fmashable.com%2Fwp-content%2Fuploads%2F2014%2F04%2Fhistory_infographic_final.jpg</a:t>
            </a:r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4177" y1="41714" x2="24177" y2="41714"/>
                        <a14:foregroundMark x1="40759" y1="47714" x2="40759" y2="47714"/>
                        <a14:foregroundMark x1="47468" y1="38000" x2="47468" y2="38000"/>
                        <a14:foregroundMark x1="51139" y1="36857" x2="51139" y2="36857"/>
                        <a14:foregroundMark x1="53671" y1="41143" x2="53671" y2="41143"/>
                        <a14:foregroundMark x1="54810" y1="50000" x2="54810" y2="50000"/>
                        <a14:foregroundMark x1="51899" y1="52286" x2="51899" y2="52286"/>
                        <a14:foregroundMark x1="65823" y1="35714" x2="65823" y2="35714"/>
                        <a14:foregroundMark x1="70253" y1="40000" x2="70253" y2="40000"/>
                        <a14:foregroundMark x1="71772" y1="40000" x2="71772" y2="40000"/>
                        <a14:foregroundMark x1="73797" y1="33714" x2="73797" y2="33714"/>
                        <a14:foregroundMark x1="79873" y1="50286" x2="79873" y2="50286"/>
                        <a14:foregroundMark x1="78861" y1="34857" x2="78861" y2="34857"/>
                        <a14:foregroundMark x1="78861" y1="33714" x2="78861" y2="33714"/>
                        <a14:foregroundMark x1="79367" y1="32000" x2="79367" y2="32000"/>
                        <a14:foregroundMark x1="77848" y1="33429" x2="77848" y2="33429"/>
                        <a14:foregroundMark x1="90759" y1="36286" x2="90759" y2="36286"/>
                        <a14:foregroundMark x1="50253" y1="78857" x2="50253" y2="78857"/>
                        <a14:foregroundMark x1="49494" y1="93429" x2="49494" y2="93429"/>
                        <a14:foregroundMark x1="47722" y1="54571" x2="47722" y2="54571"/>
                        <a14:backgroundMark x1="13671" y1="12857" x2="13671" y2="12857"/>
                        <a14:backgroundMark x1="24557" y1="10857" x2="24557" y2="10857"/>
                        <a14:backgroundMark x1="41519" y1="12000" x2="41519" y2="12000"/>
                        <a14:backgroundMark x1="59367" y1="8571" x2="59367" y2="8571"/>
                        <a14:backgroundMark x1="75696" y1="11143" x2="75696" y2="11143"/>
                        <a14:backgroundMark x1="87089" y1="13714" x2="87089" y2="13714"/>
                        <a14:backgroundMark x1="92532" y1="15143" x2="92532" y2="15143"/>
                        <a14:backgroundMark x1="91772" y1="79714" x2="91772" y2="79714"/>
                        <a14:backgroundMark x1="79873" y1="77429" x2="79873" y2="77429"/>
                        <a14:backgroundMark x1="75949" y1="85143" x2="75949" y2="85143"/>
                        <a14:backgroundMark x1="70759" y1="86571" x2="70759" y2="86571"/>
                        <a14:backgroundMark x1="67722" y1="77429" x2="67722" y2="77429"/>
                        <a14:backgroundMark x1="33291" y1="89429" x2="33291" y2="89429"/>
                        <a14:backgroundMark x1="27595" y1="86857" x2="27595" y2="86857"/>
                        <a14:backgroundMark x1="15823" y1="86286" x2="15823" y2="86286"/>
                        <a14:backgroundMark x1="9367" y1="80286" x2="9367" y2="80286"/>
                        <a14:backgroundMark x1="6203" y1="80857" x2="6203" y2="80857"/>
                        <a14:backgroundMark x1="34430" y1="76571" x2="34430" y2="76571"/>
                        <a14:backgroundMark x1="37722" y1="64286" x2="37722" y2="64286"/>
                        <a14:backgroundMark x1="42911" y1="86571" x2="43038" y2="88286"/>
                        <a14:backgroundMark x1="58608" y1="85429" x2="58608" y2="85429"/>
                        <a14:backgroundMark x1="70759" y1="65714" x2="70759" y2="65714"/>
                        <a14:backgroundMark x1="90633" y1="74286" x2="90633" y2="74286"/>
                        <a14:backgroundMark x1="89114" y1="93143" x2="89114" y2="93143"/>
                        <a14:backgroundMark x1="99367" y1="81143" x2="99367" y2="81143"/>
                        <a14:backgroundMark x1="65949" y1="16000" x2="65949" y2="16000"/>
                        <a14:backgroundMark x1="52911" y1="19429" x2="52911" y2="19429"/>
                        <a14:backgroundMark x1="33418" y1="14000" x2="33418" y2="14000"/>
                        <a14:backgroundMark x1="43671" y1="38000" x2="43671" y2="38000"/>
                        <a14:backgroundMark x1="43544" y1="50000" x2="43544" y2="50000"/>
                        <a14:backgroundMark x1="43418" y1="45143" x2="43418" y2="45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61" y="1169697"/>
            <a:ext cx="7524750" cy="3333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2646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9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Almacenamiento de la Información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23886" y="5278057"/>
            <a:ext cx="7886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2">
                    <a:lumMod val="10000"/>
                  </a:schemeClr>
                </a:solidFill>
                <a:hlinkClick r:id="rId2"/>
              </a:rPr>
              <a:t>https://edpuzzle.com/assignments/5844779fd3086a3e3c5348b2/watch</a:t>
            </a:r>
            <a:r>
              <a:rPr lang="es-ES" dirty="0">
                <a:solidFill>
                  <a:schemeClr val="bg2">
                    <a:lumMod val="10000"/>
                  </a:schemeClr>
                </a:solidFill>
              </a:rPr>
              <a:t> </a:t>
            </a:r>
            <a:endParaRPr lang="es-E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0874" y1="25000" x2="20874" y2="25000"/>
                        <a14:foregroundMark x1="25106" y1="19628" x2="25106" y2="19628"/>
                        <a14:foregroundMark x1="49506" y1="15702" x2="49506" y2="15702"/>
                        <a14:foregroundMark x1="15938" y1="46074" x2="15938" y2="46074"/>
                        <a14:foregroundMark x1="53456" y1="73140" x2="53456" y2="73140"/>
                        <a14:foregroundMark x1="57405" y1="66529" x2="57405" y2="66529"/>
                        <a14:foregroundMark x1="58533" y1="64669" x2="58533" y2="64669"/>
                        <a14:foregroundMark x1="61072" y1="60744" x2="61072" y2="60744"/>
                        <a14:foregroundMark x1="70381" y1="39463" x2="70381" y2="39463"/>
                        <a14:foregroundMark x1="73061" y1="36364" x2="73061" y2="36364"/>
                        <a14:foregroundMark x1="57969" y1="25413" x2="57969" y2="25413"/>
                        <a14:foregroundMark x1="62764" y1="47107" x2="62764" y2="47107"/>
                        <a14:foregroundMark x1="26234" y1="61570" x2="26234" y2="61570"/>
                        <a14:foregroundMark x1="26516" y1="58678" x2="26516" y2="58678"/>
                        <a14:foregroundMark x1="28350" y1="58678" x2="28350" y2="58678"/>
                        <a14:foregroundMark x1="28350" y1="65289" x2="28350" y2="65289"/>
                        <a14:foregroundMark x1="21721" y1="68388" x2="21721" y2="68388"/>
                        <a14:foregroundMark x1="49506" y1="12190" x2="49506" y2="12190"/>
                        <a14:foregroundMark x1="53456" y1="8471" x2="53456" y2="8471"/>
                        <a14:foregroundMark x1="58533" y1="4132" x2="58533" y2="41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394" y="1523196"/>
            <a:ext cx="4870562" cy="33248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4915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"/>
            <a:ext cx="7886700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Historia de las TI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5769735"/>
            <a:ext cx="7886700" cy="4072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sz="1800" dirty="0">
                <a:hlinkClick r:id="rId2"/>
              </a:rPr>
              <a:t>https://edpuzzle.com/assignments/5844dff5c1f9fb3e394e0880/watch</a:t>
            </a:r>
            <a:r>
              <a:rPr lang="es-CO" sz="1800" dirty="0"/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762" y="1375155"/>
            <a:ext cx="4562475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08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0499" y="0"/>
            <a:ext cx="8753475" cy="723900"/>
          </a:xfrm>
        </p:spPr>
        <p:txBody>
          <a:bodyPr>
            <a:normAutofit/>
          </a:bodyPr>
          <a:lstStyle/>
          <a:p>
            <a:r>
              <a:rPr lang="es-CO" sz="4000" b="1" dirty="0">
                <a:solidFill>
                  <a:schemeClr val="tx2">
                    <a:lumMod val="75000"/>
                  </a:schemeClr>
                </a:solidFill>
              </a:rPr>
              <a:t>Internet Historia</a:t>
            </a:r>
          </a:p>
        </p:txBody>
      </p:sp>
      <p:pic>
        <p:nvPicPr>
          <p:cNvPr id="5" name="Infografía animada- La Historia del Interne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174" y="1048272"/>
            <a:ext cx="8686800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4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6869</TotalTime>
  <Words>385</Words>
  <Application>Microsoft Office PowerPoint</Application>
  <PresentationFormat>Presentación en pantalla (4:3)</PresentationFormat>
  <Paragraphs>48</Paragraphs>
  <Slides>13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Corbel</vt:lpstr>
      <vt:lpstr>Georgia</vt:lpstr>
      <vt:lpstr>Roboto</vt:lpstr>
      <vt:lpstr>Tema de Office</vt:lpstr>
      <vt:lpstr>CMI: Competencias para el manejo de la información</vt:lpstr>
      <vt:lpstr>CMI – Competencias  siglo XXI</vt:lpstr>
      <vt:lpstr>Información</vt:lpstr>
      <vt:lpstr>Información</vt:lpstr>
      <vt:lpstr>Información</vt:lpstr>
      <vt:lpstr>Formas de Información.</vt:lpstr>
      <vt:lpstr>Explosión de la Información</vt:lpstr>
      <vt:lpstr>Evolución de la Información</vt:lpstr>
      <vt:lpstr>Producción de la Información</vt:lpstr>
      <vt:lpstr>Magnitudes de Almacenamiento</vt:lpstr>
      <vt:lpstr>Almacenamiento de la Información</vt:lpstr>
      <vt:lpstr>Historia de las TI</vt:lpstr>
      <vt:lpstr>Internet Historia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Boris Sanchez Molano</dc:creator>
  <cp:lastModifiedBy>Boris Sanchez Molano</cp:lastModifiedBy>
  <cp:revision>31</cp:revision>
  <dcterms:created xsi:type="dcterms:W3CDTF">2016-11-28T14:32:47Z</dcterms:created>
  <dcterms:modified xsi:type="dcterms:W3CDTF">2016-12-07T12:57:32Z</dcterms:modified>
</cp:coreProperties>
</file>