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66" r:id="rId2"/>
    <p:sldId id="295" r:id="rId3"/>
    <p:sldId id="319" r:id="rId4"/>
    <p:sldId id="320" r:id="rId5"/>
    <p:sldId id="309" r:id="rId6"/>
    <p:sldId id="312" r:id="rId7"/>
    <p:sldId id="314" r:id="rId8"/>
    <p:sldId id="317" r:id="rId9"/>
    <p:sldId id="321" r:id="rId10"/>
    <p:sldId id="399" r:id="rId11"/>
    <p:sldId id="323"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 id="350" r:id="rId39"/>
    <p:sldId id="351" r:id="rId40"/>
    <p:sldId id="352" r:id="rId41"/>
    <p:sldId id="353" r:id="rId42"/>
    <p:sldId id="354" r:id="rId43"/>
    <p:sldId id="355" r:id="rId44"/>
    <p:sldId id="356" r:id="rId45"/>
    <p:sldId id="357" r:id="rId46"/>
    <p:sldId id="358" r:id="rId47"/>
    <p:sldId id="359" r:id="rId48"/>
    <p:sldId id="360" r:id="rId49"/>
    <p:sldId id="361" r:id="rId50"/>
    <p:sldId id="362" r:id="rId51"/>
    <p:sldId id="363" r:id="rId52"/>
    <p:sldId id="364" r:id="rId53"/>
    <p:sldId id="365" r:id="rId54"/>
    <p:sldId id="366" r:id="rId55"/>
    <p:sldId id="367" r:id="rId56"/>
    <p:sldId id="368" r:id="rId57"/>
    <p:sldId id="369" r:id="rId58"/>
    <p:sldId id="370" r:id="rId59"/>
    <p:sldId id="371" r:id="rId60"/>
    <p:sldId id="372" r:id="rId61"/>
    <p:sldId id="373" r:id="rId62"/>
    <p:sldId id="374" r:id="rId63"/>
    <p:sldId id="375" r:id="rId64"/>
    <p:sldId id="376" r:id="rId65"/>
    <p:sldId id="377" r:id="rId66"/>
    <p:sldId id="378" r:id="rId67"/>
    <p:sldId id="379" r:id="rId68"/>
    <p:sldId id="380" r:id="rId69"/>
    <p:sldId id="381" r:id="rId70"/>
    <p:sldId id="382" r:id="rId71"/>
    <p:sldId id="383" r:id="rId72"/>
    <p:sldId id="384" r:id="rId73"/>
    <p:sldId id="385" r:id="rId74"/>
    <p:sldId id="386" r:id="rId75"/>
    <p:sldId id="387" r:id="rId76"/>
    <p:sldId id="388" r:id="rId77"/>
    <p:sldId id="389" r:id="rId78"/>
    <p:sldId id="390" r:id="rId79"/>
    <p:sldId id="391" r:id="rId80"/>
    <p:sldId id="392" r:id="rId81"/>
    <p:sldId id="393" r:id="rId82"/>
    <p:sldId id="394" r:id="rId83"/>
    <p:sldId id="395" r:id="rId84"/>
    <p:sldId id="396" r:id="rId85"/>
    <p:sldId id="397" r:id="rId86"/>
    <p:sldId id="398" r:id="rId87"/>
    <p:sldId id="273" r:id="rId88"/>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A1A"/>
    <a:srgbClr val="E4FCE7"/>
    <a:srgbClr val="CBF9D0"/>
    <a:srgbClr val="C0F6D2"/>
    <a:srgbClr val="FFCC99"/>
    <a:srgbClr val="F5847B"/>
    <a:srgbClr val="F7A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3" autoAdjust="0"/>
    <p:restoredTop sz="94636" autoAdjust="0"/>
  </p:normalViewPr>
  <p:slideViewPr>
    <p:cSldViewPr>
      <p:cViewPr varScale="1">
        <p:scale>
          <a:sx n="110" d="100"/>
          <a:sy n="110" d="100"/>
        </p:scale>
        <p:origin x="1410" y="102"/>
      </p:cViewPr>
      <p:guideLst>
        <p:guide orient="horz" pos="2160"/>
        <p:guide pos="2880"/>
      </p:guideLst>
    </p:cSldViewPr>
  </p:slideViewPr>
  <p:outlineViewPr>
    <p:cViewPr>
      <p:scale>
        <a:sx n="33" d="100"/>
        <a:sy n="33" d="100"/>
      </p:scale>
      <p:origin x="0" y="-120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C9FDC0-75F4-4DE6-A204-98B12C6C167D}" type="datetimeFigureOut">
              <a:rPr lang="es-CO" smtClean="0"/>
              <a:t>22/08/2016</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37FAFA-F223-4C45-89B1-7BC3DA7D3084}" type="slidenum">
              <a:rPr lang="es-CO" smtClean="0"/>
              <a:t>‹Nº›</a:t>
            </a:fld>
            <a:endParaRPr lang="es-CO"/>
          </a:p>
        </p:txBody>
      </p:sp>
    </p:spTree>
    <p:extLst>
      <p:ext uri="{BB962C8B-B14F-4D97-AF65-F5344CB8AC3E}">
        <p14:creationId xmlns:p14="http://schemas.microsoft.com/office/powerpoint/2010/main" val="3174272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4152675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93469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1492715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349806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353966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3556586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4073292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3269303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75367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373793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F73EBE7-7B39-4879-8535-40EC454B56B4}" type="datetimeFigureOut">
              <a:rPr lang="es-CO" smtClean="0"/>
              <a:t>22/08/2016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B50BD35-DB6A-4C92-9AD3-F8C605369292}" type="slidenum">
              <a:rPr lang="es-CO" smtClean="0"/>
              <a:t>‹Nº›</a:t>
            </a:fld>
            <a:endParaRPr lang="es-CO"/>
          </a:p>
        </p:txBody>
      </p:sp>
    </p:spTree>
    <p:extLst>
      <p:ext uri="{BB962C8B-B14F-4D97-AF65-F5344CB8AC3E}">
        <p14:creationId xmlns:p14="http://schemas.microsoft.com/office/powerpoint/2010/main" val="2358895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73EBE7-7B39-4879-8535-40EC454B56B4}" type="datetimeFigureOut">
              <a:rPr lang="es-CO" smtClean="0"/>
              <a:t>22/08/2016</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50BD35-DB6A-4C92-9AD3-F8C605369292}" type="slidenum">
              <a:rPr lang="es-CO" smtClean="0"/>
              <a:t>‹Nº›</a:t>
            </a:fld>
            <a:endParaRPr lang="es-CO"/>
          </a:p>
        </p:txBody>
      </p:sp>
    </p:spTree>
    <p:extLst>
      <p:ext uri="{BB962C8B-B14F-4D97-AF65-F5344CB8AC3E}">
        <p14:creationId xmlns:p14="http://schemas.microsoft.com/office/powerpoint/2010/main" val="709844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www.bcgperspectives.com/Images/New_Vision_for_Education_WEF_2015.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JQ8pQVDyaLo" TargetMode="Externa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eduteka.org/articulos/eun-tabletas"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eduteka.org/articulos/eun-tableta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eduteka.org/articulos/guia-practica-educacion-digital"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eduteka.org/articulos/Evaluar_IntegracionTI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eduteka.org/articulos/Evaluar_IntegracionTIC" TargetMode="External"/><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www.hippasus.com/rrpweblog/" TargetMode="External"/><Relationship Id="rId1" Type="http://schemas.openxmlformats.org/officeDocument/2006/relationships/slideLayout" Target="../slideLayouts/slideLayout2.xml"/><Relationship Id="rId4" Type="http://schemas.openxmlformats.org/officeDocument/2006/relationships/hyperlink" Target="http://www.eduteka.org/articulos/samr"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eduteka.org/articulos/samr" TargetMode="External"/><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hyperlink" Target="https://www.google.es/maps/"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www.eduteka.org/articulos/samr" TargetMode="External"/><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hyperlink" Target="https://www.amazon.es/gp/digital/fiona/kcp-landing-page?ie=UTF8&amp;ref_=sv_kinc_1" TargetMode="External"/><Relationship Id="rId5" Type="http://schemas.openxmlformats.org/officeDocument/2006/relationships/hyperlink" Target="https://evernote.com/intl/es/" TargetMode="External"/><Relationship Id="rId4" Type="http://schemas.openxmlformats.org/officeDocument/2006/relationships/hyperlink" Target="https://www.google.es/map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eduteka.org/articulos/samr" TargetMode="External"/><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hyperlink" Target="http://www.screencast-o-matic.com/" TargetMode="External"/><Relationship Id="rId5" Type="http://schemas.openxmlformats.org/officeDocument/2006/relationships/hyperlink" Target="https://evernote.com/intl/es/" TargetMode="External"/><Relationship Id="rId4" Type="http://schemas.openxmlformats.org/officeDocument/2006/relationships/hyperlink" Target="https://www.google.es/map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eduteka.org/articulos/samr" TargetMode="External"/><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hyperlink" Target="http://www.backtypo.com/splashpage/splash_es.html" TargetMode="External"/><Relationship Id="rId5" Type="http://schemas.openxmlformats.org/officeDocument/2006/relationships/hyperlink" Target="https://evernote.com/intl/es/" TargetMode="External"/><Relationship Id="rId4" Type="http://schemas.openxmlformats.org/officeDocument/2006/relationships/hyperlink" Target="https://www.google.es/maps/"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www.google.com/android/devicemanager"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eduteka.org/eun-tabletas.php" TargetMode="External"/><Relationship Id="rId7" Type="http://schemas.openxmlformats.org/officeDocument/2006/relationships/hyperlink" Target="http://www.eduteka.org/dispositivosmoviles.php" TargetMode="External"/><Relationship Id="rId2" Type="http://schemas.openxmlformats.org/officeDocument/2006/relationships/hyperlink" Target="http://bit.ly/1A1iXCs" TargetMode="External"/><Relationship Id="rId1" Type="http://schemas.openxmlformats.org/officeDocument/2006/relationships/slideLayout" Target="../slideLayouts/slideLayout2.xml"/><Relationship Id="rId6" Type="http://schemas.openxmlformats.org/officeDocument/2006/relationships/hyperlink" Target="http://www.eduteka.org/unesco-movil.php" TargetMode="External"/><Relationship Id="rId5" Type="http://schemas.openxmlformats.org/officeDocument/2006/relationships/hyperlink" Target="http://www.eduteka.org/apuntes.php" TargetMode="External"/><Relationship Id="rId4" Type="http://schemas.openxmlformats.org/officeDocument/2006/relationships/hyperlink" Target="http://www.eduteka.org/fotografia-movil.php"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about.me/andresavila" TargetMode="External"/><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31"/>
          <p:cNvSpPr txBox="1">
            <a:spLocks noChangeArrowheads="1"/>
          </p:cNvSpPr>
          <p:nvPr/>
        </p:nvSpPr>
        <p:spPr bwMode="auto">
          <a:xfrm>
            <a:off x="2871253" y="5373216"/>
            <a:ext cx="2636851" cy="584775"/>
          </a:xfrm>
          <a:prstGeom prst="rect">
            <a:avLst/>
          </a:prstGeom>
          <a:noFill/>
          <a:ln w="9525">
            <a:noFill/>
            <a:miter lim="800000"/>
            <a:headEnd/>
            <a:tailEnd/>
          </a:ln>
        </p:spPr>
        <p:txBody>
          <a:bodyPr wrap="square">
            <a:spAutoFit/>
          </a:bodyPr>
          <a:lstStyle/>
          <a:p>
            <a:pPr algn="r">
              <a:spcBef>
                <a:spcPts val="0"/>
              </a:spcBef>
              <a:spcAft>
                <a:spcPts val="600"/>
              </a:spcAft>
            </a:pPr>
            <a:r>
              <a:rPr lang="es-ES" sz="1600" b="1" dirty="0" smtClean="0">
                <a:solidFill>
                  <a:schemeClr val="tx1">
                    <a:lumMod val="65000"/>
                    <a:lumOff val="35000"/>
                  </a:schemeClr>
                </a:solidFill>
              </a:rPr>
              <a:t>C. Andrés Ávila Dorado</a:t>
            </a:r>
          </a:p>
          <a:p>
            <a:pPr algn="r">
              <a:spcBef>
                <a:spcPts val="0"/>
              </a:spcBef>
              <a:spcAft>
                <a:spcPts val="600"/>
              </a:spcAft>
            </a:pPr>
            <a:endParaRPr lang="es-ES" sz="1100" b="1" dirty="0" smtClean="0">
              <a:solidFill>
                <a:schemeClr val="tx1">
                  <a:lumMod val="65000"/>
                  <a:lumOff val="35000"/>
                </a:schemeClr>
              </a:solidFill>
            </a:endParaRPr>
          </a:p>
        </p:txBody>
      </p:sp>
      <p:sp>
        <p:nvSpPr>
          <p:cNvPr id="6" name="Rectángulo 4"/>
          <p:cNvSpPr/>
          <p:nvPr/>
        </p:nvSpPr>
        <p:spPr>
          <a:xfrm>
            <a:off x="7121061" y="6202090"/>
            <a:ext cx="1480598" cy="338554"/>
          </a:xfrm>
          <a:prstGeom prst="rect">
            <a:avLst/>
          </a:prstGeom>
        </p:spPr>
        <p:txBody>
          <a:bodyPr wrap="none">
            <a:spAutoFit/>
          </a:bodyPr>
          <a:lstStyle/>
          <a:p>
            <a:pPr algn="r">
              <a:spcBef>
                <a:spcPts val="0"/>
              </a:spcBef>
              <a:spcAft>
                <a:spcPts val="600"/>
              </a:spcAft>
            </a:pPr>
            <a:r>
              <a:rPr lang="es-CO" sz="1600" dirty="0" smtClean="0">
                <a:solidFill>
                  <a:schemeClr val="tx1">
                    <a:lumMod val="65000"/>
                    <a:lumOff val="35000"/>
                  </a:schemeClr>
                </a:solidFill>
              </a:rPr>
              <a:t>Agosto de 2016</a:t>
            </a:r>
            <a:endParaRPr lang="es-CO" sz="1600" b="0" dirty="0">
              <a:solidFill>
                <a:schemeClr val="tx1">
                  <a:lumMod val="65000"/>
                  <a:lumOff val="35000"/>
                </a:schemeClr>
              </a:solidFill>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728" y="2852936"/>
            <a:ext cx="5649275" cy="1073362"/>
          </a:xfrm>
          <a:prstGeom prst="rect">
            <a:avLst/>
          </a:prstGeom>
        </p:spPr>
      </p:pic>
    </p:spTree>
    <p:extLst>
      <p:ext uri="{BB962C8B-B14F-4D97-AF65-F5344CB8AC3E}">
        <p14:creationId xmlns:p14="http://schemas.microsoft.com/office/powerpoint/2010/main" val="1880615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467544" y="2332037"/>
            <a:ext cx="8229600" cy="4525963"/>
          </a:xfrm>
        </p:spPr>
        <p:txBody>
          <a:bodyPr>
            <a:normAutofit/>
          </a:bodyPr>
          <a:lstStyle/>
          <a:p>
            <a:pPr marL="0" indent="0" algn="ctr">
              <a:buNone/>
              <a:defRPr/>
            </a:pPr>
            <a:r>
              <a:rPr lang="es-CO" sz="5400" dirty="0" smtClean="0"/>
              <a:t>¿</a:t>
            </a:r>
            <a:r>
              <a:rPr lang="es-CO" sz="5400" dirty="0"/>
              <a:t>E</a:t>
            </a:r>
            <a:r>
              <a:rPr lang="es-CO" sz="5400" dirty="0" smtClean="0"/>
              <a:t>xisten nuevas profesiones en el siglo XXI?</a:t>
            </a:r>
          </a:p>
          <a:p>
            <a:pPr marL="0" indent="0" algn="ctr">
              <a:buNone/>
              <a:defRPr/>
            </a:pPr>
            <a:endParaRPr lang="es-CO" sz="1200" dirty="0"/>
          </a:p>
          <a:p>
            <a:pPr marL="0" indent="0" algn="just">
              <a:buNone/>
              <a:defRPr/>
            </a:pPr>
            <a:endParaRPr lang="es-CO" sz="1200" dirty="0" smtClean="0"/>
          </a:p>
          <a:p>
            <a:pPr marL="0" indent="0" algn="just">
              <a:buNone/>
              <a:defRPr/>
            </a:pPr>
            <a:endParaRPr lang="es-CO" sz="1200" dirty="0"/>
          </a:p>
          <a:p>
            <a:pPr marL="0" indent="0" algn="just">
              <a:buNone/>
              <a:defRPr/>
            </a:pPr>
            <a:endParaRPr lang="es-CO" sz="1200" dirty="0" smtClean="0"/>
          </a:p>
          <a:p>
            <a:pPr marL="0" indent="0" algn="just">
              <a:buNone/>
              <a:defRPr/>
            </a:pPr>
            <a:endParaRPr lang="es-CO" sz="1200" dirty="0"/>
          </a:p>
          <a:p>
            <a:pPr marL="0" indent="0" algn="just">
              <a:buNone/>
              <a:defRPr/>
            </a:pPr>
            <a:endParaRPr lang="es-CO" sz="1200" dirty="0" smtClean="0"/>
          </a:p>
          <a:p>
            <a:pPr marL="0" indent="0" algn="just">
              <a:buNone/>
              <a:defRPr/>
            </a:pPr>
            <a:r>
              <a:rPr lang="es-CO" sz="1200" dirty="0" smtClean="0"/>
              <a:t>El </a:t>
            </a:r>
            <a:r>
              <a:rPr lang="es-CO" sz="1200" dirty="0"/>
              <a:t>mercado laboral ha evolucionado enormemente a raíz de la introducción de las nuevas tecnologías, y esto hace que las habilidades que tradicionalmente hayan sido demandadas, hoy sean obsoletas. Así es que para ajustarse al siglo XXI, los estudiantes deben desarrollar ciertas habilidades que hoy no poseen, afirma el nuevo estudio del Fondo Económico Mundial y </a:t>
            </a:r>
            <a:r>
              <a:rPr lang="es-CO" sz="1200" dirty="0" err="1"/>
              <a:t>The</a:t>
            </a:r>
            <a:r>
              <a:rPr lang="es-CO" sz="1200" dirty="0"/>
              <a:t> Boston </a:t>
            </a:r>
            <a:r>
              <a:rPr lang="es-CO" sz="1200" dirty="0" err="1"/>
              <a:t>Consulting</a:t>
            </a:r>
            <a:r>
              <a:rPr lang="es-CO" sz="1200" dirty="0"/>
              <a:t> </a:t>
            </a:r>
            <a:r>
              <a:rPr lang="es-CO" sz="1200" dirty="0" err="1" smtClean="0"/>
              <a:t>Group</a:t>
            </a:r>
            <a:r>
              <a:rPr lang="es-CO" sz="1200" dirty="0"/>
              <a:t> </a:t>
            </a:r>
            <a:r>
              <a:rPr lang="es-CO" sz="1200" dirty="0" smtClean="0"/>
              <a:t>(</a:t>
            </a:r>
            <a:r>
              <a:rPr lang="es-CO" sz="1200" dirty="0" smtClean="0">
                <a:solidFill>
                  <a:schemeClr val="accent1">
                    <a:lumMod val="75000"/>
                  </a:schemeClr>
                </a:solidFill>
                <a:hlinkClick r:id="rId2"/>
              </a:rPr>
              <a:t>https</a:t>
            </a:r>
            <a:r>
              <a:rPr lang="es-CO" sz="1200" dirty="0">
                <a:solidFill>
                  <a:schemeClr val="accent1">
                    <a:lumMod val="75000"/>
                  </a:schemeClr>
                </a:solidFill>
                <a:hlinkClick r:id="rId2"/>
              </a:rPr>
              <a:t>://</a:t>
            </a:r>
            <a:r>
              <a:rPr lang="es-CO" sz="1200" dirty="0" smtClean="0">
                <a:solidFill>
                  <a:schemeClr val="accent1">
                    <a:lumMod val="75000"/>
                  </a:schemeClr>
                </a:solidFill>
                <a:hlinkClick r:id="rId2"/>
              </a:rPr>
              <a:t>www.bcgperspectives.com/Images/New_Vision_for_Education_WEF_2015.pdf</a:t>
            </a:r>
            <a:r>
              <a:rPr lang="es-CO" sz="1200" dirty="0" smtClean="0"/>
              <a:t>)</a:t>
            </a:r>
          </a:p>
          <a:p>
            <a:pPr marL="0" indent="0" algn="just">
              <a:buNone/>
              <a:defRPr/>
            </a:pPr>
            <a:endParaRPr lang="es-CO" sz="1200" dirty="0"/>
          </a:p>
          <a:p>
            <a:pPr marL="0" indent="0" algn="just">
              <a:buNone/>
              <a:defRPr/>
            </a:pPr>
            <a:endParaRPr lang="es-CO" sz="1200" dirty="0"/>
          </a:p>
        </p:txBody>
      </p:sp>
    </p:spTree>
    <p:extLst>
      <p:ext uri="{BB962C8B-B14F-4D97-AF65-F5344CB8AC3E}">
        <p14:creationId xmlns:p14="http://schemas.microsoft.com/office/powerpoint/2010/main" val="1479722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Un máster para comprender los cambios que está experimentando la literatura en la era digital. Un máster  online , que u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3882" y="1537740"/>
            <a:ext cx="2376264" cy="17821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116618" y="-71263"/>
            <a:ext cx="5120666" cy="887167"/>
          </a:xfrm>
        </p:spPr>
        <p:txBody>
          <a:bodyPr>
            <a:normAutofit/>
          </a:bodyPr>
          <a:lstStyle/>
          <a:p>
            <a:r>
              <a:rPr lang="es-CO" sz="2800" b="1" dirty="0" smtClean="0">
                <a:solidFill>
                  <a:schemeClr val="bg1"/>
                </a:solidFill>
              </a:rPr>
              <a:t>Algunas profesiones de este siglo</a:t>
            </a:r>
            <a:endParaRPr lang="es-CO" sz="2800" b="1" dirty="0">
              <a:solidFill>
                <a:schemeClr val="bg1"/>
              </a:solidFill>
            </a:endParaRPr>
          </a:p>
        </p:txBody>
      </p:sp>
      <p:sp>
        <p:nvSpPr>
          <p:cNvPr id="4" name="Rectangle 1"/>
          <p:cNvSpPr>
            <a:spLocks noChangeArrowheads="1"/>
          </p:cNvSpPr>
          <p:nvPr/>
        </p:nvSpPr>
        <p:spPr bwMode="auto">
          <a:xfrm>
            <a:off x="6150058" y="3374740"/>
            <a:ext cx="2397190" cy="527367"/>
          </a:xfrm>
          <a:prstGeom prst="rect">
            <a:avLst/>
          </a:prstGeom>
          <a:solidFill>
            <a:schemeClr val="accent3">
              <a:lumMod val="20000"/>
              <a:lumOff val="80000"/>
            </a:schemeClr>
          </a:solidFill>
          <a:ln>
            <a:noFill/>
          </a:ln>
          <a:effectLst/>
        </p:spPr>
        <p:txBody>
          <a:bodyPr vert="horz" wrap="square" lIns="0" tIns="0" rIns="0" bIns="65067"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s-CO" sz="1000" b="1" dirty="0" err="1" smtClean="0"/>
              <a:t>Ciberliteratura</a:t>
            </a:r>
            <a:r>
              <a:rPr lang="es-CO" sz="1000" dirty="0"/>
              <a:t>. </a:t>
            </a:r>
            <a:r>
              <a:rPr lang="es-CO" sz="1000" i="1" dirty="0"/>
              <a:t>Navegaciones literarias en el cambio </a:t>
            </a:r>
            <a:r>
              <a:rPr lang="es-CO" sz="1000" i="1" dirty="0" smtClean="0"/>
              <a:t>de paradigma. </a:t>
            </a:r>
            <a:r>
              <a:rPr lang="es-CO" sz="1000" dirty="0" smtClean="0"/>
              <a:t>Laura Borras </a:t>
            </a:r>
            <a:r>
              <a:rPr lang="es-CO" sz="1000" dirty="0" err="1" smtClean="0"/>
              <a:t>Castanyer</a:t>
            </a:r>
            <a:r>
              <a:rPr lang="es-CO" altLang="es-CO" sz="1000" b="1" dirty="0"/>
              <a:t> </a:t>
            </a:r>
          </a:p>
        </p:txBody>
      </p:sp>
      <p:pic>
        <p:nvPicPr>
          <p:cNvPr id="1026" name="Picture 2" descr="'Youtubers' colombianos: Nicolás Arrieta, Pautips y Sebastián Villalobo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930" y="1551736"/>
            <a:ext cx="2313402" cy="1156701"/>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315186" y="2708437"/>
            <a:ext cx="2553054" cy="230832"/>
          </a:xfrm>
          <a:prstGeom prst="rect">
            <a:avLst/>
          </a:prstGeom>
          <a:solidFill>
            <a:schemeClr val="bg1">
              <a:lumMod val="85000"/>
            </a:schemeClr>
          </a:solidFill>
        </p:spPr>
        <p:txBody>
          <a:bodyPr wrap="square">
            <a:spAutoFit/>
          </a:bodyPr>
          <a:lstStyle/>
          <a:p>
            <a:r>
              <a:rPr lang="es-CO" altLang="es-CO" sz="900" dirty="0" smtClean="0">
                <a:solidFill>
                  <a:srgbClr val="666666"/>
                </a:solidFill>
                <a:latin typeface="roboto_slabregular"/>
              </a:rPr>
              <a:t>Nicolás </a:t>
            </a:r>
            <a:r>
              <a:rPr lang="es-CO" altLang="es-CO" sz="900" dirty="0">
                <a:solidFill>
                  <a:srgbClr val="666666"/>
                </a:solidFill>
                <a:latin typeface="roboto_slabregular"/>
              </a:rPr>
              <a:t>Arrieta, </a:t>
            </a:r>
            <a:r>
              <a:rPr lang="es-CO" altLang="es-CO" sz="900" dirty="0" err="1">
                <a:solidFill>
                  <a:srgbClr val="666666"/>
                </a:solidFill>
                <a:latin typeface="roboto_slabregular"/>
              </a:rPr>
              <a:t>Pautips</a:t>
            </a:r>
            <a:r>
              <a:rPr lang="es-CO" altLang="es-CO" sz="900" dirty="0">
                <a:solidFill>
                  <a:srgbClr val="666666"/>
                </a:solidFill>
                <a:latin typeface="roboto_slabregular"/>
              </a:rPr>
              <a:t> y Sebastián Villalobos.</a:t>
            </a:r>
            <a:endParaRPr lang="es-CO" sz="900" dirty="0"/>
          </a:p>
        </p:txBody>
      </p:sp>
      <p:sp>
        <p:nvSpPr>
          <p:cNvPr id="6" name="Rectángulo 5"/>
          <p:cNvSpPr/>
          <p:nvPr/>
        </p:nvSpPr>
        <p:spPr>
          <a:xfrm>
            <a:off x="315186" y="1099846"/>
            <a:ext cx="2566946" cy="437482"/>
          </a:xfrm>
          <a:prstGeom prst="rect">
            <a:avLst/>
          </a:prstGeom>
          <a:solidFill>
            <a:schemeClr val="bg1">
              <a:lumMod val="85000"/>
            </a:schemeClr>
          </a:solidFill>
        </p:spPr>
        <p:txBody>
          <a:bodyPr wrap="square">
            <a:spAutoFit/>
          </a:bodyPr>
          <a:lstStyle/>
          <a:p>
            <a:pPr lvl="0" eaLnBrk="0" fontAlgn="base" hangingPunct="0">
              <a:spcBef>
                <a:spcPct val="0"/>
              </a:spcBef>
              <a:spcAft>
                <a:spcPct val="0"/>
              </a:spcAft>
            </a:pPr>
            <a:r>
              <a:rPr lang="es-CO" altLang="es-CO" sz="1100" dirty="0">
                <a:solidFill>
                  <a:srgbClr val="393939"/>
                </a:solidFill>
                <a:latin typeface="roboto_slabbold"/>
                <a:cs typeface="Times New Roman" panose="02020603050405020304" pitchFamily="18" charset="0"/>
              </a:rPr>
              <a:t>El negocio de los reyes de YouTube en </a:t>
            </a:r>
            <a:r>
              <a:rPr lang="es-CO" altLang="es-CO" sz="1100" dirty="0" smtClean="0">
                <a:solidFill>
                  <a:srgbClr val="393939"/>
                </a:solidFill>
                <a:latin typeface="roboto_slabbold"/>
                <a:cs typeface="Times New Roman" panose="02020603050405020304" pitchFamily="18" charset="0"/>
              </a:rPr>
              <a:t>Colombia. </a:t>
            </a:r>
            <a:r>
              <a:rPr lang="es-CO" altLang="es-CO" sz="1050" dirty="0" smtClean="0">
                <a:solidFill>
                  <a:srgbClr val="666666"/>
                </a:solidFill>
                <a:latin typeface="roboto_slabregular"/>
              </a:rPr>
              <a:t>'</a:t>
            </a:r>
            <a:r>
              <a:rPr lang="es-CO" altLang="es-CO" sz="1050" dirty="0" err="1" smtClean="0">
                <a:solidFill>
                  <a:srgbClr val="666666"/>
                </a:solidFill>
                <a:latin typeface="roboto_slabregular"/>
              </a:rPr>
              <a:t>Youtubers</a:t>
            </a:r>
            <a:r>
              <a:rPr lang="es-CO" altLang="es-CO" sz="1050" dirty="0" smtClean="0">
                <a:solidFill>
                  <a:srgbClr val="666666"/>
                </a:solidFill>
                <a:latin typeface="roboto_slabregular"/>
              </a:rPr>
              <a:t>' colombianos.</a:t>
            </a:r>
            <a:endParaRPr lang="es-CO" altLang="es-CO" sz="1400" dirty="0">
              <a:solidFill>
                <a:srgbClr val="393939"/>
              </a:solidFill>
              <a:latin typeface="roboto_slabbold"/>
              <a:cs typeface="Times New Roman" panose="02020603050405020304" pitchFamily="18" charset="0"/>
            </a:endParaRPr>
          </a:p>
        </p:txBody>
      </p:sp>
      <p:sp>
        <p:nvSpPr>
          <p:cNvPr id="7" name="CuadroTexto 6"/>
          <p:cNvSpPr txBox="1"/>
          <p:nvPr/>
        </p:nvSpPr>
        <p:spPr>
          <a:xfrm>
            <a:off x="6012160" y="939106"/>
            <a:ext cx="2535088" cy="577081"/>
          </a:xfrm>
          <a:prstGeom prst="rect">
            <a:avLst/>
          </a:prstGeom>
          <a:solidFill>
            <a:schemeClr val="accent3">
              <a:lumMod val="20000"/>
              <a:lumOff val="80000"/>
            </a:schemeClr>
          </a:solidFill>
        </p:spPr>
        <p:txBody>
          <a:bodyPr wrap="square" rtlCol="0">
            <a:spAutoFit/>
          </a:bodyPr>
          <a:lstStyle/>
          <a:p>
            <a:r>
              <a:rPr lang="es-CO" sz="1050" b="1" dirty="0" smtClean="0"/>
              <a:t>CIBERESCRITORES</a:t>
            </a:r>
            <a:r>
              <a:rPr lang="es-CO" sz="1050" dirty="0" smtClean="0"/>
              <a:t>: Ciberliteractura, narrativa hipermedia, escritura colaborativa, hiperficción explorativa     </a:t>
            </a:r>
            <a:endParaRPr lang="es-CO" sz="1050" dirty="0"/>
          </a:p>
        </p:txBody>
      </p:sp>
      <p:pic>
        <p:nvPicPr>
          <p:cNvPr id="1030" name="Picture 6" descr="Resultado de imagen para desarrolladores de videojueg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2677" y="5548815"/>
            <a:ext cx="2167884" cy="110114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es.wix.com/blog/wp-content/uploads/2014/06/img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5186" y="3969480"/>
            <a:ext cx="2306601" cy="1597968"/>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3058110" y="5290449"/>
            <a:ext cx="2217017" cy="276999"/>
          </a:xfrm>
          <a:prstGeom prst="rect">
            <a:avLst/>
          </a:prstGeom>
          <a:solidFill>
            <a:schemeClr val="bg2">
              <a:lumMod val="90000"/>
            </a:schemeClr>
          </a:solidFill>
        </p:spPr>
        <p:txBody>
          <a:bodyPr wrap="none" rtlCol="0">
            <a:spAutoFit/>
          </a:bodyPr>
          <a:lstStyle/>
          <a:p>
            <a:r>
              <a:rPr lang="es-CO" sz="1200" b="1" dirty="0" smtClean="0"/>
              <a:t>Desarrolladores de Videojuegos</a:t>
            </a:r>
            <a:endParaRPr lang="es-CO" sz="1200" b="1" dirty="0"/>
          </a:p>
        </p:txBody>
      </p:sp>
      <p:sp>
        <p:nvSpPr>
          <p:cNvPr id="14" name="CuadroTexto 13"/>
          <p:cNvSpPr txBox="1"/>
          <p:nvPr/>
        </p:nvSpPr>
        <p:spPr>
          <a:xfrm>
            <a:off x="320435" y="3638423"/>
            <a:ext cx="2326298" cy="430887"/>
          </a:xfrm>
          <a:prstGeom prst="rect">
            <a:avLst/>
          </a:prstGeom>
          <a:solidFill>
            <a:schemeClr val="bg2">
              <a:lumMod val="90000"/>
            </a:schemeClr>
          </a:solidFill>
        </p:spPr>
        <p:txBody>
          <a:bodyPr wrap="square" rtlCol="0">
            <a:spAutoFit/>
          </a:bodyPr>
          <a:lstStyle/>
          <a:p>
            <a:r>
              <a:rPr lang="es-CO" sz="1100" b="1" dirty="0" smtClean="0"/>
              <a:t>Desarrolladores de Apps para equipos móviles</a:t>
            </a:r>
            <a:endParaRPr lang="es-CO" sz="1100" b="1" dirty="0"/>
          </a:p>
        </p:txBody>
      </p:sp>
      <p:pic>
        <p:nvPicPr>
          <p:cNvPr id="1038" name="Picture 14" descr="https://encrypted-tbn3.gstatic.com/images?q=tbn:ANd9GcTWYqHrIryIvM4ckzMtGYH-pFp7pLr8FBOnK7Tf_qucKlY5zdYw0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0259" y="2582537"/>
            <a:ext cx="1618161" cy="148677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ucn.edu.co/virtualmente_old/estudiantes/images/cabezote-art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0441" y="1987100"/>
            <a:ext cx="1767979" cy="41599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www.udemorelia.edu.mx/wp-content/uploads/2013/01/vfx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56969" y="4559466"/>
            <a:ext cx="2331994" cy="628072"/>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4.bp.blogspot.com/-gGJKQOC1f_c/TkpEwJHpVLI/AAAAAAAAI5Y/YBMIVgltCCU/s1600/mca0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56969" y="5187538"/>
            <a:ext cx="2331994" cy="1259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1672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ector 23"/>
          <p:cNvSpPr/>
          <p:nvPr/>
        </p:nvSpPr>
        <p:spPr>
          <a:xfrm>
            <a:off x="2627784" y="1895882"/>
            <a:ext cx="3879069" cy="3981390"/>
          </a:xfrm>
          <a:prstGeom prst="flowChartConnector">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374911" y="1237914"/>
            <a:ext cx="2520280" cy="646331"/>
          </a:xfrm>
          <a:prstGeom prst="rect">
            <a:avLst/>
          </a:prstGeom>
          <a:noFill/>
          <a:ln>
            <a:noFill/>
          </a:ln>
        </p:spPr>
        <p:txBody>
          <a:bodyPr wrap="square" rtlCol="0">
            <a:spAutoFit/>
          </a:bodyPr>
          <a:lstStyle/>
          <a:p>
            <a:r>
              <a:rPr lang="es-CO" sz="1200" b="1" dirty="0" smtClean="0">
                <a:solidFill>
                  <a:schemeClr val="bg1"/>
                </a:solidFill>
              </a:rPr>
              <a:t>¿Cómo se superan las brechas entre lo que pasa en el  aula y la realidad del siglo XXI ?</a:t>
            </a:r>
            <a:endParaRPr lang="es-CO" sz="1200" b="1" dirty="0">
              <a:solidFill>
                <a:schemeClr val="bg1"/>
              </a:solidFill>
            </a:endParaRPr>
          </a:p>
        </p:txBody>
      </p:sp>
      <p:sp>
        <p:nvSpPr>
          <p:cNvPr id="2" name="Elipse 1"/>
          <p:cNvSpPr/>
          <p:nvPr/>
        </p:nvSpPr>
        <p:spPr>
          <a:xfrm>
            <a:off x="3740369" y="1124744"/>
            <a:ext cx="1662135" cy="1635553"/>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100" b="1" dirty="0" smtClean="0"/>
              <a:t>Pensamiento Computacional</a:t>
            </a:r>
          </a:p>
          <a:p>
            <a:pPr marL="171450" indent="-171450">
              <a:buFont typeface="Arial" panose="020B0604020202020204" pitchFamily="34" charset="0"/>
              <a:buChar char="•"/>
            </a:pPr>
            <a:r>
              <a:rPr lang="es-CO" sz="900" b="1" dirty="0" smtClean="0"/>
              <a:t>Solución de Problemas</a:t>
            </a:r>
          </a:p>
          <a:p>
            <a:pPr marL="171450" indent="-171450">
              <a:buFont typeface="Arial" panose="020B0604020202020204" pitchFamily="34" charset="0"/>
              <a:buChar char="•"/>
            </a:pPr>
            <a:r>
              <a:rPr lang="es-CO" sz="900" b="1" dirty="0" smtClean="0"/>
              <a:t>Creatividad</a:t>
            </a:r>
          </a:p>
          <a:p>
            <a:pPr marL="171450" indent="-171450">
              <a:buFont typeface="Arial" panose="020B0604020202020204" pitchFamily="34" charset="0"/>
              <a:buChar char="•"/>
            </a:pPr>
            <a:r>
              <a:rPr lang="es-CO" sz="900" b="1" dirty="0" smtClean="0"/>
              <a:t>Pensamiento  Algorítmico</a:t>
            </a:r>
            <a:endParaRPr lang="es-CO" sz="900" b="1" dirty="0"/>
          </a:p>
        </p:txBody>
      </p:sp>
      <p:sp>
        <p:nvSpPr>
          <p:cNvPr id="13" name="Elipse 12"/>
          <p:cNvSpPr/>
          <p:nvPr/>
        </p:nvSpPr>
        <p:spPr>
          <a:xfrm>
            <a:off x="2268303" y="3631108"/>
            <a:ext cx="1662135" cy="1635553"/>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000" b="1" dirty="0" smtClean="0"/>
              <a:t>Manejo Información y Comunicación</a:t>
            </a:r>
          </a:p>
          <a:p>
            <a:pPr marL="171450" indent="-171450">
              <a:buFont typeface="Arial" panose="020B0604020202020204" pitchFamily="34" charset="0"/>
              <a:buChar char="•"/>
            </a:pPr>
            <a:r>
              <a:rPr lang="es-CO" sz="900" b="1" dirty="0" smtClean="0"/>
              <a:t>Indagación</a:t>
            </a:r>
          </a:p>
          <a:p>
            <a:pPr marL="171450" indent="-171450">
              <a:buFont typeface="Arial" panose="020B0604020202020204" pitchFamily="34" charset="0"/>
              <a:buChar char="•"/>
            </a:pPr>
            <a:r>
              <a:rPr lang="es-CO" sz="900" b="1" dirty="0" smtClean="0"/>
              <a:t>Análisis y Síntesis</a:t>
            </a:r>
          </a:p>
          <a:p>
            <a:pPr marL="171450" indent="-171450">
              <a:buFont typeface="Arial" panose="020B0604020202020204" pitchFamily="34" charset="0"/>
              <a:buChar char="•"/>
            </a:pPr>
            <a:r>
              <a:rPr lang="es-CO" sz="900" b="1" dirty="0" smtClean="0"/>
              <a:t>Pensamiento Critico</a:t>
            </a:r>
          </a:p>
          <a:p>
            <a:pPr marL="171450" indent="-171450">
              <a:buFont typeface="Arial" panose="020B0604020202020204" pitchFamily="34" charset="0"/>
              <a:buChar char="•"/>
            </a:pPr>
            <a:r>
              <a:rPr lang="es-CO" sz="900" b="1" dirty="0" smtClean="0"/>
              <a:t>Producción</a:t>
            </a:r>
            <a:endParaRPr lang="es-CO" sz="900" b="1" dirty="0"/>
          </a:p>
        </p:txBody>
      </p:sp>
      <p:sp>
        <p:nvSpPr>
          <p:cNvPr id="15" name="Elipse 14"/>
          <p:cNvSpPr/>
          <p:nvPr/>
        </p:nvSpPr>
        <p:spPr>
          <a:xfrm>
            <a:off x="3838658" y="2970723"/>
            <a:ext cx="1563847" cy="146629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100" b="1" dirty="0" smtClean="0"/>
              <a:t> AUTONOMIA</a:t>
            </a:r>
          </a:p>
          <a:p>
            <a:r>
              <a:rPr lang="es-CO" sz="800" b="1" dirty="0" smtClean="0"/>
              <a:t>Aprender a aprender</a:t>
            </a:r>
            <a:endParaRPr lang="es-CO" sz="800" b="1" dirty="0"/>
          </a:p>
        </p:txBody>
      </p:sp>
      <p:sp>
        <p:nvSpPr>
          <p:cNvPr id="30" name="CuadroTexto 29"/>
          <p:cNvSpPr txBox="1"/>
          <p:nvPr/>
        </p:nvSpPr>
        <p:spPr>
          <a:xfrm>
            <a:off x="123504" y="176700"/>
            <a:ext cx="4531946" cy="400110"/>
          </a:xfrm>
          <a:prstGeom prst="rect">
            <a:avLst/>
          </a:prstGeom>
          <a:noFill/>
        </p:spPr>
        <p:txBody>
          <a:bodyPr wrap="none" rtlCol="0">
            <a:spAutoFit/>
          </a:bodyPr>
          <a:lstStyle/>
          <a:p>
            <a:r>
              <a:rPr lang="es-CO" sz="2000" b="1" dirty="0" smtClean="0">
                <a:solidFill>
                  <a:schemeClr val="bg1"/>
                </a:solidFill>
              </a:rPr>
              <a:t>Competencias y Habilidades del Siglo XXI</a:t>
            </a:r>
            <a:endParaRPr lang="es-CO" sz="2000" b="1" dirty="0">
              <a:solidFill>
                <a:schemeClr val="bg1"/>
              </a:solidFill>
            </a:endParaRPr>
          </a:p>
        </p:txBody>
      </p:sp>
      <p:sp>
        <p:nvSpPr>
          <p:cNvPr id="31" name="Elipse 30"/>
          <p:cNvSpPr/>
          <p:nvPr/>
        </p:nvSpPr>
        <p:spPr>
          <a:xfrm>
            <a:off x="5481251" y="3635253"/>
            <a:ext cx="1662135" cy="163555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1050" b="1" dirty="0" smtClean="0"/>
              <a:t>Ciudadanía</a:t>
            </a:r>
          </a:p>
          <a:p>
            <a:pPr marL="171450" indent="-171450">
              <a:buFont typeface="Arial" panose="020B0604020202020204" pitchFamily="34" charset="0"/>
              <a:buChar char="•"/>
            </a:pPr>
            <a:r>
              <a:rPr lang="es-CO" sz="900" b="1" dirty="0" smtClean="0"/>
              <a:t>Trabajo </a:t>
            </a:r>
            <a:r>
              <a:rPr lang="es-CO" sz="800" b="1" dirty="0" smtClean="0"/>
              <a:t>Colaborativo</a:t>
            </a:r>
          </a:p>
          <a:p>
            <a:pPr marL="171450" indent="-171450">
              <a:buFont typeface="Arial" panose="020B0604020202020204" pitchFamily="34" charset="0"/>
              <a:buChar char="•"/>
            </a:pPr>
            <a:r>
              <a:rPr lang="es-CO" sz="900" b="1" dirty="0" smtClean="0"/>
              <a:t> Flexible y Adaptable</a:t>
            </a:r>
          </a:p>
          <a:p>
            <a:pPr marL="171450" indent="-171450">
              <a:buFont typeface="Arial" panose="020B0604020202020204" pitchFamily="34" charset="0"/>
              <a:buChar char="•"/>
            </a:pPr>
            <a:r>
              <a:rPr lang="es-CO" sz="900" b="1" dirty="0" smtClean="0"/>
              <a:t>Social  e intercultural</a:t>
            </a:r>
          </a:p>
          <a:p>
            <a:pPr marL="171450" indent="-171450">
              <a:buFont typeface="Arial" panose="020B0604020202020204" pitchFamily="34" charset="0"/>
              <a:buChar char="•"/>
            </a:pPr>
            <a:r>
              <a:rPr lang="es-CO" sz="900" b="1" dirty="0" smtClean="0"/>
              <a:t>Ética</a:t>
            </a:r>
            <a:endParaRPr lang="es-CO" sz="900" b="1" dirty="0"/>
          </a:p>
        </p:txBody>
      </p:sp>
    </p:spTree>
    <p:extLst>
      <p:ext uri="{BB962C8B-B14F-4D97-AF65-F5344CB8AC3E}">
        <p14:creationId xmlns:p14="http://schemas.microsoft.com/office/powerpoint/2010/main" val="651742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3393" y="106739"/>
            <a:ext cx="3842543" cy="724942"/>
          </a:xfrm>
        </p:spPr>
        <p:txBody>
          <a:bodyPr>
            <a:noAutofit/>
          </a:bodyPr>
          <a:lstStyle/>
          <a:p>
            <a:pPr>
              <a:defRPr/>
            </a:pPr>
            <a:r>
              <a:rPr lang="es-CO" sz="2800" b="1" dirty="0" smtClean="0">
                <a:solidFill>
                  <a:schemeClr val="bg1"/>
                </a:solidFill>
                <a:latin typeface="+mn-lt"/>
                <a:ea typeface="+mn-ea"/>
                <a:cs typeface="+mn-cs"/>
              </a:rPr>
              <a:t>Formación a Docentes</a:t>
            </a:r>
            <a:endParaRPr lang="es-CO" sz="2800" b="1" dirty="0">
              <a:solidFill>
                <a:schemeClr val="bg1"/>
              </a:solidFill>
              <a:latin typeface="+mn-lt"/>
              <a:ea typeface="+mn-ea"/>
              <a:cs typeface="+mn-cs"/>
            </a:endParaRPr>
          </a:p>
        </p:txBody>
      </p:sp>
      <p:grpSp>
        <p:nvGrpSpPr>
          <p:cNvPr id="4" name="Grupo 3"/>
          <p:cNvGrpSpPr/>
          <p:nvPr/>
        </p:nvGrpSpPr>
        <p:grpSpPr>
          <a:xfrm>
            <a:off x="827584" y="3272644"/>
            <a:ext cx="1368152" cy="576064"/>
            <a:chOff x="1115616" y="2967783"/>
            <a:chExt cx="1368152" cy="576064"/>
          </a:xfrm>
        </p:grpSpPr>
        <p:sp>
          <p:nvSpPr>
            <p:cNvPr id="5" name="Terminador 4"/>
            <p:cNvSpPr/>
            <p:nvPr/>
          </p:nvSpPr>
          <p:spPr>
            <a:xfrm>
              <a:off x="1115616" y="2967783"/>
              <a:ext cx="1368152" cy="576064"/>
            </a:xfrm>
            <a:prstGeom prst="flowChartTermina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p:cNvSpPr txBox="1"/>
            <p:nvPr/>
          </p:nvSpPr>
          <p:spPr>
            <a:xfrm>
              <a:off x="1259632" y="3071149"/>
              <a:ext cx="1224136" cy="369332"/>
            </a:xfrm>
            <a:prstGeom prst="rect">
              <a:avLst/>
            </a:prstGeom>
            <a:noFill/>
          </p:spPr>
          <p:txBody>
            <a:bodyPr wrap="square" rtlCol="0">
              <a:spAutoFit/>
            </a:bodyPr>
            <a:lstStyle/>
            <a:p>
              <a:r>
                <a:rPr lang="es-CO" dirty="0" smtClean="0">
                  <a:solidFill>
                    <a:schemeClr val="bg1"/>
                  </a:solidFill>
                </a:rPr>
                <a:t>Formación</a:t>
              </a:r>
              <a:endParaRPr lang="es-CO" dirty="0">
                <a:solidFill>
                  <a:schemeClr val="bg1"/>
                </a:solidFill>
              </a:endParaRPr>
            </a:p>
          </p:txBody>
        </p:sp>
      </p:grpSp>
      <p:sp>
        <p:nvSpPr>
          <p:cNvPr id="22" name="CuadroTexto 21"/>
          <p:cNvSpPr txBox="1"/>
          <p:nvPr/>
        </p:nvSpPr>
        <p:spPr>
          <a:xfrm>
            <a:off x="3332326" y="1482920"/>
            <a:ext cx="1659661" cy="369332"/>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nchor="b">
            <a:spAutoFit/>
          </a:bodyPr>
          <a:lstStyle/>
          <a:p>
            <a:pPr algn="ctr"/>
            <a:r>
              <a:rPr lang="es-CO" dirty="0" smtClean="0"/>
              <a:t>Objetivos</a:t>
            </a:r>
            <a:endParaRPr lang="es-CO" dirty="0"/>
          </a:p>
        </p:txBody>
      </p:sp>
      <p:sp>
        <p:nvSpPr>
          <p:cNvPr id="23" name="CuadroTexto 22"/>
          <p:cNvSpPr txBox="1"/>
          <p:nvPr/>
        </p:nvSpPr>
        <p:spPr>
          <a:xfrm>
            <a:off x="3407811" y="2731476"/>
            <a:ext cx="1584176" cy="369332"/>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nchor="ctr">
            <a:spAutoFit/>
          </a:bodyPr>
          <a:lstStyle/>
          <a:p>
            <a:pPr algn="ctr"/>
            <a:r>
              <a:rPr lang="es-CO" dirty="0" smtClean="0"/>
              <a:t>Metodología</a:t>
            </a:r>
            <a:endParaRPr lang="es-CO" dirty="0"/>
          </a:p>
        </p:txBody>
      </p:sp>
      <p:sp>
        <p:nvSpPr>
          <p:cNvPr id="24" name="CuadroTexto 23"/>
          <p:cNvSpPr txBox="1"/>
          <p:nvPr/>
        </p:nvSpPr>
        <p:spPr>
          <a:xfrm>
            <a:off x="3533533" y="5317799"/>
            <a:ext cx="1493695" cy="523220"/>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spAutoFit/>
          </a:bodyPr>
          <a:lstStyle/>
          <a:p>
            <a:pPr algn="ctr"/>
            <a:r>
              <a:rPr lang="es-CO" sz="1400" dirty="0" smtClean="0"/>
              <a:t>Acompañamiento y Evaluación</a:t>
            </a:r>
            <a:endParaRPr lang="es-CO" sz="1400" dirty="0"/>
          </a:p>
        </p:txBody>
      </p:sp>
      <p:sp>
        <p:nvSpPr>
          <p:cNvPr id="26" name="CuadroTexto 25"/>
          <p:cNvSpPr txBox="1"/>
          <p:nvPr/>
        </p:nvSpPr>
        <p:spPr>
          <a:xfrm>
            <a:off x="5652117" y="1405976"/>
            <a:ext cx="2284548" cy="523220"/>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algn="ctr"/>
            <a:r>
              <a:rPr lang="es-CO" sz="1400" dirty="0" smtClean="0"/>
              <a:t>Desarrollo competencias Siglo XXI en la era Digital</a:t>
            </a:r>
            <a:endParaRPr lang="es-CO" sz="1400" dirty="0"/>
          </a:p>
        </p:txBody>
      </p:sp>
      <p:sp>
        <p:nvSpPr>
          <p:cNvPr id="27" name="CuadroTexto 26"/>
          <p:cNvSpPr txBox="1"/>
          <p:nvPr/>
        </p:nvSpPr>
        <p:spPr>
          <a:xfrm>
            <a:off x="5652116" y="2411580"/>
            <a:ext cx="2284549" cy="1015663"/>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buFont typeface="Arial" panose="020B0604020202020204" pitchFamily="34" charset="0"/>
              <a:buChar char="•"/>
            </a:pPr>
            <a:r>
              <a:rPr lang="es-CO" sz="1200" dirty="0" smtClean="0"/>
              <a:t>Aprendizaje Activo.</a:t>
            </a:r>
          </a:p>
          <a:p>
            <a:pPr marL="285750" indent="-285750">
              <a:buFont typeface="Arial" panose="020B0604020202020204" pitchFamily="34" charset="0"/>
              <a:buChar char="•"/>
            </a:pPr>
            <a:r>
              <a:rPr lang="es-CO" sz="1200" dirty="0" smtClean="0"/>
              <a:t>Aprendizaje por Modelamiento.</a:t>
            </a:r>
          </a:p>
          <a:p>
            <a:pPr marL="285750" indent="-285750">
              <a:buFont typeface="Arial" panose="020B0604020202020204" pitchFamily="34" charset="0"/>
              <a:buChar char="•"/>
            </a:pPr>
            <a:r>
              <a:rPr lang="es-CO" sz="1200" dirty="0" smtClean="0"/>
              <a:t>Aprendizaje basado en Proyectos (ABP)</a:t>
            </a:r>
            <a:endParaRPr lang="es-CO" sz="1400" dirty="0"/>
          </a:p>
        </p:txBody>
      </p:sp>
      <p:sp>
        <p:nvSpPr>
          <p:cNvPr id="28" name="CuadroTexto 27"/>
          <p:cNvSpPr txBox="1"/>
          <p:nvPr/>
        </p:nvSpPr>
        <p:spPr>
          <a:xfrm>
            <a:off x="5652113" y="3764454"/>
            <a:ext cx="2284552" cy="954107"/>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buFont typeface="Arial" panose="020B0604020202020204" pitchFamily="34" charset="0"/>
              <a:buChar char="•"/>
            </a:pPr>
            <a:r>
              <a:rPr lang="es-CO" sz="1400" dirty="0" smtClean="0"/>
              <a:t>Actividades prácticas</a:t>
            </a:r>
          </a:p>
          <a:p>
            <a:pPr marL="285750" indent="-285750">
              <a:buFont typeface="Arial" panose="020B0604020202020204" pitchFamily="34" charset="0"/>
              <a:buChar char="•"/>
            </a:pPr>
            <a:r>
              <a:rPr lang="es-CO" sz="1400" dirty="0" smtClean="0"/>
              <a:t>Proyectos</a:t>
            </a:r>
          </a:p>
          <a:p>
            <a:pPr marL="285750" indent="-285750">
              <a:buFont typeface="Arial" panose="020B0604020202020204" pitchFamily="34" charset="0"/>
              <a:buChar char="•"/>
            </a:pPr>
            <a:r>
              <a:rPr lang="es-CO" sz="1400" dirty="0" smtClean="0"/>
              <a:t>Participación en comunidades de práctica</a:t>
            </a:r>
            <a:endParaRPr lang="es-CO" sz="1400" dirty="0"/>
          </a:p>
        </p:txBody>
      </p:sp>
      <p:sp>
        <p:nvSpPr>
          <p:cNvPr id="29" name="CuadroTexto 28"/>
          <p:cNvSpPr txBox="1"/>
          <p:nvPr/>
        </p:nvSpPr>
        <p:spPr>
          <a:xfrm>
            <a:off x="5652114" y="5030529"/>
            <a:ext cx="2284551" cy="1169551"/>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buFont typeface="Arial" panose="020B0604020202020204" pitchFamily="34" charset="0"/>
              <a:buChar char="•"/>
            </a:pPr>
            <a:r>
              <a:rPr lang="es-CO" sz="1400" dirty="0" smtClean="0"/>
              <a:t>Observación en el aula.</a:t>
            </a:r>
          </a:p>
          <a:p>
            <a:pPr marL="285750" indent="-285750">
              <a:buFont typeface="Arial" panose="020B0604020202020204" pitchFamily="34" charset="0"/>
              <a:buChar char="•"/>
            </a:pPr>
            <a:r>
              <a:rPr lang="es-CO" sz="1400" dirty="0"/>
              <a:t>E</a:t>
            </a:r>
            <a:r>
              <a:rPr lang="es-CO" sz="1400" dirty="0" smtClean="0"/>
              <a:t>valuación de proyectos de  maestros.</a:t>
            </a:r>
          </a:p>
          <a:p>
            <a:pPr marL="285750" indent="-285750">
              <a:buFont typeface="Arial" panose="020B0604020202020204" pitchFamily="34" charset="0"/>
              <a:buChar char="•"/>
            </a:pPr>
            <a:r>
              <a:rPr lang="es-CO" sz="1400" dirty="0" smtClean="0"/>
              <a:t>Evidencia de trabajo de los estudiantes</a:t>
            </a:r>
            <a:endParaRPr lang="es-CO" sz="1400" dirty="0"/>
          </a:p>
        </p:txBody>
      </p:sp>
      <p:sp>
        <p:nvSpPr>
          <p:cNvPr id="31" name="CuadroTexto 30"/>
          <p:cNvSpPr txBox="1"/>
          <p:nvPr/>
        </p:nvSpPr>
        <p:spPr>
          <a:xfrm>
            <a:off x="3511116" y="4042442"/>
            <a:ext cx="1493695" cy="369332"/>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spAutoFit/>
          </a:bodyPr>
          <a:lstStyle/>
          <a:p>
            <a:pPr algn="ctr"/>
            <a:r>
              <a:rPr lang="es-CO" dirty="0" smtClean="0"/>
              <a:t>Ejecución </a:t>
            </a:r>
            <a:endParaRPr lang="es-CO" dirty="0"/>
          </a:p>
        </p:txBody>
      </p:sp>
      <p:cxnSp>
        <p:nvCxnSpPr>
          <p:cNvPr id="33" name="Conector recto 32"/>
          <p:cNvCxnSpPr>
            <a:endCxn id="22" idx="1"/>
          </p:cNvCxnSpPr>
          <p:nvPr/>
        </p:nvCxnSpPr>
        <p:spPr>
          <a:xfrm flipV="1">
            <a:off x="2007711" y="1667586"/>
            <a:ext cx="1324615" cy="1605058"/>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a:stCxn id="6" idx="3"/>
            <a:endCxn id="23" idx="1"/>
          </p:cNvCxnSpPr>
          <p:nvPr/>
        </p:nvCxnSpPr>
        <p:spPr>
          <a:xfrm flipV="1">
            <a:off x="2195736" y="2916142"/>
            <a:ext cx="1212075" cy="644534"/>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7" name="Conector recto 36"/>
          <p:cNvCxnSpPr>
            <a:endCxn id="31" idx="1"/>
          </p:cNvCxnSpPr>
          <p:nvPr/>
        </p:nvCxnSpPr>
        <p:spPr>
          <a:xfrm>
            <a:off x="2195736" y="3704692"/>
            <a:ext cx="1315380" cy="522416"/>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Conector recto 38"/>
          <p:cNvCxnSpPr>
            <a:endCxn id="24" idx="1"/>
          </p:cNvCxnSpPr>
          <p:nvPr/>
        </p:nvCxnSpPr>
        <p:spPr>
          <a:xfrm>
            <a:off x="2007711" y="3848708"/>
            <a:ext cx="1525822" cy="1730701"/>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a:stCxn id="22" idx="3"/>
          </p:cNvCxnSpPr>
          <p:nvPr/>
        </p:nvCxnSpPr>
        <p:spPr>
          <a:xfrm>
            <a:off x="4991987" y="1667586"/>
            <a:ext cx="660133"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a:off x="4991985" y="2916142"/>
            <a:ext cx="660133"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a:off x="4991985" y="4227108"/>
            <a:ext cx="660133"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5027228" y="5570252"/>
            <a:ext cx="624889" cy="9157"/>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CuadroTexto 24"/>
          <p:cNvSpPr txBox="1"/>
          <p:nvPr/>
        </p:nvSpPr>
        <p:spPr>
          <a:xfrm>
            <a:off x="529962" y="1490598"/>
            <a:ext cx="1721254" cy="600164"/>
          </a:xfrm>
          <a:prstGeom prst="rect">
            <a:avLst/>
          </a:prstGeom>
          <a:solidFill>
            <a:schemeClr val="bg2">
              <a:lumMod val="50000"/>
            </a:schemeClr>
          </a:solidFill>
        </p:spPr>
        <p:txBody>
          <a:bodyPr wrap="square" rtlCol="0">
            <a:spAutoFit/>
          </a:bodyPr>
          <a:lstStyle/>
          <a:p>
            <a:pPr algn="ctr"/>
            <a:r>
              <a:rPr lang="es-CO" sz="1100" b="1" dirty="0" smtClean="0">
                <a:solidFill>
                  <a:schemeClr val="bg1"/>
                </a:solidFill>
              </a:rPr>
              <a:t>Diplomados y talleres dirigidos a docentes de  instituciones educativas </a:t>
            </a:r>
            <a:endParaRPr lang="es-CO" sz="1100" b="1" dirty="0">
              <a:solidFill>
                <a:schemeClr val="bg1"/>
              </a:solidFill>
            </a:endParaRPr>
          </a:p>
        </p:txBody>
      </p:sp>
    </p:spTree>
    <p:extLst>
      <p:ext uri="{BB962C8B-B14F-4D97-AF65-F5344CB8AC3E}">
        <p14:creationId xmlns:p14="http://schemas.microsoft.com/office/powerpoint/2010/main" val="3458376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680" y="-96867"/>
            <a:ext cx="4145632" cy="1143000"/>
          </a:xfrm>
        </p:spPr>
        <p:txBody>
          <a:bodyPr>
            <a:normAutofit/>
          </a:bodyPr>
          <a:lstStyle/>
          <a:p>
            <a:pPr>
              <a:defRPr/>
            </a:pPr>
            <a:r>
              <a:rPr lang="es-CO" sz="3200" b="1" dirty="0" smtClean="0">
                <a:solidFill>
                  <a:schemeClr val="bg1"/>
                </a:solidFill>
                <a:latin typeface="+mn-lt"/>
                <a:ea typeface="+mn-ea"/>
                <a:cs typeface="+mn-cs"/>
              </a:rPr>
              <a:t>Formación a Docentes</a:t>
            </a:r>
            <a:endParaRPr lang="es-CO" sz="3200" b="1" dirty="0">
              <a:solidFill>
                <a:schemeClr val="bg1"/>
              </a:solidFill>
              <a:latin typeface="+mn-lt"/>
              <a:ea typeface="+mn-ea"/>
              <a:cs typeface="+mn-cs"/>
            </a:endParaRPr>
          </a:p>
        </p:txBody>
      </p:sp>
      <p:sp>
        <p:nvSpPr>
          <p:cNvPr id="5" name="Elipse 4"/>
          <p:cNvSpPr/>
          <p:nvPr/>
        </p:nvSpPr>
        <p:spPr>
          <a:xfrm>
            <a:off x="3825422" y="1623892"/>
            <a:ext cx="1476583" cy="136815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900" b="1" dirty="0" smtClean="0">
                <a:solidFill>
                  <a:schemeClr val="bg1"/>
                </a:solidFill>
              </a:rPr>
              <a:t>Pensamiento Computacional</a:t>
            </a:r>
          </a:p>
          <a:p>
            <a:pPr marL="171450" indent="-171450">
              <a:buFont typeface="Arial" panose="020B0604020202020204" pitchFamily="34" charset="0"/>
              <a:buChar char="•"/>
            </a:pPr>
            <a:r>
              <a:rPr lang="es-CO" sz="900" b="1" dirty="0" smtClean="0">
                <a:solidFill>
                  <a:schemeClr val="bg1"/>
                </a:solidFill>
              </a:rPr>
              <a:t>Solución de Problemas</a:t>
            </a:r>
          </a:p>
          <a:p>
            <a:pPr marL="171450" indent="-171450">
              <a:buFont typeface="Arial" panose="020B0604020202020204" pitchFamily="34" charset="0"/>
              <a:buChar char="•"/>
            </a:pPr>
            <a:r>
              <a:rPr lang="es-CO" sz="900" b="1" dirty="0" smtClean="0">
                <a:solidFill>
                  <a:schemeClr val="bg1"/>
                </a:solidFill>
              </a:rPr>
              <a:t>Pensamiento Algorítmico</a:t>
            </a:r>
          </a:p>
          <a:p>
            <a:pPr marL="171450" indent="-171450">
              <a:buFont typeface="Arial" panose="020B0604020202020204" pitchFamily="34" charset="0"/>
              <a:buChar char="•"/>
            </a:pPr>
            <a:r>
              <a:rPr lang="es-CO" sz="900" b="1" dirty="0" smtClean="0">
                <a:solidFill>
                  <a:schemeClr val="bg1"/>
                </a:solidFill>
              </a:rPr>
              <a:t>Creatividad</a:t>
            </a:r>
            <a:endParaRPr lang="es-CO" sz="900" b="1" dirty="0">
              <a:solidFill>
                <a:schemeClr val="bg1"/>
              </a:solidFill>
            </a:endParaRPr>
          </a:p>
        </p:txBody>
      </p:sp>
      <p:sp>
        <p:nvSpPr>
          <p:cNvPr id="6" name="Elipse 5"/>
          <p:cNvSpPr/>
          <p:nvPr/>
        </p:nvSpPr>
        <p:spPr>
          <a:xfrm>
            <a:off x="3899554" y="3471552"/>
            <a:ext cx="1476583" cy="136815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900" b="1" dirty="0" smtClean="0">
                <a:solidFill>
                  <a:schemeClr val="bg1"/>
                </a:solidFill>
              </a:rPr>
              <a:t>Manejo Información y Comunicación</a:t>
            </a:r>
          </a:p>
          <a:p>
            <a:pPr marL="171450" indent="-171450">
              <a:buFont typeface="Arial" panose="020B0604020202020204" pitchFamily="34" charset="0"/>
              <a:buChar char="•"/>
            </a:pPr>
            <a:r>
              <a:rPr lang="es-CO" sz="800" b="1" dirty="0" smtClean="0">
                <a:solidFill>
                  <a:schemeClr val="bg1"/>
                </a:solidFill>
              </a:rPr>
              <a:t>Indagación</a:t>
            </a:r>
          </a:p>
          <a:p>
            <a:pPr marL="171450" indent="-171450">
              <a:buFont typeface="Arial" panose="020B0604020202020204" pitchFamily="34" charset="0"/>
              <a:buChar char="•"/>
            </a:pPr>
            <a:r>
              <a:rPr lang="es-CO" sz="800" b="1" dirty="0" smtClean="0">
                <a:solidFill>
                  <a:schemeClr val="bg1"/>
                </a:solidFill>
              </a:rPr>
              <a:t>Análisis y síntesis</a:t>
            </a:r>
          </a:p>
          <a:p>
            <a:pPr marL="171450" indent="-171450">
              <a:buFont typeface="Arial" panose="020B0604020202020204" pitchFamily="34" charset="0"/>
              <a:buChar char="•"/>
            </a:pPr>
            <a:r>
              <a:rPr lang="es-CO" sz="800" b="1" dirty="0" smtClean="0">
                <a:solidFill>
                  <a:schemeClr val="bg1"/>
                </a:solidFill>
              </a:rPr>
              <a:t>Pensamiento Crítico</a:t>
            </a:r>
          </a:p>
          <a:p>
            <a:pPr marL="171450" indent="-171450">
              <a:buFont typeface="Arial" panose="020B0604020202020204" pitchFamily="34" charset="0"/>
              <a:buChar char="•"/>
            </a:pPr>
            <a:r>
              <a:rPr lang="es-CO" sz="800" b="1" dirty="0" smtClean="0">
                <a:solidFill>
                  <a:schemeClr val="bg1"/>
                </a:solidFill>
              </a:rPr>
              <a:t>Producción</a:t>
            </a:r>
            <a:endParaRPr lang="es-CO" sz="800" b="1" dirty="0">
              <a:solidFill>
                <a:schemeClr val="bg1"/>
              </a:solidFill>
            </a:endParaRPr>
          </a:p>
        </p:txBody>
      </p:sp>
      <p:sp>
        <p:nvSpPr>
          <p:cNvPr id="7" name="Elipse 6"/>
          <p:cNvSpPr/>
          <p:nvPr/>
        </p:nvSpPr>
        <p:spPr>
          <a:xfrm>
            <a:off x="3897849" y="5373216"/>
            <a:ext cx="1476583" cy="136815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900" b="1" dirty="0" smtClean="0">
                <a:solidFill>
                  <a:schemeClr val="bg1"/>
                </a:solidFill>
              </a:rPr>
              <a:t>Ciudadanía </a:t>
            </a:r>
          </a:p>
          <a:p>
            <a:pPr marL="171450" indent="-171450">
              <a:buFont typeface="Arial" panose="020B0604020202020204" pitchFamily="34" charset="0"/>
              <a:buChar char="•"/>
            </a:pPr>
            <a:r>
              <a:rPr lang="es-CO" sz="900" b="1" dirty="0">
                <a:solidFill>
                  <a:schemeClr val="bg1"/>
                </a:solidFill>
              </a:rPr>
              <a:t>T</a:t>
            </a:r>
            <a:r>
              <a:rPr lang="es-CO" sz="900" b="1" dirty="0" smtClean="0">
                <a:solidFill>
                  <a:schemeClr val="bg1"/>
                </a:solidFill>
              </a:rPr>
              <a:t>rabajo Colaborativo</a:t>
            </a:r>
          </a:p>
          <a:p>
            <a:pPr marL="171450" indent="-171450">
              <a:buFont typeface="Arial" panose="020B0604020202020204" pitchFamily="34" charset="0"/>
              <a:buChar char="•"/>
            </a:pPr>
            <a:r>
              <a:rPr lang="es-CO" sz="900" b="1" dirty="0" smtClean="0">
                <a:solidFill>
                  <a:schemeClr val="bg1"/>
                </a:solidFill>
              </a:rPr>
              <a:t>Flexible y adaptable</a:t>
            </a:r>
          </a:p>
          <a:p>
            <a:pPr marL="171450" indent="-171450">
              <a:buFont typeface="Arial" panose="020B0604020202020204" pitchFamily="34" charset="0"/>
              <a:buChar char="•"/>
            </a:pPr>
            <a:r>
              <a:rPr lang="es-CO" sz="900" b="1" dirty="0" smtClean="0">
                <a:solidFill>
                  <a:schemeClr val="bg1"/>
                </a:solidFill>
              </a:rPr>
              <a:t>Transcultural</a:t>
            </a:r>
          </a:p>
          <a:p>
            <a:pPr marL="171450" indent="-171450">
              <a:buFont typeface="Arial" panose="020B0604020202020204" pitchFamily="34" charset="0"/>
              <a:buChar char="•"/>
            </a:pPr>
            <a:r>
              <a:rPr lang="es-CO" sz="900" b="1" dirty="0" smtClean="0">
                <a:solidFill>
                  <a:schemeClr val="bg1"/>
                </a:solidFill>
              </a:rPr>
              <a:t>Ética</a:t>
            </a:r>
          </a:p>
        </p:txBody>
      </p:sp>
      <p:sp>
        <p:nvSpPr>
          <p:cNvPr id="8" name="CuadroTexto 7"/>
          <p:cNvSpPr txBox="1"/>
          <p:nvPr/>
        </p:nvSpPr>
        <p:spPr>
          <a:xfrm>
            <a:off x="6408260" y="1792442"/>
            <a:ext cx="1270427" cy="1031051"/>
          </a:xfrm>
          <a:prstGeom prst="rect">
            <a:avLst/>
          </a:prstGeom>
          <a:solidFill>
            <a:schemeClr val="accent1">
              <a:lumMod val="40000"/>
              <a:lumOff val="60000"/>
            </a:schemeClr>
          </a:solidFill>
        </p:spPr>
        <p:txBody>
          <a:bodyPr wrap="square" rtlCol="0">
            <a:spAutoFit/>
          </a:bodyPr>
          <a:lstStyle/>
          <a:p>
            <a:r>
              <a:rPr lang="es-CO" sz="1100" dirty="0" smtClean="0"/>
              <a:t>Programación:</a:t>
            </a:r>
          </a:p>
          <a:p>
            <a:pPr marL="171450" indent="-171450">
              <a:buFont typeface="Arial" panose="020B0604020202020204" pitchFamily="34" charset="0"/>
              <a:buChar char="•"/>
            </a:pPr>
            <a:r>
              <a:rPr lang="es-CO" sz="1000" dirty="0" err="1" smtClean="0"/>
              <a:t>Scratch</a:t>
            </a:r>
            <a:endParaRPr lang="es-CO" sz="1000" dirty="0" smtClean="0"/>
          </a:p>
          <a:p>
            <a:pPr marL="171450" indent="-171450">
              <a:buFont typeface="Arial" panose="020B0604020202020204" pitchFamily="34" charset="0"/>
              <a:buChar char="•"/>
            </a:pPr>
            <a:r>
              <a:rPr lang="es-CO" sz="1000" dirty="0" smtClean="0"/>
              <a:t>Java </a:t>
            </a:r>
          </a:p>
          <a:p>
            <a:pPr marL="171450" indent="-171450">
              <a:buFont typeface="Arial" panose="020B0604020202020204" pitchFamily="34" charset="0"/>
              <a:buChar char="•"/>
            </a:pPr>
            <a:r>
              <a:rPr lang="es-CO" sz="1000" dirty="0" err="1" smtClean="0"/>
              <a:t>Processing</a:t>
            </a:r>
            <a:endParaRPr lang="es-CO" sz="1000" dirty="0" smtClean="0"/>
          </a:p>
          <a:p>
            <a:r>
              <a:rPr lang="es-CO" sz="1000" dirty="0" smtClean="0"/>
              <a:t>Modelado Dinámico:</a:t>
            </a:r>
          </a:p>
          <a:p>
            <a:pPr marL="171450" indent="-171450">
              <a:buFont typeface="Arial" panose="020B0604020202020204" pitchFamily="34" charset="0"/>
              <a:buChar char="•"/>
            </a:pPr>
            <a:r>
              <a:rPr lang="es-CO" sz="1000" dirty="0" err="1" smtClean="0"/>
              <a:t>Geogebra</a:t>
            </a:r>
            <a:endParaRPr lang="es-CO" sz="1000" dirty="0"/>
          </a:p>
        </p:txBody>
      </p:sp>
      <p:sp>
        <p:nvSpPr>
          <p:cNvPr id="9" name="CuadroTexto 8"/>
          <p:cNvSpPr txBox="1"/>
          <p:nvPr/>
        </p:nvSpPr>
        <p:spPr>
          <a:xfrm>
            <a:off x="6429071" y="3651546"/>
            <a:ext cx="1270427" cy="1031051"/>
          </a:xfrm>
          <a:prstGeom prst="rect">
            <a:avLst/>
          </a:prstGeom>
          <a:solidFill>
            <a:schemeClr val="accent1">
              <a:lumMod val="40000"/>
              <a:lumOff val="60000"/>
            </a:schemeClr>
          </a:solidFill>
        </p:spPr>
        <p:txBody>
          <a:bodyPr wrap="square" rtlCol="0">
            <a:spAutoFit/>
          </a:bodyPr>
          <a:lstStyle/>
          <a:p>
            <a:r>
              <a:rPr lang="es-CO" sz="1100" dirty="0" smtClean="0"/>
              <a:t>Comunicación:</a:t>
            </a:r>
          </a:p>
          <a:p>
            <a:pPr marL="171450" indent="-171450">
              <a:buFont typeface="Arial" panose="020B0604020202020204" pitchFamily="34" charset="0"/>
              <a:buChar char="•"/>
            </a:pPr>
            <a:r>
              <a:rPr lang="es-CO" sz="1000" dirty="0" smtClean="0"/>
              <a:t>Internet </a:t>
            </a:r>
          </a:p>
          <a:p>
            <a:pPr marL="171450" indent="-171450">
              <a:buFont typeface="Arial" panose="020B0604020202020204" pitchFamily="34" charset="0"/>
              <a:buChar char="•"/>
            </a:pPr>
            <a:r>
              <a:rPr lang="es-CO" sz="1000" dirty="0" smtClean="0"/>
              <a:t>Recopiladores Información</a:t>
            </a:r>
          </a:p>
          <a:p>
            <a:pPr marL="171450" indent="-171450">
              <a:buFont typeface="Arial" panose="020B0604020202020204" pitchFamily="34" charset="0"/>
              <a:buChar char="•"/>
            </a:pPr>
            <a:r>
              <a:rPr lang="es-CO" sz="1000" dirty="0" smtClean="0"/>
              <a:t>Ofimática</a:t>
            </a:r>
          </a:p>
          <a:p>
            <a:pPr marL="171450" indent="-171450">
              <a:buFont typeface="Arial" panose="020B0604020202020204" pitchFamily="34" charset="0"/>
              <a:buChar char="•"/>
            </a:pPr>
            <a:r>
              <a:rPr lang="es-CO" sz="1000" dirty="0" smtClean="0"/>
              <a:t>Blogs , Wikis</a:t>
            </a:r>
            <a:endParaRPr lang="es-CO" sz="1000" dirty="0"/>
          </a:p>
        </p:txBody>
      </p:sp>
      <p:sp>
        <p:nvSpPr>
          <p:cNvPr id="10" name="CuadroTexto 9"/>
          <p:cNvSpPr txBox="1"/>
          <p:nvPr/>
        </p:nvSpPr>
        <p:spPr>
          <a:xfrm>
            <a:off x="6422916" y="5441739"/>
            <a:ext cx="1270427" cy="1231106"/>
          </a:xfrm>
          <a:prstGeom prst="rect">
            <a:avLst/>
          </a:prstGeom>
          <a:solidFill>
            <a:schemeClr val="accent1">
              <a:lumMod val="40000"/>
              <a:lumOff val="60000"/>
            </a:schemeClr>
          </a:solidFill>
        </p:spPr>
        <p:txBody>
          <a:bodyPr wrap="square" rtlCol="0">
            <a:spAutoFit/>
          </a:bodyPr>
          <a:lstStyle/>
          <a:p>
            <a:r>
              <a:rPr lang="es-CO" sz="1100" dirty="0" smtClean="0"/>
              <a:t>Interacción:</a:t>
            </a:r>
          </a:p>
          <a:p>
            <a:pPr marL="171450" indent="-171450">
              <a:buFont typeface="Arial" panose="020B0604020202020204" pitchFamily="34" charset="0"/>
              <a:buChar char="•"/>
            </a:pPr>
            <a:r>
              <a:rPr lang="es-CO" sz="1050" dirty="0" smtClean="0"/>
              <a:t>Redes Sociales</a:t>
            </a:r>
          </a:p>
          <a:p>
            <a:pPr marL="171450" indent="-171450">
              <a:buFont typeface="Arial" panose="020B0604020202020204" pitchFamily="34" charset="0"/>
              <a:buChar char="•"/>
            </a:pPr>
            <a:r>
              <a:rPr lang="es-CO" sz="1050" dirty="0" smtClean="0"/>
              <a:t>Web 2.0</a:t>
            </a:r>
          </a:p>
          <a:p>
            <a:pPr marL="171450" indent="-171450">
              <a:buFont typeface="Arial" panose="020B0604020202020204" pitchFamily="34" charset="0"/>
              <a:buChar char="•"/>
            </a:pPr>
            <a:r>
              <a:rPr lang="es-CO" sz="1050" dirty="0" smtClean="0"/>
              <a:t>Comunidades de práctica</a:t>
            </a:r>
          </a:p>
          <a:p>
            <a:pPr marL="171450" indent="-171450">
              <a:buFont typeface="Arial" panose="020B0604020202020204" pitchFamily="34" charset="0"/>
              <a:buChar char="•"/>
            </a:pPr>
            <a:r>
              <a:rPr lang="es-CO" sz="1050" dirty="0" smtClean="0"/>
              <a:t>Dispositivos móviles</a:t>
            </a:r>
          </a:p>
        </p:txBody>
      </p:sp>
      <p:cxnSp>
        <p:nvCxnSpPr>
          <p:cNvPr id="12" name="Conector recto 11"/>
          <p:cNvCxnSpPr>
            <a:endCxn id="5" idx="2"/>
          </p:cNvCxnSpPr>
          <p:nvPr/>
        </p:nvCxnSpPr>
        <p:spPr>
          <a:xfrm flipV="1">
            <a:off x="2467857" y="2307968"/>
            <a:ext cx="1357565" cy="1524785"/>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p:cNvCxnSpPr>
            <a:endCxn id="6" idx="2"/>
          </p:cNvCxnSpPr>
          <p:nvPr/>
        </p:nvCxnSpPr>
        <p:spPr>
          <a:xfrm flipV="1">
            <a:off x="2468709" y="4155628"/>
            <a:ext cx="1430845" cy="38458"/>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p:cNvCxnSpPr/>
          <p:nvPr/>
        </p:nvCxnSpPr>
        <p:spPr>
          <a:xfrm>
            <a:off x="2195736" y="4438871"/>
            <a:ext cx="1761186" cy="1438401"/>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Conector recto 17"/>
          <p:cNvCxnSpPr>
            <a:stCxn id="5" idx="6"/>
            <a:endCxn id="8" idx="1"/>
          </p:cNvCxnSpPr>
          <p:nvPr/>
        </p:nvCxnSpPr>
        <p:spPr>
          <a:xfrm>
            <a:off x="5302005" y="2307968"/>
            <a:ext cx="1106255"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Conector recto 18"/>
          <p:cNvCxnSpPr>
            <a:stCxn id="7" idx="6"/>
            <a:endCxn id="10" idx="1"/>
          </p:cNvCxnSpPr>
          <p:nvPr/>
        </p:nvCxnSpPr>
        <p:spPr>
          <a:xfrm>
            <a:off x="5374432" y="6057292"/>
            <a:ext cx="1048484"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0" name="Conector recto 19"/>
          <p:cNvCxnSpPr>
            <a:stCxn id="6" idx="6"/>
            <a:endCxn id="9" idx="1"/>
          </p:cNvCxnSpPr>
          <p:nvPr/>
        </p:nvCxnSpPr>
        <p:spPr>
          <a:xfrm>
            <a:off x="5376137" y="4155628"/>
            <a:ext cx="1052934" cy="11444"/>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CuadroTexto 36"/>
          <p:cNvSpPr txBox="1"/>
          <p:nvPr/>
        </p:nvSpPr>
        <p:spPr>
          <a:xfrm>
            <a:off x="3641305" y="926455"/>
            <a:ext cx="2062097" cy="584775"/>
          </a:xfrm>
          <a:prstGeom prst="rect">
            <a:avLst/>
          </a:prstGeom>
          <a:noFill/>
        </p:spPr>
        <p:txBody>
          <a:bodyPr wrap="square" rtlCol="0">
            <a:spAutoFit/>
          </a:bodyPr>
          <a:lstStyle/>
          <a:p>
            <a:pPr algn="ctr"/>
            <a:r>
              <a:rPr lang="es-CO" sz="1600" b="1" dirty="0" smtClean="0">
                <a:solidFill>
                  <a:schemeClr val="bg2">
                    <a:lumMod val="10000"/>
                  </a:schemeClr>
                </a:solidFill>
              </a:rPr>
              <a:t>Ejemplos Habilidades y  Competencias </a:t>
            </a:r>
            <a:endParaRPr lang="es-CO" sz="1600" b="1" dirty="0">
              <a:solidFill>
                <a:schemeClr val="bg2">
                  <a:lumMod val="10000"/>
                </a:schemeClr>
              </a:solidFill>
            </a:endParaRPr>
          </a:p>
        </p:txBody>
      </p:sp>
      <p:sp>
        <p:nvSpPr>
          <p:cNvPr id="38" name="CuadroTexto 37"/>
          <p:cNvSpPr txBox="1"/>
          <p:nvPr/>
        </p:nvSpPr>
        <p:spPr>
          <a:xfrm>
            <a:off x="6163871" y="854912"/>
            <a:ext cx="1792505" cy="584775"/>
          </a:xfrm>
          <a:prstGeom prst="rect">
            <a:avLst/>
          </a:prstGeom>
          <a:noFill/>
        </p:spPr>
        <p:txBody>
          <a:bodyPr wrap="square" rtlCol="0">
            <a:spAutoFit/>
          </a:bodyPr>
          <a:lstStyle/>
          <a:p>
            <a:pPr algn="ctr"/>
            <a:r>
              <a:rPr lang="es-CO" sz="1600" b="1" dirty="0" smtClean="0">
                <a:solidFill>
                  <a:schemeClr val="bg2">
                    <a:lumMod val="10000"/>
                  </a:schemeClr>
                </a:solidFill>
              </a:rPr>
              <a:t>Ejemplos Recursos Digitales </a:t>
            </a:r>
            <a:endParaRPr lang="es-CO" sz="1600" b="1" dirty="0">
              <a:solidFill>
                <a:schemeClr val="bg2">
                  <a:lumMod val="10000"/>
                </a:schemeClr>
              </a:solidFill>
            </a:endParaRPr>
          </a:p>
        </p:txBody>
      </p:sp>
      <p:sp>
        <p:nvSpPr>
          <p:cNvPr id="41" name="CuadroTexto 40"/>
          <p:cNvSpPr txBox="1"/>
          <p:nvPr/>
        </p:nvSpPr>
        <p:spPr>
          <a:xfrm>
            <a:off x="379625" y="3730146"/>
            <a:ext cx="2088232" cy="738664"/>
          </a:xfrm>
          <a:prstGeom prst="rect">
            <a:avLst/>
          </a:prstGeom>
          <a:solidFill>
            <a:schemeClr val="bg2">
              <a:lumMod val="75000"/>
            </a:schemeClr>
          </a:solidFill>
        </p:spPr>
        <p:txBody>
          <a:bodyPr wrap="square" rtlCol="0">
            <a:spAutoFit/>
          </a:bodyPr>
          <a:lstStyle/>
          <a:p>
            <a:pPr algn="ctr"/>
            <a:r>
              <a:rPr lang="es-CO" sz="1400" b="1" dirty="0" smtClean="0"/>
              <a:t>Desarrollo de Competencias Siglo XXI en la era Digital</a:t>
            </a:r>
            <a:endParaRPr lang="es-CO" sz="1400" b="1" dirty="0"/>
          </a:p>
        </p:txBody>
      </p:sp>
    </p:spTree>
    <p:extLst>
      <p:ext uri="{BB962C8B-B14F-4D97-AF65-F5344CB8AC3E}">
        <p14:creationId xmlns:p14="http://schemas.microsoft.com/office/powerpoint/2010/main" val="3246206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376049" y="3789040"/>
            <a:ext cx="1819687" cy="576064"/>
            <a:chOff x="1115616" y="2967783"/>
            <a:chExt cx="1368152" cy="576064"/>
          </a:xfrm>
        </p:grpSpPr>
        <p:sp>
          <p:nvSpPr>
            <p:cNvPr id="5" name="Terminador 4"/>
            <p:cNvSpPr/>
            <p:nvPr/>
          </p:nvSpPr>
          <p:spPr>
            <a:xfrm>
              <a:off x="1115616" y="2967783"/>
              <a:ext cx="1368152" cy="576064"/>
            </a:xfrm>
            <a:prstGeom prst="flowChartTerminator">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p:cNvSpPr txBox="1"/>
            <p:nvPr/>
          </p:nvSpPr>
          <p:spPr>
            <a:xfrm>
              <a:off x="1184408" y="3071149"/>
              <a:ext cx="1169997" cy="369332"/>
            </a:xfrm>
            <a:prstGeom prst="rect">
              <a:avLst/>
            </a:prstGeom>
            <a:noFill/>
          </p:spPr>
          <p:txBody>
            <a:bodyPr wrap="square" rtlCol="0">
              <a:spAutoFit/>
            </a:bodyPr>
            <a:lstStyle/>
            <a:p>
              <a:r>
                <a:rPr lang="es-CO" dirty="0" smtClean="0">
                  <a:solidFill>
                    <a:schemeClr val="bg1"/>
                  </a:solidFill>
                </a:rPr>
                <a:t>Portal Eduteka</a:t>
              </a:r>
              <a:endParaRPr lang="es-CO" dirty="0">
                <a:solidFill>
                  <a:schemeClr val="bg1"/>
                </a:solidFill>
              </a:endParaRPr>
            </a:p>
          </p:txBody>
        </p:sp>
      </p:grpSp>
      <p:sp>
        <p:nvSpPr>
          <p:cNvPr id="22" name="CuadroTexto 21"/>
          <p:cNvSpPr txBox="1"/>
          <p:nvPr/>
        </p:nvSpPr>
        <p:spPr>
          <a:xfrm>
            <a:off x="3332326" y="2030094"/>
            <a:ext cx="1659661" cy="338554"/>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nchor="b">
            <a:spAutoFit/>
          </a:bodyPr>
          <a:lstStyle/>
          <a:p>
            <a:pPr algn="ctr"/>
            <a:r>
              <a:rPr lang="es-CO" sz="1600" dirty="0" smtClean="0"/>
              <a:t>Artículos </a:t>
            </a:r>
            <a:endParaRPr lang="es-CO" sz="1600" dirty="0"/>
          </a:p>
        </p:txBody>
      </p:sp>
      <p:sp>
        <p:nvSpPr>
          <p:cNvPr id="23" name="CuadroTexto 22"/>
          <p:cNvSpPr txBox="1"/>
          <p:nvPr/>
        </p:nvSpPr>
        <p:spPr>
          <a:xfrm>
            <a:off x="3407811" y="3140151"/>
            <a:ext cx="1584176" cy="584775"/>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nchor="ctr">
            <a:spAutoFit/>
          </a:bodyPr>
          <a:lstStyle/>
          <a:p>
            <a:pPr algn="ctr"/>
            <a:r>
              <a:rPr lang="es-CO" sz="1600" dirty="0" smtClean="0"/>
              <a:t>Herramientas para planeación</a:t>
            </a:r>
            <a:endParaRPr lang="es-CO" sz="1600" dirty="0"/>
          </a:p>
        </p:txBody>
      </p:sp>
      <p:sp>
        <p:nvSpPr>
          <p:cNvPr id="24" name="CuadroTexto 23"/>
          <p:cNvSpPr txBox="1"/>
          <p:nvPr/>
        </p:nvSpPr>
        <p:spPr>
          <a:xfrm>
            <a:off x="3533533" y="5834195"/>
            <a:ext cx="1493695" cy="523220"/>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spAutoFit/>
          </a:bodyPr>
          <a:lstStyle/>
          <a:p>
            <a:pPr algn="ctr"/>
            <a:r>
              <a:rPr lang="es-CO" sz="1400" dirty="0" smtClean="0"/>
              <a:t>Centro de Recursos</a:t>
            </a:r>
            <a:endParaRPr lang="es-CO" sz="1400" dirty="0"/>
          </a:p>
        </p:txBody>
      </p:sp>
      <p:sp>
        <p:nvSpPr>
          <p:cNvPr id="26" name="CuadroTexto 25"/>
          <p:cNvSpPr txBox="1"/>
          <p:nvPr/>
        </p:nvSpPr>
        <p:spPr>
          <a:xfrm>
            <a:off x="5652118" y="1567575"/>
            <a:ext cx="2232250" cy="1107996"/>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buFont typeface="Arial" panose="020B0604020202020204" pitchFamily="34" charset="0"/>
              <a:buChar char="•"/>
            </a:pPr>
            <a:r>
              <a:rPr lang="es-CO" sz="1100" dirty="0" smtClean="0"/>
              <a:t>Incorporación de las TIC en el aula</a:t>
            </a:r>
          </a:p>
          <a:p>
            <a:pPr marL="285750" indent="-285750">
              <a:buFont typeface="Arial" panose="020B0604020202020204" pitchFamily="34" charset="0"/>
              <a:buChar char="•"/>
            </a:pPr>
            <a:r>
              <a:rPr lang="es-CO" sz="1100" dirty="0" smtClean="0"/>
              <a:t>Tendencias e investigaciones</a:t>
            </a:r>
          </a:p>
          <a:p>
            <a:pPr marL="285750" indent="-285750">
              <a:buFont typeface="Arial" panose="020B0604020202020204" pitchFamily="34" charset="0"/>
              <a:buChar char="•"/>
            </a:pPr>
            <a:r>
              <a:rPr lang="es-CO" sz="1100" dirty="0" smtClean="0"/>
              <a:t>Estándares</a:t>
            </a:r>
          </a:p>
          <a:p>
            <a:pPr marL="285750" indent="-285750">
              <a:buFont typeface="Arial" panose="020B0604020202020204" pitchFamily="34" charset="0"/>
              <a:buChar char="•"/>
            </a:pPr>
            <a:r>
              <a:rPr lang="es-CO" sz="1100" dirty="0" smtClean="0"/>
              <a:t>Producción propia  y de la comunidad</a:t>
            </a:r>
            <a:endParaRPr lang="es-CO" sz="1100" dirty="0"/>
          </a:p>
        </p:txBody>
      </p:sp>
      <p:sp>
        <p:nvSpPr>
          <p:cNvPr id="27" name="CuadroTexto 26"/>
          <p:cNvSpPr txBox="1"/>
          <p:nvPr/>
        </p:nvSpPr>
        <p:spPr>
          <a:xfrm>
            <a:off x="5687361" y="3066439"/>
            <a:ext cx="2197007" cy="815608"/>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lgn="ctr">
              <a:buFont typeface="Arial" panose="020B0604020202020204" pitchFamily="34" charset="0"/>
              <a:buChar char="•"/>
            </a:pPr>
            <a:endParaRPr lang="es-CO" sz="1100" dirty="0" smtClean="0"/>
          </a:p>
          <a:p>
            <a:pPr marL="285750" indent="-285750">
              <a:buFont typeface="Arial" panose="020B0604020202020204" pitchFamily="34" charset="0"/>
              <a:buChar char="•"/>
            </a:pPr>
            <a:r>
              <a:rPr lang="es-CO" sz="1100" dirty="0" smtClean="0"/>
              <a:t>Gestor de proyectos</a:t>
            </a:r>
          </a:p>
          <a:p>
            <a:pPr marL="285750" indent="-285750">
              <a:buFont typeface="Arial" panose="020B0604020202020204" pitchFamily="34" charset="0"/>
              <a:buChar char="•"/>
            </a:pPr>
            <a:r>
              <a:rPr lang="es-CO" sz="1100" dirty="0" smtClean="0"/>
              <a:t>Currículo Interactivo</a:t>
            </a:r>
          </a:p>
          <a:p>
            <a:endParaRPr lang="es-CO" sz="1400" dirty="0"/>
          </a:p>
        </p:txBody>
      </p:sp>
      <p:sp>
        <p:nvSpPr>
          <p:cNvPr id="28" name="CuadroTexto 27"/>
          <p:cNvSpPr txBox="1"/>
          <p:nvPr/>
        </p:nvSpPr>
        <p:spPr>
          <a:xfrm>
            <a:off x="5652117" y="4258789"/>
            <a:ext cx="2232251" cy="769441"/>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buFont typeface="Arial" panose="020B0604020202020204" pitchFamily="34" charset="0"/>
              <a:buChar char="•"/>
            </a:pPr>
            <a:r>
              <a:rPr lang="es-CO" sz="1100" dirty="0" smtClean="0"/>
              <a:t>Intercambio de saberes entre docentes</a:t>
            </a:r>
          </a:p>
          <a:p>
            <a:pPr marL="285750" indent="-285750">
              <a:buFont typeface="Arial" panose="020B0604020202020204" pitchFamily="34" charset="0"/>
              <a:buChar char="•"/>
            </a:pPr>
            <a:r>
              <a:rPr lang="es-CO" sz="1100" dirty="0" smtClean="0"/>
              <a:t>Banco de proyectos</a:t>
            </a:r>
          </a:p>
          <a:p>
            <a:pPr marL="285750" indent="-285750">
              <a:buFont typeface="Arial" panose="020B0604020202020204" pitchFamily="34" charset="0"/>
              <a:buChar char="•"/>
            </a:pPr>
            <a:r>
              <a:rPr lang="es-CO" sz="1100" dirty="0" err="1" smtClean="0"/>
              <a:t>REDuteka</a:t>
            </a:r>
            <a:endParaRPr lang="es-CO" sz="1400" dirty="0"/>
          </a:p>
        </p:txBody>
      </p:sp>
      <p:sp>
        <p:nvSpPr>
          <p:cNvPr id="29" name="CuadroTexto 28"/>
          <p:cNvSpPr txBox="1"/>
          <p:nvPr/>
        </p:nvSpPr>
        <p:spPr>
          <a:xfrm>
            <a:off x="5687361" y="5749121"/>
            <a:ext cx="2197007" cy="769441"/>
          </a:xfrm>
          <a:prstGeom prst="rect">
            <a:avLst/>
          </a:prstGeom>
          <a:solidFill>
            <a:schemeClr val="bg2">
              <a:lumMod val="90000"/>
            </a:schemeClr>
          </a:solidFill>
          <a:ln>
            <a:noFill/>
          </a:ln>
          <a:effectLst>
            <a:outerShdw blurRad="44450" dist="27940" dir="5400000" algn="ctr">
              <a:srgbClr val="000000">
                <a:alpha val="32000"/>
              </a:srgbClr>
            </a:outerShdw>
          </a:effectLst>
        </p:spPr>
        <p:txBody>
          <a:bodyPr wrap="square" rtlCol="0">
            <a:spAutoFit/>
          </a:bodyPr>
          <a:lstStyle/>
          <a:p>
            <a:pPr marL="285750" indent="-285750">
              <a:buFont typeface="Arial" panose="020B0604020202020204" pitchFamily="34" charset="0"/>
              <a:buChar char="•"/>
            </a:pPr>
            <a:r>
              <a:rPr lang="es-CO" sz="1100" dirty="0" smtClean="0"/>
              <a:t>Repositorio de recursos por disciplinas</a:t>
            </a:r>
          </a:p>
          <a:p>
            <a:pPr marL="285750" indent="-285750">
              <a:buFont typeface="Arial" panose="020B0604020202020204" pitchFamily="34" charset="0"/>
              <a:buChar char="•"/>
            </a:pPr>
            <a:r>
              <a:rPr lang="es-CO" sz="1100" dirty="0" smtClean="0"/>
              <a:t>Ejemplos de uso en aula</a:t>
            </a:r>
          </a:p>
          <a:p>
            <a:pPr marL="285750" indent="-285750">
              <a:buFont typeface="Arial" panose="020B0604020202020204" pitchFamily="34" charset="0"/>
              <a:buChar char="•"/>
            </a:pPr>
            <a:r>
              <a:rPr lang="es-CO" sz="1100" dirty="0" smtClean="0"/>
              <a:t>Herramientas TIC</a:t>
            </a:r>
            <a:endParaRPr lang="es-CO" sz="1100" dirty="0"/>
          </a:p>
        </p:txBody>
      </p:sp>
      <p:sp>
        <p:nvSpPr>
          <p:cNvPr id="31" name="CuadroTexto 30"/>
          <p:cNvSpPr txBox="1"/>
          <p:nvPr/>
        </p:nvSpPr>
        <p:spPr>
          <a:xfrm>
            <a:off x="3511116" y="4558838"/>
            <a:ext cx="1493695" cy="584775"/>
          </a:xfrm>
          <a:prstGeom prst="rect">
            <a:avLst/>
          </a:prstGeom>
          <a:solidFill>
            <a:schemeClr val="bg2">
              <a:lumMod val="75000"/>
            </a:schemeClr>
          </a:solidFill>
          <a:ln>
            <a:noFill/>
          </a:ln>
          <a:effectLst>
            <a:outerShdw blurRad="44450" dist="27940" dir="5400000" algn="ctr">
              <a:srgbClr val="000000">
                <a:alpha val="32000"/>
              </a:srgbClr>
            </a:outerShdw>
          </a:effectLst>
        </p:spPr>
        <p:txBody>
          <a:bodyPr wrap="square" rtlCol="0">
            <a:spAutoFit/>
          </a:bodyPr>
          <a:lstStyle/>
          <a:p>
            <a:pPr algn="ctr"/>
            <a:r>
              <a:rPr lang="es-CO" sz="1600" dirty="0" smtClean="0"/>
              <a:t>Comunidades de Práctica </a:t>
            </a:r>
            <a:endParaRPr lang="es-CO" sz="1600" dirty="0"/>
          </a:p>
        </p:txBody>
      </p:sp>
      <p:cxnSp>
        <p:nvCxnSpPr>
          <p:cNvPr id="33" name="Conector recto 32"/>
          <p:cNvCxnSpPr/>
          <p:nvPr/>
        </p:nvCxnSpPr>
        <p:spPr>
          <a:xfrm flipV="1">
            <a:off x="2007711" y="2183982"/>
            <a:ext cx="1352614" cy="1605058"/>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5" name="Conector recto 34"/>
          <p:cNvCxnSpPr>
            <a:stCxn id="5" idx="3"/>
          </p:cNvCxnSpPr>
          <p:nvPr/>
        </p:nvCxnSpPr>
        <p:spPr>
          <a:xfrm flipV="1">
            <a:off x="2195736" y="3437042"/>
            <a:ext cx="1199173" cy="64003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7" name="Conector recto 36"/>
          <p:cNvCxnSpPr/>
          <p:nvPr/>
        </p:nvCxnSpPr>
        <p:spPr>
          <a:xfrm>
            <a:off x="2195736" y="4187953"/>
            <a:ext cx="1343379" cy="555551"/>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Conector recto 38"/>
          <p:cNvCxnSpPr/>
          <p:nvPr/>
        </p:nvCxnSpPr>
        <p:spPr>
          <a:xfrm>
            <a:off x="2007711" y="4365104"/>
            <a:ext cx="1553821" cy="1730701"/>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5" name="Conector recto 44"/>
          <p:cNvCxnSpPr>
            <a:stCxn id="22" idx="3"/>
          </p:cNvCxnSpPr>
          <p:nvPr/>
        </p:nvCxnSpPr>
        <p:spPr>
          <a:xfrm flipV="1">
            <a:off x="4991987" y="2183982"/>
            <a:ext cx="660133" cy="15389"/>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a:off x="4991985" y="3432538"/>
            <a:ext cx="660133"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a:off x="4991985" y="4743504"/>
            <a:ext cx="660133"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5027228" y="6086648"/>
            <a:ext cx="660133" cy="0"/>
          </a:xfrm>
          <a:prstGeom prst="line">
            <a:avLst/>
          </a:prstGeom>
          <a:ln w="2857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153394" y="1471859"/>
            <a:ext cx="2361205" cy="769441"/>
          </a:xfrm>
          <a:prstGeom prst="rect">
            <a:avLst/>
          </a:prstGeom>
          <a:solidFill>
            <a:schemeClr val="bg2">
              <a:lumMod val="50000"/>
            </a:schemeClr>
          </a:solidFill>
        </p:spPr>
        <p:txBody>
          <a:bodyPr wrap="square" rtlCol="0">
            <a:spAutoFit/>
          </a:bodyPr>
          <a:lstStyle/>
          <a:p>
            <a:pPr algn="ctr"/>
            <a:r>
              <a:rPr lang="es-CO" sz="1100" b="1" dirty="0" smtClean="0">
                <a:solidFill>
                  <a:schemeClr val="bg1"/>
                </a:solidFill>
              </a:rPr>
              <a:t>Portal especializado en Educación, con más  de un millón de visitas mensuales y  </a:t>
            </a:r>
            <a:r>
              <a:rPr lang="es-CO" sz="1100" b="1" dirty="0">
                <a:solidFill>
                  <a:schemeClr val="bg1"/>
                </a:solidFill>
              </a:rPr>
              <a:t> 166.000 </a:t>
            </a:r>
            <a:r>
              <a:rPr lang="es-CO" sz="1100" b="1" dirty="0" smtClean="0">
                <a:solidFill>
                  <a:schemeClr val="bg1"/>
                </a:solidFill>
              </a:rPr>
              <a:t>docentes registrados. www.eduteka.org</a:t>
            </a:r>
            <a:endParaRPr lang="es-CO" sz="1100" b="1" dirty="0">
              <a:solidFill>
                <a:schemeClr val="bg1"/>
              </a:solidFill>
            </a:endParaRPr>
          </a:p>
        </p:txBody>
      </p:sp>
      <p:sp>
        <p:nvSpPr>
          <p:cNvPr id="32" name="Título 1"/>
          <p:cNvSpPr>
            <a:spLocks noGrp="1"/>
          </p:cNvSpPr>
          <p:nvPr>
            <p:ph type="title"/>
          </p:nvPr>
        </p:nvSpPr>
        <p:spPr>
          <a:xfrm>
            <a:off x="153394" y="106739"/>
            <a:ext cx="4418606" cy="724942"/>
          </a:xfrm>
        </p:spPr>
        <p:txBody>
          <a:bodyPr>
            <a:normAutofit fontScale="90000"/>
          </a:bodyPr>
          <a:lstStyle/>
          <a:p>
            <a:r>
              <a:rPr lang="es-CO" sz="3600" b="1" dirty="0" smtClean="0">
                <a:solidFill>
                  <a:schemeClr val="bg1"/>
                </a:solidFill>
              </a:rPr>
              <a:t>Portal Educativo Eduteka</a:t>
            </a:r>
            <a:endParaRPr lang="es-CO" sz="3600" b="1" dirty="0">
              <a:solidFill>
                <a:schemeClr val="bg1"/>
              </a:solidFill>
            </a:endParaRPr>
          </a:p>
        </p:txBody>
      </p:sp>
    </p:spTree>
    <p:extLst>
      <p:ext uri="{BB962C8B-B14F-4D97-AF65-F5344CB8AC3E}">
        <p14:creationId xmlns:p14="http://schemas.microsoft.com/office/powerpoint/2010/main" val="2551299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 Título"/>
          <p:cNvSpPr>
            <a:spLocks noGrp="1"/>
          </p:cNvSpPr>
          <p:nvPr>
            <p:ph type="title"/>
          </p:nvPr>
        </p:nvSpPr>
        <p:spPr>
          <a:xfrm>
            <a:off x="1761469" y="1311110"/>
            <a:ext cx="6131024" cy="1143000"/>
          </a:xfrm>
        </p:spPr>
        <p:txBody>
          <a:bodyPr>
            <a:noAutofit/>
          </a:bodyPr>
          <a:lstStyle/>
          <a:p>
            <a:pPr marL="342900" fontAlgn="base">
              <a:spcAft>
                <a:spcPct val="0"/>
              </a:spcAft>
            </a:pPr>
            <a:r>
              <a:rPr lang="es-CO" sz="3600" dirty="0">
                <a:solidFill>
                  <a:schemeClr val="bg2">
                    <a:lumMod val="25000"/>
                  </a:schemeClr>
                </a:solidFill>
                <a:latin typeface="Impact" pitchFamily="34" charset="0"/>
                <a:ea typeface="+mn-ea"/>
                <a:cs typeface="+mn-cs"/>
              </a:rPr>
              <a:t>El Desafío de la Educación </a:t>
            </a:r>
            <a:br>
              <a:rPr lang="es-CO" sz="3600" dirty="0">
                <a:solidFill>
                  <a:schemeClr val="bg2">
                    <a:lumMod val="25000"/>
                  </a:schemeClr>
                </a:solidFill>
                <a:latin typeface="Impact" pitchFamily="34" charset="0"/>
                <a:ea typeface="+mn-ea"/>
                <a:cs typeface="+mn-cs"/>
              </a:rPr>
            </a:br>
            <a:r>
              <a:rPr lang="es-CO" sz="3600" dirty="0">
                <a:solidFill>
                  <a:schemeClr val="bg2">
                    <a:lumMod val="25000"/>
                  </a:schemeClr>
                </a:solidFill>
                <a:latin typeface="Impact" pitchFamily="34" charset="0"/>
                <a:ea typeface="+mn-ea"/>
                <a:cs typeface="+mn-cs"/>
              </a:rPr>
              <a:t>del Siglo XXI</a:t>
            </a:r>
          </a:p>
        </p:txBody>
      </p:sp>
      <p:sp>
        <p:nvSpPr>
          <p:cNvPr id="16" name="2 Marcador de contenido"/>
          <p:cNvSpPr>
            <a:spLocks noGrp="1"/>
          </p:cNvSpPr>
          <p:nvPr>
            <p:ph idx="1"/>
          </p:nvPr>
        </p:nvSpPr>
        <p:spPr>
          <a:xfrm>
            <a:off x="657976" y="2967294"/>
            <a:ext cx="7704856" cy="2304255"/>
          </a:xfrm>
        </p:spPr>
        <p:txBody>
          <a:bodyPr>
            <a:normAutofit/>
          </a:bodyPr>
          <a:lstStyle/>
          <a:p>
            <a:pPr indent="12700" algn="ctr">
              <a:buNone/>
            </a:pPr>
            <a:r>
              <a:rPr lang="es-CO" sz="2400" i="1" dirty="0">
                <a:latin typeface="Verdana" pitchFamily="34" charset="0"/>
                <a:ea typeface="Verdana" pitchFamily="34" charset="0"/>
                <a:cs typeface="Verdana" pitchFamily="34" charset="0"/>
              </a:rPr>
              <a:t>“La nueva misión de las escuelas es preparar estudiantes para desempeñarse en empleos que no existen, creando ideas y soluciones para productos y problemas que aún no han sido identificados, usando tecnologías que aún </a:t>
            </a:r>
            <a:r>
              <a:rPr lang="es-CO" sz="2400" i="1" dirty="0" smtClean="0">
                <a:latin typeface="Verdana" pitchFamily="34" charset="0"/>
                <a:ea typeface="Verdana" pitchFamily="34" charset="0"/>
                <a:cs typeface="Verdana" pitchFamily="34" charset="0"/>
              </a:rPr>
              <a:t>no han </a:t>
            </a:r>
            <a:r>
              <a:rPr lang="es-CO" sz="2400" i="1" dirty="0">
                <a:latin typeface="Verdana" pitchFamily="34" charset="0"/>
                <a:ea typeface="Verdana" pitchFamily="34" charset="0"/>
                <a:cs typeface="Verdana" pitchFamily="34" charset="0"/>
              </a:rPr>
              <a:t>sido inventadas” </a:t>
            </a:r>
          </a:p>
          <a:p>
            <a:pPr algn="ctr">
              <a:buNone/>
            </a:pPr>
            <a:endParaRPr lang="es-CO" sz="2400" b="1" dirty="0">
              <a:solidFill>
                <a:srgbClr val="0070C0"/>
              </a:solidFill>
              <a:latin typeface="Verdana" pitchFamily="34" charset="0"/>
              <a:ea typeface="Verdana" pitchFamily="34" charset="0"/>
              <a:cs typeface="Verdana" pitchFamily="34" charset="0"/>
            </a:endParaRPr>
          </a:p>
        </p:txBody>
      </p:sp>
      <p:sp>
        <p:nvSpPr>
          <p:cNvPr id="3" name="CuadroTexto 2"/>
          <p:cNvSpPr txBox="1"/>
          <p:nvPr/>
        </p:nvSpPr>
        <p:spPr>
          <a:xfrm>
            <a:off x="5652120" y="5734997"/>
            <a:ext cx="3096344" cy="646331"/>
          </a:xfrm>
          <a:prstGeom prst="rect">
            <a:avLst/>
          </a:prstGeom>
          <a:noFill/>
        </p:spPr>
        <p:txBody>
          <a:bodyPr wrap="square" rtlCol="0">
            <a:spAutoFit/>
          </a:bodyPr>
          <a:lstStyle/>
          <a:p>
            <a:r>
              <a:rPr lang="es-CO" i="1" dirty="0" smtClean="0"/>
              <a:t>Dra. Linda Darling </a:t>
            </a:r>
            <a:r>
              <a:rPr lang="es-CO" i="1" dirty="0" err="1" smtClean="0"/>
              <a:t>Hammond</a:t>
            </a:r>
            <a:r>
              <a:rPr lang="es-CO" i="1" dirty="0" smtClean="0"/>
              <a:t> </a:t>
            </a:r>
            <a:r>
              <a:rPr lang="es-CO" i="1" dirty="0" err="1" smtClean="0"/>
              <a:t>The</a:t>
            </a:r>
            <a:r>
              <a:rPr lang="es-CO" i="1" dirty="0" smtClean="0"/>
              <a:t> Flat </a:t>
            </a:r>
            <a:r>
              <a:rPr lang="es-CO" i="1" dirty="0" err="1" smtClean="0"/>
              <a:t>World</a:t>
            </a:r>
            <a:r>
              <a:rPr lang="es-CO" i="1" dirty="0" smtClean="0"/>
              <a:t> and </a:t>
            </a:r>
            <a:r>
              <a:rPr lang="es-CO" i="1" dirty="0" err="1" smtClean="0"/>
              <a:t>Education</a:t>
            </a:r>
            <a:endParaRPr lang="es-CO" i="1" dirty="0"/>
          </a:p>
        </p:txBody>
      </p:sp>
    </p:spTree>
    <p:extLst>
      <p:ext uri="{BB962C8B-B14F-4D97-AF65-F5344CB8AC3E}">
        <p14:creationId xmlns:p14="http://schemas.microsoft.com/office/powerpoint/2010/main" val="309744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ltavoz.pe/uploads/2016/02/22/cbw-bxzwaait-ap_912x56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2132856"/>
            <a:ext cx="6520554" cy="4032448"/>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415453" y="1268760"/>
            <a:ext cx="8064896" cy="400110"/>
          </a:xfrm>
          <a:prstGeom prst="rect">
            <a:avLst/>
          </a:prstGeom>
        </p:spPr>
        <p:txBody>
          <a:bodyPr wrap="square">
            <a:spAutoFit/>
          </a:bodyPr>
          <a:lstStyle/>
          <a:p>
            <a:r>
              <a:rPr lang="es-CO" sz="2000" b="1" dirty="0">
                <a:solidFill>
                  <a:srgbClr val="616162"/>
                </a:solidFill>
                <a:latin typeface="Roboto Condensed"/>
              </a:rPr>
              <a:t>Mark </a:t>
            </a:r>
            <a:r>
              <a:rPr lang="es-CO" sz="2000" b="1" dirty="0" err="1">
                <a:solidFill>
                  <a:srgbClr val="616162"/>
                </a:solidFill>
                <a:latin typeface="Roboto Condensed"/>
              </a:rPr>
              <a:t>Zuckerberg</a:t>
            </a:r>
            <a:r>
              <a:rPr lang="es-CO" b="1" dirty="0">
                <a:solidFill>
                  <a:srgbClr val="616162"/>
                </a:solidFill>
                <a:latin typeface="Roboto Condensed"/>
              </a:rPr>
              <a:t>, </a:t>
            </a:r>
            <a:r>
              <a:rPr lang="es-CO" sz="2000" b="1" dirty="0">
                <a:solidFill>
                  <a:srgbClr val="616162"/>
                </a:solidFill>
                <a:latin typeface="Roboto Condensed"/>
              </a:rPr>
              <a:t>realidad virtual, y el dominio de la humanidad</a:t>
            </a:r>
            <a:endParaRPr lang="es-CO" b="1" i="0" dirty="0">
              <a:solidFill>
                <a:srgbClr val="616162"/>
              </a:solidFill>
              <a:effectLst/>
              <a:latin typeface="Roboto Condensed"/>
            </a:endParaRPr>
          </a:p>
        </p:txBody>
      </p:sp>
    </p:spTree>
    <p:extLst>
      <p:ext uri="{BB962C8B-B14F-4D97-AF65-F5344CB8AC3E}">
        <p14:creationId xmlns:p14="http://schemas.microsoft.com/office/powerpoint/2010/main" val="521796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edernal.org/wp-content/uploads/2015/09/educacion-tabl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0" y="846138"/>
            <a:ext cx="9305256" cy="6164733"/>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108520" y="23177"/>
            <a:ext cx="3960440" cy="854968"/>
          </a:xfrm>
        </p:spPr>
        <p:txBody>
          <a:bodyPr/>
          <a:lstStyle/>
          <a:p>
            <a:r>
              <a:rPr lang="es-CO" dirty="0" smtClean="0">
                <a:solidFill>
                  <a:schemeClr val="bg1"/>
                </a:solidFill>
              </a:rPr>
              <a:t>Tabletas en:</a:t>
            </a:r>
            <a:endParaRPr lang="es-CO" dirty="0">
              <a:solidFill>
                <a:schemeClr val="bg1"/>
              </a:solidFill>
            </a:endParaRPr>
          </a:p>
        </p:txBody>
      </p:sp>
    </p:spTree>
    <p:extLst>
      <p:ext uri="{BB962C8B-B14F-4D97-AF65-F5344CB8AC3E}">
        <p14:creationId xmlns:p14="http://schemas.microsoft.com/office/powerpoint/2010/main" val="4088227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b="3198"/>
          <a:stretch/>
        </p:blipFill>
        <p:spPr>
          <a:xfrm>
            <a:off x="6012160" y="3054568"/>
            <a:ext cx="2454765" cy="2376264"/>
          </a:xfrm>
          <a:prstGeom prst="rect">
            <a:avLst/>
          </a:prstGeom>
          <a:ln>
            <a:noFill/>
          </a:ln>
          <a:effectLst>
            <a:outerShdw blurRad="190500" algn="tl" rotWithShape="0">
              <a:srgbClr val="000000">
                <a:alpha val="70000"/>
              </a:srgbClr>
            </a:outerShdw>
          </a:effectLst>
        </p:spPr>
      </p:pic>
      <p:sp>
        <p:nvSpPr>
          <p:cNvPr id="7" name="Shape 433"/>
          <p:cNvSpPr/>
          <p:nvPr/>
        </p:nvSpPr>
        <p:spPr>
          <a:xfrm>
            <a:off x="1" y="1165697"/>
            <a:ext cx="9144000" cy="535111"/>
          </a:xfrm>
          <a:prstGeom prst="rect">
            <a:avLst/>
          </a:prstGeom>
          <a:solidFill>
            <a:srgbClr val="EFEFEF"/>
          </a:solidFill>
          <a:ln>
            <a:noFill/>
          </a:ln>
        </p:spPr>
        <p:txBody>
          <a:bodyPr lIns="91425" tIns="91425" rIns="91425" bIns="91425" anchor="ctr" anchorCtr="0">
            <a:noAutofit/>
          </a:bodyPr>
          <a:lstStyle/>
          <a:p>
            <a:endParaRPr/>
          </a:p>
        </p:txBody>
      </p:sp>
      <p:sp>
        <p:nvSpPr>
          <p:cNvPr id="8" name="Shape 439"/>
          <p:cNvSpPr txBox="1">
            <a:spLocks noGrp="1"/>
          </p:cNvSpPr>
          <p:nvPr>
            <p:ph type="title"/>
          </p:nvPr>
        </p:nvSpPr>
        <p:spPr>
          <a:xfrm>
            <a:off x="323528" y="1080924"/>
            <a:ext cx="3314713" cy="1555988"/>
          </a:xfrm>
          <a:prstGeom prst="rect">
            <a:avLst/>
          </a:prstGeom>
        </p:spPr>
        <p:txBody>
          <a:bodyPr lIns="91425" tIns="91425" rIns="91425" bIns="91425" anchor="t" anchorCtr="0">
            <a:noAutofit/>
          </a:bodyPr>
          <a:lstStyle/>
          <a:p>
            <a:pPr lvl="0" rtl="0">
              <a:buNone/>
            </a:pPr>
            <a:r>
              <a:rPr lang="es-CO" sz="3600" dirty="0" smtClean="0">
                <a:solidFill>
                  <a:schemeClr val="tx1">
                    <a:lumMod val="65000"/>
                    <a:lumOff val="35000"/>
                  </a:schemeClr>
                </a:solidFill>
              </a:rPr>
              <a:t>Introducción</a:t>
            </a:r>
            <a:endParaRPr lang="es-CO" sz="3600" dirty="0">
              <a:solidFill>
                <a:schemeClr val="tx1">
                  <a:lumMod val="65000"/>
                  <a:lumOff val="35000"/>
                </a:schemeClr>
              </a:solidFill>
            </a:endParaRPr>
          </a:p>
        </p:txBody>
      </p:sp>
      <p:sp>
        <p:nvSpPr>
          <p:cNvPr id="9" name="Rectángulo 8"/>
          <p:cNvSpPr/>
          <p:nvPr/>
        </p:nvSpPr>
        <p:spPr>
          <a:xfrm>
            <a:off x="289085" y="2573610"/>
            <a:ext cx="5326911" cy="1754326"/>
          </a:xfrm>
          <a:prstGeom prst="rect">
            <a:avLst/>
          </a:prstGeom>
        </p:spPr>
        <p:txBody>
          <a:bodyPr wrap="square">
            <a:spAutoFit/>
          </a:bodyPr>
          <a:lstStyle/>
          <a:p>
            <a:pPr algn="just"/>
            <a:r>
              <a:rPr lang="es-CO" dirty="0">
                <a:solidFill>
                  <a:schemeClr val="tx1">
                    <a:lumMod val="65000"/>
                    <a:lumOff val="35000"/>
                  </a:schemeClr>
                </a:solidFill>
              </a:rPr>
              <a:t>El uso de tabletas y teléfonos inteligentes en educación es cada vez más común, dado que tienen grandes ventajas como son: portabilidad, facilidad de uso, velocidad para realizar tareas concretas, interfaces intuitivas, capacidad táctil, interoperabilidad y abundancia de apps gratuitas. </a:t>
            </a:r>
          </a:p>
        </p:txBody>
      </p:sp>
      <p:sp>
        <p:nvSpPr>
          <p:cNvPr id="10" name="Rectángulo 9"/>
          <p:cNvSpPr/>
          <p:nvPr/>
        </p:nvSpPr>
        <p:spPr>
          <a:xfrm>
            <a:off x="323527" y="4687976"/>
            <a:ext cx="5184577" cy="1477328"/>
          </a:xfrm>
          <a:prstGeom prst="rect">
            <a:avLst/>
          </a:prstGeom>
        </p:spPr>
        <p:txBody>
          <a:bodyPr wrap="square">
            <a:spAutoFit/>
          </a:bodyPr>
          <a:lstStyle/>
          <a:p>
            <a:pPr algn="just"/>
            <a:r>
              <a:rPr lang="es-CO" dirty="0" smtClean="0">
                <a:solidFill>
                  <a:schemeClr val="tx1">
                    <a:lumMod val="65000"/>
                    <a:lumOff val="35000"/>
                  </a:schemeClr>
                </a:solidFill>
              </a:rPr>
              <a:t>Sin embargo, es importante tener estrategias de clase claras que permitan enriquecer los ambientes de aprendizaje y evitar que los dispositivos móviles se conviertan en un elemento distractor en un ambiente educativo,</a:t>
            </a:r>
            <a:endParaRPr lang="es-CO" dirty="0">
              <a:solidFill>
                <a:schemeClr val="tx1">
                  <a:lumMod val="65000"/>
                  <a:lumOff val="35000"/>
                </a:schemeClr>
              </a:solidFill>
            </a:endParaRPr>
          </a:p>
        </p:txBody>
      </p:sp>
    </p:spTree>
    <p:extLst>
      <p:ext uri="{BB962C8B-B14F-4D97-AF65-F5344CB8AC3E}">
        <p14:creationId xmlns:p14="http://schemas.microsoft.com/office/powerpoint/2010/main" val="968764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0" y="1934476"/>
            <a:ext cx="9144001" cy="4511400"/>
          </a:xfrm>
          <a:prstGeom prst="rect">
            <a:avLst/>
          </a:prstGeom>
          <a:solidFill>
            <a:srgbClr val="F3F3F3"/>
          </a:solidFill>
          <a:ln>
            <a:noFill/>
          </a:ln>
        </p:spPr>
        <p:txBody>
          <a:bodyPr lIns="91425" tIns="91425" rIns="91425" bIns="91425" anchor="ctr" anchorCtr="0">
            <a:noAutofit/>
          </a:bodyPr>
          <a:lstStyle/>
          <a:p>
            <a:endParaRPr/>
          </a:p>
        </p:txBody>
      </p:sp>
      <p:pic>
        <p:nvPicPr>
          <p:cNvPr id="4" name="Picture 2"/>
          <p:cNvPicPr>
            <a:picLocks noChangeAspect="1" noChangeArrowheads="1"/>
          </p:cNvPicPr>
          <p:nvPr/>
        </p:nvPicPr>
        <p:blipFill>
          <a:blip r:embed="rId2"/>
          <a:srcRect/>
          <a:stretch>
            <a:fillRect/>
          </a:stretch>
        </p:blipFill>
        <p:spPr bwMode="auto">
          <a:xfrm>
            <a:off x="5464702" y="3112780"/>
            <a:ext cx="3391775" cy="1768222"/>
          </a:xfrm>
          <a:prstGeom prst="rect">
            <a:avLst/>
          </a:prstGeom>
          <a:noFill/>
          <a:ln w="9525">
            <a:noFill/>
            <a:miter lim="800000"/>
            <a:headEnd/>
            <a:tailEnd/>
          </a:ln>
          <a:effectLst/>
        </p:spPr>
      </p:pic>
      <p:graphicFrame>
        <p:nvGraphicFramePr>
          <p:cNvPr id="5" name="8 Tabla"/>
          <p:cNvGraphicFramePr>
            <a:graphicFrameLocks noGrp="1"/>
          </p:cNvGraphicFramePr>
          <p:nvPr>
            <p:extLst>
              <p:ext uri="{D42A27DB-BD31-4B8C-83A1-F6EECF244321}">
                <p14:modId xmlns:p14="http://schemas.microsoft.com/office/powerpoint/2010/main" val="2373208906"/>
              </p:ext>
            </p:extLst>
          </p:nvPr>
        </p:nvGraphicFramePr>
        <p:xfrm>
          <a:off x="136618" y="1995616"/>
          <a:ext cx="5040560" cy="4389120"/>
        </p:xfrm>
        <a:graphic>
          <a:graphicData uri="http://schemas.openxmlformats.org/drawingml/2006/table">
            <a:tbl>
              <a:tblPr firstRow="1" bandRow="1"/>
              <a:tblGrid>
                <a:gridCol w="2520280"/>
                <a:gridCol w="2520280"/>
              </a:tblGrid>
              <a:tr h="323755">
                <a:tc>
                  <a:txBody>
                    <a:bodyPr/>
                    <a:lstStyle/>
                    <a:p>
                      <a:pPr algn="ctr"/>
                      <a:r>
                        <a:rPr lang="es-CO" b="1" dirty="0" smtClean="0"/>
                        <a:t>Tabletas</a:t>
                      </a:r>
                      <a:endParaRPr lang="es-CO" b="1" dirty="0"/>
                    </a:p>
                  </a:txBody>
                  <a:tcPr/>
                </a:tc>
                <a:tc>
                  <a:txBody>
                    <a:bodyPr/>
                    <a:lstStyle/>
                    <a:p>
                      <a:pPr algn="ctr"/>
                      <a:r>
                        <a:rPr lang="es-CO" b="1" dirty="0" smtClean="0"/>
                        <a:t>Computador Tradicional</a:t>
                      </a:r>
                      <a:endParaRPr lang="es-CO" b="1" dirty="0"/>
                    </a:p>
                  </a:txBody>
                  <a:tcPr/>
                </a:tc>
              </a:tr>
              <a:tr h="3561309">
                <a:tc>
                  <a:txBody>
                    <a:bodyPr/>
                    <a:lstStyle/>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Portabilidad</a:t>
                      </a:r>
                    </a:p>
                    <a:p>
                      <a:pPr>
                        <a:lnSpc>
                          <a:spcPct val="150000"/>
                        </a:lnSpc>
                        <a:buFont typeface="Arial" pitchFamily="34" charset="0"/>
                        <a:buChar char="•"/>
                      </a:pPr>
                      <a:r>
                        <a:rPr lang="es-CO" b="0" dirty="0" smtClean="0"/>
                        <a:t> </a:t>
                      </a:r>
                      <a:r>
                        <a:rPr lang="es-CO" sz="1400" b="0" dirty="0" smtClean="0"/>
                        <a:t>Duración batería</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Arranque instantáneo</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Potencia suficiente (Para necesidades básicas no necesitamos un PC potente)</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Comodidad de lectura</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Estación multimedia (Grandes Posibilidades en un reducido espacio)</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Facilidad de uso</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Fácil configuración</a:t>
                      </a:r>
                    </a:p>
                  </a:txBody>
                  <a:tcPr/>
                </a:tc>
                <a:tc>
                  <a:txBody>
                    <a:bodyPr/>
                    <a:lstStyle/>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Rendimiento para tareas con Software potentes</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CO" sz="1400" b="0" i="0" u="none" strike="noStrike" cap="none" baseline="0" dirty="0" smtClean="0">
                          <a:solidFill>
                            <a:schemeClr val="tx1"/>
                          </a:solidFill>
                          <a:latin typeface="+mn-lt"/>
                          <a:ea typeface="+mn-ea"/>
                          <a:cs typeface="+mn-cs"/>
                          <a:sym typeface="Arial"/>
                        </a:rPr>
                        <a:t> Almacenamiento</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MX" sz="1400" b="0" i="0" u="none" strike="noStrike" cap="none" baseline="0" dirty="0" smtClean="0">
                          <a:solidFill>
                            <a:schemeClr val="tx1"/>
                          </a:solidFill>
                          <a:latin typeface="+mn-lt"/>
                          <a:ea typeface="+mn-ea"/>
                          <a:cs typeface="+mn-cs"/>
                          <a:sym typeface="Arial"/>
                        </a:rPr>
                        <a:t> Facilidad en conexión de periféricos y unidades de almacenamiento</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MX" sz="1400" b="0" i="0" u="none" strike="noStrike" cap="none" baseline="0" dirty="0" smtClean="0">
                          <a:solidFill>
                            <a:schemeClr val="tx1"/>
                          </a:solidFill>
                          <a:latin typeface="+mn-lt"/>
                          <a:ea typeface="+mn-ea"/>
                          <a:cs typeface="+mn-cs"/>
                          <a:sym typeface="Arial"/>
                        </a:rPr>
                        <a:t> Mayor conocimiento informático (configuraciones generales)</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MX" sz="1400" b="0" i="0" u="none" strike="noStrike" cap="none" baseline="0" dirty="0" smtClean="0">
                          <a:solidFill>
                            <a:schemeClr val="tx1"/>
                          </a:solidFill>
                          <a:latin typeface="+mn-lt"/>
                          <a:ea typeface="+mn-ea"/>
                          <a:cs typeface="+mn-cs"/>
                          <a:sym typeface="Arial"/>
                        </a:rPr>
                        <a:t> Resistencia</a:t>
                      </a:r>
                    </a:p>
                    <a:p>
                      <a:pPr marL="0" marR="0" indent="0" algn="l" defTabSz="914400" rtl="0" eaLnBrk="1" fontAlgn="auto" latinLnBrk="0" hangingPunct="1">
                        <a:lnSpc>
                          <a:spcPct val="150000"/>
                        </a:lnSpc>
                        <a:spcBef>
                          <a:spcPts val="0"/>
                        </a:spcBef>
                        <a:spcAft>
                          <a:spcPts val="0"/>
                        </a:spcAft>
                        <a:buClrTx/>
                        <a:buSzTx/>
                        <a:buFont typeface="Arial" pitchFamily="34" charset="0"/>
                        <a:buChar char="•"/>
                        <a:tabLst/>
                        <a:defRPr/>
                      </a:pPr>
                      <a:r>
                        <a:rPr lang="es-MX" sz="1400" b="0" i="0" u="none" strike="noStrike" cap="none" baseline="0" dirty="0" smtClean="0">
                          <a:solidFill>
                            <a:schemeClr val="tx1"/>
                          </a:solidFill>
                          <a:latin typeface="+mn-lt"/>
                          <a:ea typeface="+mn-ea"/>
                          <a:cs typeface="+mn-cs"/>
                          <a:sym typeface="Arial"/>
                        </a:rPr>
                        <a:t> Comodidad para escribir o trabajar en periodos amplios</a:t>
                      </a:r>
                      <a:endParaRPr lang="es-CO" sz="1400" b="0" i="0" u="none" strike="noStrike" cap="none" baseline="0" dirty="0" smtClean="0">
                        <a:solidFill>
                          <a:schemeClr val="tx1"/>
                        </a:solidFill>
                        <a:latin typeface="+mn-lt"/>
                        <a:ea typeface="+mn-ea"/>
                        <a:cs typeface="+mn-cs"/>
                        <a:sym typeface="Arial"/>
                      </a:endParaRPr>
                    </a:p>
                  </a:txBody>
                  <a:tcPr/>
                </a:tc>
              </a:tr>
            </a:tbl>
          </a:graphicData>
        </a:graphic>
      </p:graphicFrame>
      <p:sp>
        <p:nvSpPr>
          <p:cNvPr id="7" name="Shape 433"/>
          <p:cNvSpPr/>
          <p:nvPr/>
        </p:nvSpPr>
        <p:spPr>
          <a:xfrm>
            <a:off x="1" y="1209517"/>
            <a:ext cx="9144000" cy="535111"/>
          </a:xfrm>
          <a:prstGeom prst="rect">
            <a:avLst/>
          </a:prstGeom>
          <a:solidFill>
            <a:srgbClr val="EFEFEF"/>
          </a:solidFill>
          <a:ln>
            <a:noFill/>
          </a:ln>
        </p:spPr>
        <p:txBody>
          <a:bodyPr lIns="91425" tIns="91425" rIns="91425" bIns="91425" anchor="ctr" anchorCtr="0">
            <a:noAutofit/>
          </a:bodyPr>
          <a:lstStyle/>
          <a:p>
            <a:endParaRPr/>
          </a:p>
        </p:txBody>
      </p:sp>
      <p:sp>
        <p:nvSpPr>
          <p:cNvPr id="8" name="Shape 439"/>
          <p:cNvSpPr txBox="1">
            <a:spLocks/>
          </p:cNvSpPr>
          <p:nvPr/>
        </p:nvSpPr>
        <p:spPr>
          <a:xfrm>
            <a:off x="323528" y="1124744"/>
            <a:ext cx="5927386" cy="1555988"/>
          </a:xfrm>
          <a:prstGeom prst="rect">
            <a:avLst/>
          </a:prstGeom>
        </p:spPr>
        <p:txBody>
          <a:bodyPr vert="horz" lIns="91425" tIns="91425" rIns="91425" bIns="91425"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600" dirty="0" smtClean="0">
                <a:solidFill>
                  <a:schemeClr val="tx1">
                    <a:lumMod val="65000"/>
                    <a:lumOff val="35000"/>
                  </a:schemeClr>
                </a:solidFill>
              </a:rPr>
              <a:t>Tabletas Vs Computador</a:t>
            </a:r>
            <a:endParaRPr lang="es-CO" sz="3600" dirty="0">
              <a:solidFill>
                <a:schemeClr val="tx1">
                  <a:lumMod val="65000"/>
                  <a:lumOff val="35000"/>
                </a:schemeClr>
              </a:solidFill>
            </a:endParaRPr>
          </a:p>
        </p:txBody>
      </p:sp>
    </p:spTree>
    <p:extLst>
      <p:ext uri="{BB962C8B-B14F-4D97-AF65-F5344CB8AC3E}">
        <p14:creationId xmlns:p14="http://schemas.microsoft.com/office/powerpoint/2010/main" val="3148568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 Imagen" descr="Tablets-smartphones.jpg"/>
          <p:cNvPicPr>
            <a:picLocks noChangeAspect="1"/>
          </p:cNvPicPr>
          <p:nvPr/>
        </p:nvPicPr>
        <p:blipFill>
          <a:blip r:embed="rId2"/>
          <a:stretch>
            <a:fillRect/>
          </a:stretch>
        </p:blipFill>
        <p:spPr>
          <a:xfrm>
            <a:off x="3392962" y="1495923"/>
            <a:ext cx="5724128" cy="3249828"/>
          </a:xfrm>
          <a:prstGeom prst="rect">
            <a:avLst/>
          </a:prstGeom>
        </p:spPr>
      </p:pic>
      <p:sp>
        <p:nvSpPr>
          <p:cNvPr id="2" name="Shape 483"/>
          <p:cNvSpPr/>
          <p:nvPr/>
        </p:nvSpPr>
        <p:spPr>
          <a:xfrm>
            <a:off x="-1885" y="4421357"/>
            <a:ext cx="3493765" cy="1311899"/>
          </a:xfrm>
          <a:prstGeom prst="rect">
            <a:avLst/>
          </a:prstGeom>
          <a:solidFill>
            <a:schemeClr val="accent3">
              <a:lumMod val="60000"/>
              <a:lumOff val="40000"/>
            </a:schemeClr>
          </a:solidFill>
          <a:ln>
            <a:noFill/>
          </a:ln>
        </p:spPr>
        <p:txBody>
          <a:bodyPr lIns="121875" tIns="60925" rIns="121875" bIns="60925" anchor="t" anchorCtr="0">
            <a:noAutofit/>
          </a:bodyPr>
          <a:lstStyle/>
          <a:p>
            <a:endParaRPr/>
          </a:p>
        </p:txBody>
      </p:sp>
      <p:sp>
        <p:nvSpPr>
          <p:cNvPr id="3" name="Shape 484"/>
          <p:cNvSpPr txBox="1"/>
          <p:nvPr/>
        </p:nvSpPr>
        <p:spPr>
          <a:xfrm>
            <a:off x="48626" y="4566406"/>
            <a:ext cx="3467893" cy="1021800"/>
          </a:xfrm>
          <a:prstGeom prst="rect">
            <a:avLst/>
          </a:prstGeom>
          <a:noFill/>
          <a:ln>
            <a:noFill/>
          </a:ln>
        </p:spPr>
        <p:txBody>
          <a:bodyPr lIns="91425" tIns="45700" rIns="91425" bIns="45700" anchor="t" anchorCtr="0">
            <a:noAutofit/>
          </a:bodyPr>
          <a:lstStyle/>
          <a:p>
            <a:pPr marL="0" marR="0" lvl="0" indent="0" algn="l" rtl="0">
              <a:lnSpc>
                <a:spcPct val="90000"/>
              </a:lnSpc>
              <a:spcAft>
                <a:spcPts val="1200"/>
              </a:spcAft>
              <a:buSzPct val="25000"/>
              <a:buNone/>
            </a:pPr>
            <a:r>
              <a:rPr lang="en-US" sz="3600" dirty="0" smtClean="0">
                <a:solidFill>
                  <a:schemeClr val="tx1"/>
                </a:solidFill>
                <a:latin typeface="Open Sans"/>
                <a:ea typeface="Open Sans"/>
                <a:cs typeface="Open Sans"/>
                <a:sym typeface="Open Sans"/>
              </a:rPr>
              <a:t>Historia de las tabletas</a:t>
            </a:r>
            <a:endParaRPr lang="en-US" sz="3600" dirty="0">
              <a:solidFill>
                <a:schemeClr val="tx1"/>
              </a:solidFill>
              <a:latin typeface="Open Sans"/>
              <a:ea typeface="Open Sans"/>
              <a:cs typeface="Open Sans"/>
              <a:sym typeface="Open Sans"/>
            </a:endParaRPr>
          </a:p>
        </p:txBody>
      </p:sp>
    </p:spTree>
    <p:extLst>
      <p:ext uri="{BB962C8B-B14F-4D97-AF65-F5344CB8AC3E}">
        <p14:creationId xmlns:p14="http://schemas.microsoft.com/office/powerpoint/2010/main" val="577633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150" y="1628800"/>
            <a:ext cx="9143850" cy="4896544"/>
          </a:xfrm>
          <a:prstGeom prst="rect">
            <a:avLst/>
          </a:prstGeom>
          <a:solidFill>
            <a:srgbClr val="F3F3F3"/>
          </a:solidFill>
          <a:ln>
            <a:noFill/>
          </a:ln>
        </p:spPr>
        <p:txBody>
          <a:bodyPr lIns="91425" tIns="91425" rIns="91425" bIns="91425" anchor="ctr" anchorCtr="0">
            <a:noAutofit/>
          </a:bodyPr>
          <a:lstStyle/>
          <a:p>
            <a:endParaRPr/>
          </a:p>
        </p:txBody>
      </p:sp>
      <p:sp>
        <p:nvSpPr>
          <p:cNvPr id="3" name="Shape 447"/>
          <p:cNvSpPr txBox="1">
            <a:spLocks/>
          </p:cNvSpPr>
          <p:nvPr/>
        </p:nvSpPr>
        <p:spPr>
          <a:xfrm>
            <a:off x="2530079" y="4121549"/>
            <a:ext cx="3158517" cy="126050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CO" sz="1200" dirty="0" smtClean="0">
                <a:solidFill>
                  <a:schemeClr val="tx1">
                    <a:lumMod val="75000"/>
                    <a:lumOff val="25000"/>
                  </a:schemeClr>
                </a:solidFill>
                <a:latin typeface="+mj-lt"/>
              </a:rPr>
              <a:t>Primeros ejemplos del concepto </a:t>
            </a:r>
            <a:r>
              <a:rPr lang="es-CO" sz="1200" i="1" dirty="0" smtClean="0">
                <a:solidFill>
                  <a:schemeClr val="tx1">
                    <a:lumMod val="75000"/>
                    <a:lumOff val="25000"/>
                  </a:schemeClr>
                </a:solidFill>
                <a:latin typeface="+mj-lt"/>
              </a:rPr>
              <a:t>tableta de información</a:t>
            </a:r>
            <a:r>
              <a:rPr lang="es-CO" sz="1200" dirty="0" smtClean="0">
                <a:solidFill>
                  <a:schemeClr val="tx1">
                    <a:lumMod val="75000"/>
                    <a:lumOff val="25000"/>
                  </a:schemeClr>
                </a:solidFill>
                <a:latin typeface="+mj-lt"/>
              </a:rPr>
              <a:t> se mostraron en la película 2001, Odisea del Espacio (1969)</a:t>
            </a:r>
            <a:endParaRPr lang="es-MX" sz="1200" dirty="0" smtClean="0">
              <a:solidFill>
                <a:schemeClr val="tx1">
                  <a:lumMod val="75000"/>
                  <a:lumOff val="25000"/>
                </a:schemeClr>
              </a:solidFill>
              <a:latin typeface="+mj-lt"/>
            </a:endParaRPr>
          </a:p>
          <a:p>
            <a:pPr marL="0" indent="0">
              <a:buNone/>
            </a:pPr>
            <a:endParaRPr lang="en-US" sz="1200" dirty="0" smtClean="0">
              <a:solidFill>
                <a:schemeClr val="tx1">
                  <a:lumMod val="75000"/>
                  <a:lumOff val="25000"/>
                </a:schemeClr>
              </a:solidFill>
              <a:latin typeface="+mj-lt"/>
            </a:endParaRPr>
          </a:p>
          <a:p>
            <a:pPr marL="0" indent="0">
              <a:buNone/>
            </a:pPr>
            <a:r>
              <a:rPr lang="en-US" sz="1200" dirty="0" smtClean="0">
                <a:solidFill>
                  <a:schemeClr val="tx1">
                    <a:lumMod val="75000"/>
                    <a:lumOff val="25000"/>
                  </a:schemeClr>
                </a:solidFill>
                <a:latin typeface="+mj-lt"/>
                <a:hlinkClick r:id="rId2"/>
              </a:rPr>
              <a:t>https://www.youtube.com/watch?v=JQ8pQVDyaLo</a:t>
            </a:r>
            <a:endParaRPr lang="en-US" sz="1200" dirty="0">
              <a:solidFill>
                <a:schemeClr val="tx1">
                  <a:lumMod val="75000"/>
                  <a:lumOff val="25000"/>
                </a:schemeClr>
              </a:solidFill>
              <a:latin typeface="+mj-lt"/>
            </a:endParaRPr>
          </a:p>
        </p:txBody>
      </p:sp>
      <p:pic>
        <p:nvPicPr>
          <p:cNvPr id="4" name="Picture 2" descr="C:\Users\Andres\AppData\Local\Temp\x10sctmp2.png"/>
          <p:cNvPicPr>
            <a:picLocks noChangeAspect="1" noChangeArrowheads="1"/>
          </p:cNvPicPr>
          <p:nvPr/>
        </p:nvPicPr>
        <p:blipFill>
          <a:blip r:embed="rId3"/>
          <a:srcRect/>
          <a:stretch>
            <a:fillRect/>
          </a:stretch>
        </p:blipFill>
        <p:spPr bwMode="auto">
          <a:xfrm rot="19547449">
            <a:off x="244736" y="4397949"/>
            <a:ext cx="2006090" cy="1105514"/>
          </a:xfrm>
          <a:prstGeom prst="rect">
            <a:avLst/>
          </a:prstGeom>
          <a:noFill/>
        </p:spPr>
      </p:pic>
      <p:sp>
        <p:nvSpPr>
          <p:cNvPr id="5" name="6 CuadroTexto"/>
          <p:cNvSpPr txBox="1"/>
          <p:nvPr/>
        </p:nvSpPr>
        <p:spPr>
          <a:xfrm>
            <a:off x="1775754" y="1815396"/>
            <a:ext cx="2580222" cy="1384995"/>
          </a:xfrm>
          <a:prstGeom prst="rect">
            <a:avLst/>
          </a:prstGeom>
          <a:noFill/>
        </p:spPr>
        <p:txBody>
          <a:bodyPr wrap="square" rtlCol="0">
            <a:spAutoFit/>
          </a:bodyPr>
          <a:lstStyle/>
          <a:p>
            <a:pPr>
              <a:buClr>
                <a:schemeClr val="lt2"/>
              </a:buClr>
            </a:pPr>
            <a:r>
              <a:rPr lang="es-CO" sz="1200" dirty="0" smtClean="0">
                <a:solidFill>
                  <a:schemeClr val="tx1">
                    <a:lumMod val="75000"/>
                    <a:lumOff val="25000"/>
                  </a:schemeClr>
                </a:solidFill>
                <a:latin typeface="+mj-lt"/>
                <a:ea typeface="Open Sans"/>
                <a:cs typeface="Open Sans"/>
                <a:sym typeface="Open Sans"/>
              </a:rPr>
              <a:t>El concepto de </a:t>
            </a:r>
            <a:r>
              <a:rPr lang="es-CO" sz="1200" dirty="0" err="1" smtClean="0">
                <a:solidFill>
                  <a:schemeClr val="tx1">
                    <a:lumMod val="75000"/>
                    <a:lumOff val="25000"/>
                  </a:schemeClr>
                </a:solidFill>
                <a:latin typeface="+mj-lt"/>
                <a:ea typeface="Open Sans"/>
                <a:cs typeface="Open Sans"/>
                <a:sym typeface="Open Sans"/>
              </a:rPr>
              <a:t>Dynabook</a:t>
            </a:r>
            <a:r>
              <a:rPr lang="es-CO" sz="1200" dirty="0" smtClean="0">
                <a:solidFill>
                  <a:schemeClr val="tx1">
                    <a:lumMod val="75000"/>
                    <a:lumOff val="25000"/>
                  </a:schemeClr>
                </a:solidFill>
                <a:latin typeface="+mj-lt"/>
                <a:ea typeface="Open Sans"/>
                <a:cs typeface="Open Sans"/>
                <a:sym typeface="Open Sans"/>
              </a:rPr>
              <a:t> fue creado por Alan </a:t>
            </a:r>
            <a:r>
              <a:rPr lang="es-CO" sz="1200" dirty="0" err="1" smtClean="0">
                <a:solidFill>
                  <a:schemeClr val="tx1">
                    <a:lumMod val="75000"/>
                    <a:lumOff val="25000"/>
                  </a:schemeClr>
                </a:solidFill>
                <a:latin typeface="+mj-lt"/>
                <a:ea typeface="Open Sans"/>
                <a:cs typeface="Open Sans"/>
                <a:sym typeface="Open Sans"/>
              </a:rPr>
              <a:t>Kay</a:t>
            </a:r>
            <a:r>
              <a:rPr lang="es-CO" sz="1200" dirty="0" smtClean="0">
                <a:solidFill>
                  <a:schemeClr val="tx1">
                    <a:lumMod val="75000"/>
                    <a:lumOff val="25000"/>
                  </a:schemeClr>
                </a:solidFill>
                <a:latin typeface="+mj-lt"/>
                <a:ea typeface="Open Sans"/>
                <a:cs typeface="Open Sans"/>
                <a:sym typeface="Open Sans"/>
              </a:rPr>
              <a:t> en 1968. </a:t>
            </a:r>
            <a:r>
              <a:rPr lang="es-CO" sz="1200" dirty="0" err="1" smtClean="0">
                <a:solidFill>
                  <a:schemeClr val="tx1">
                    <a:lumMod val="75000"/>
                    <a:lumOff val="25000"/>
                  </a:schemeClr>
                </a:solidFill>
                <a:latin typeface="+mj-lt"/>
                <a:ea typeface="Open Sans"/>
                <a:cs typeface="Open Sans"/>
                <a:sym typeface="Open Sans"/>
              </a:rPr>
              <a:t>Kay</a:t>
            </a:r>
            <a:r>
              <a:rPr lang="es-CO" sz="1200" dirty="0" smtClean="0">
                <a:solidFill>
                  <a:schemeClr val="tx1">
                    <a:lumMod val="75000"/>
                    <a:lumOff val="25000"/>
                  </a:schemeClr>
                </a:solidFill>
                <a:latin typeface="+mj-lt"/>
                <a:ea typeface="Open Sans"/>
                <a:cs typeface="Open Sans"/>
                <a:sym typeface="Open Sans"/>
              </a:rPr>
              <a:t> pretendía hacer un ordenador para los niños de todas las edades; eso condujo al desarrollo del prototipo del Xerox Alto, nombrado originariamente "el </a:t>
            </a:r>
            <a:r>
              <a:rPr lang="es-CO" sz="1200" dirty="0" err="1" smtClean="0">
                <a:solidFill>
                  <a:schemeClr val="tx1">
                    <a:lumMod val="75000"/>
                    <a:lumOff val="25000"/>
                  </a:schemeClr>
                </a:solidFill>
                <a:latin typeface="+mj-lt"/>
                <a:ea typeface="Open Sans"/>
                <a:cs typeface="Open Sans"/>
                <a:sym typeface="Open Sans"/>
              </a:rPr>
              <a:t>Dynabook</a:t>
            </a:r>
            <a:r>
              <a:rPr lang="es-CO" sz="1200" dirty="0" smtClean="0">
                <a:solidFill>
                  <a:schemeClr val="tx1">
                    <a:lumMod val="75000"/>
                    <a:lumOff val="25000"/>
                  </a:schemeClr>
                </a:solidFill>
                <a:latin typeface="+mj-lt"/>
                <a:ea typeface="Open Sans"/>
                <a:cs typeface="Open Sans"/>
                <a:sym typeface="Open Sans"/>
              </a:rPr>
              <a:t> provisional".</a:t>
            </a:r>
          </a:p>
        </p:txBody>
      </p:sp>
      <p:pic>
        <p:nvPicPr>
          <p:cNvPr id="6" name="Picture 4" descr="C:\Users\Andres\AppData\Local\Temp\x10sctmp3.png"/>
          <p:cNvPicPr>
            <a:picLocks noChangeAspect="1" noChangeArrowheads="1"/>
          </p:cNvPicPr>
          <p:nvPr/>
        </p:nvPicPr>
        <p:blipFill>
          <a:blip r:embed="rId4"/>
          <a:srcRect/>
          <a:stretch>
            <a:fillRect/>
          </a:stretch>
        </p:blipFill>
        <p:spPr bwMode="auto">
          <a:xfrm>
            <a:off x="243574" y="1813112"/>
            <a:ext cx="1446605" cy="1512168"/>
          </a:xfrm>
          <a:prstGeom prst="rect">
            <a:avLst/>
          </a:prstGeom>
          <a:noFill/>
        </p:spPr>
      </p:pic>
      <p:pic>
        <p:nvPicPr>
          <p:cNvPr id="7" name="Picture 6" descr="C:\Users\Andres\AppData\Local\Temp\x10sctmp4.png"/>
          <p:cNvPicPr>
            <a:picLocks noChangeAspect="1" noChangeArrowheads="1"/>
          </p:cNvPicPr>
          <p:nvPr/>
        </p:nvPicPr>
        <p:blipFill>
          <a:blip r:embed="rId5"/>
          <a:srcRect/>
          <a:stretch>
            <a:fillRect/>
          </a:stretch>
        </p:blipFill>
        <p:spPr bwMode="auto">
          <a:xfrm>
            <a:off x="7393667" y="1779992"/>
            <a:ext cx="1088072" cy="1455801"/>
          </a:xfrm>
          <a:prstGeom prst="rect">
            <a:avLst/>
          </a:prstGeom>
          <a:noFill/>
        </p:spPr>
      </p:pic>
      <p:sp>
        <p:nvSpPr>
          <p:cNvPr id="8" name="9 CuadroTexto"/>
          <p:cNvSpPr txBox="1"/>
          <p:nvPr/>
        </p:nvSpPr>
        <p:spPr>
          <a:xfrm>
            <a:off x="5434825" y="1904412"/>
            <a:ext cx="1923101" cy="1015663"/>
          </a:xfrm>
          <a:prstGeom prst="rect">
            <a:avLst/>
          </a:prstGeom>
          <a:noFill/>
        </p:spPr>
        <p:txBody>
          <a:bodyPr wrap="square" rtlCol="0">
            <a:spAutoFit/>
          </a:bodyPr>
          <a:lstStyle/>
          <a:p>
            <a:pPr algn="r"/>
            <a:r>
              <a:rPr lang="es-CO" sz="1200" dirty="0" smtClean="0">
                <a:solidFill>
                  <a:schemeClr val="tx1">
                    <a:lumMod val="75000"/>
                    <a:lumOff val="25000"/>
                  </a:schemeClr>
                </a:solidFill>
                <a:latin typeface="+mj-lt"/>
                <a:ea typeface="Open Sans"/>
                <a:cs typeface="Open Sans"/>
                <a:sym typeface="Open Sans"/>
              </a:rPr>
              <a:t>El Xerox Alto, desarrollado en el Xerox PARC en 1973, fue uno de los primeros ordenadores personales de la historia.</a:t>
            </a:r>
          </a:p>
        </p:txBody>
      </p:sp>
      <p:pic>
        <p:nvPicPr>
          <p:cNvPr id="9" name="12 Imagen" descr="startrek.jpg"/>
          <p:cNvPicPr>
            <a:picLocks noChangeAspect="1"/>
          </p:cNvPicPr>
          <p:nvPr/>
        </p:nvPicPr>
        <p:blipFill>
          <a:blip r:embed="rId6"/>
          <a:stretch>
            <a:fillRect/>
          </a:stretch>
        </p:blipFill>
        <p:spPr>
          <a:xfrm>
            <a:off x="6516216" y="3839438"/>
            <a:ext cx="2107656" cy="2107656"/>
          </a:xfrm>
          <a:prstGeom prst="rect">
            <a:avLst/>
          </a:prstGeom>
        </p:spPr>
      </p:pic>
      <p:sp>
        <p:nvSpPr>
          <p:cNvPr id="10" name="13 CuadroTexto"/>
          <p:cNvSpPr txBox="1"/>
          <p:nvPr/>
        </p:nvSpPr>
        <p:spPr>
          <a:xfrm>
            <a:off x="6516216" y="5947094"/>
            <a:ext cx="2107655" cy="261610"/>
          </a:xfrm>
          <a:prstGeom prst="rect">
            <a:avLst/>
          </a:prstGeom>
          <a:noFill/>
        </p:spPr>
        <p:txBody>
          <a:bodyPr wrap="square" rtlCol="0">
            <a:spAutoFit/>
          </a:bodyPr>
          <a:lstStyle/>
          <a:p>
            <a:pPr algn="ctr"/>
            <a:r>
              <a:rPr lang="es-CO" sz="1100" dirty="0" err="1" smtClean="0">
                <a:solidFill>
                  <a:schemeClr val="tx1">
                    <a:lumMod val="75000"/>
                    <a:lumOff val="25000"/>
                  </a:schemeClr>
                </a:solidFill>
                <a:latin typeface="Open Sans"/>
                <a:ea typeface="Open Sans"/>
                <a:cs typeface="Open Sans"/>
                <a:sym typeface="Open Sans"/>
              </a:rPr>
              <a:t>Star</a:t>
            </a:r>
            <a:r>
              <a:rPr lang="es-CO" sz="1100" dirty="0" smtClean="0">
                <a:solidFill>
                  <a:schemeClr val="tx1">
                    <a:lumMod val="75000"/>
                    <a:lumOff val="25000"/>
                  </a:schemeClr>
                </a:solidFill>
                <a:latin typeface="Open Sans"/>
                <a:ea typeface="Open Sans"/>
                <a:cs typeface="Open Sans"/>
                <a:sym typeface="Open Sans"/>
              </a:rPr>
              <a:t> </a:t>
            </a:r>
            <a:r>
              <a:rPr lang="es-CO" sz="1100" dirty="0" err="1" smtClean="0">
                <a:solidFill>
                  <a:schemeClr val="tx1">
                    <a:lumMod val="75000"/>
                    <a:lumOff val="25000"/>
                  </a:schemeClr>
                </a:solidFill>
                <a:latin typeface="Open Sans"/>
                <a:ea typeface="Open Sans"/>
                <a:cs typeface="Open Sans"/>
                <a:sym typeface="Open Sans"/>
              </a:rPr>
              <a:t>trek</a:t>
            </a:r>
            <a:endParaRPr lang="es-CO" sz="1100" dirty="0" smtClean="0">
              <a:solidFill>
                <a:schemeClr val="tx1">
                  <a:lumMod val="75000"/>
                  <a:lumOff val="25000"/>
                </a:schemeClr>
              </a:solidFill>
              <a:latin typeface="Open Sans"/>
              <a:ea typeface="Open Sans"/>
              <a:cs typeface="Open Sans"/>
              <a:sym typeface="Open Sans"/>
            </a:endParaRPr>
          </a:p>
        </p:txBody>
      </p:sp>
      <p:sp>
        <p:nvSpPr>
          <p:cNvPr id="11" name="Shape 446"/>
          <p:cNvSpPr txBox="1">
            <a:spLocks noGrp="1"/>
          </p:cNvSpPr>
          <p:nvPr>
            <p:ph type="title"/>
          </p:nvPr>
        </p:nvSpPr>
        <p:spPr>
          <a:xfrm>
            <a:off x="323528" y="870649"/>
            <a:ext cx="9174005" cy="640200"/>
          </a:xfrm>
          <a:prstGeom prst="rect">
            <a:avLst/>
          </a:prstGeom>
        </p:spPr>
        <p:txBody>
          <a:bodyPr lIns="91425" tIns="91425" rIns="91425" bIns="91425" anchor="t" anchorCtr="0">
            <a:noAutofit/>
          </a:bodyPr>
          <a:lstStyle/>
          <a:p>
            <a:pPr lvl="0" algn="l" rtl="0">
              <a:buNone/>
            </a:pPr>
            <a:r>
              <a:rPr lang="es-MX" sz="3600" dirty="0" smtClean="0">
                <a:solidFill>
                  <a:schemeClr val="tx1">
                    <a:lumMod val="65000"/>
                    <a:lumOff val="35000"/>
                  </a:schemeClr>
                </a:solidFill>
              </a:rPr>
              <a:t>Historia</a:t>
            </a:r>
            <a:endParaRPr lang="es-CO" dirty="0">
              <a:solidFill>
                <a:schemeClr val="tx1">
                  <a:lumMod val="65000"/>
                  <a:lumOff val="35000"/>
                </a:schemeClr>
              </a:solidFill>
            </a:endParaRPr>
          </a:p>
        </p:txBody>
      </p:sp>
    </p:spTree>
    <p:extLst>
      <p:ext uri="{BB962C8B-B14F-4D97-AF65-F5344CB8AC3E}">
        <p14:creationId xmlns:p14="http://schemas.microsoft.com/office/powerpoint/2010/main" val="3173857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150" y="1628800"/>
            <a:ext cx="9143850" cy="4752528"/>
          </a:xfrm>
          <a:prstGeom prst="rect">
            <a:avLst/>
          </a:prstGeom>
          <a:solidFill>
            <a:srgbClr val="F3F3F3"/>
          </a:solidFill>
          <a:ln>
            <a:noFill/>
          </a:ln>
        </p:spPr>
        <p:txBody>
          <a:bodyPr lIns="91425" tIns="91425" rIns="91425" bIns="91425" anchor="ctr" anchorCtr="0">
            <a:noAutofit/>
          </a:bodyPr>
          <a:lstStyle/>
          <a:p>
            <a:endParaRPr/>
          </a:p>
        </p:txBody>
      </p:sp>
      <p:sp>
        <p:nvSpPr>
          <p:cNvPr id="3" name="9 CuadroTexto"/>
          <p:cNvSpPr txBox="1"/>
          <p:nvPr/>
        </p:nvSpPr>
        <p:spPr>
          <a:xfrm>
            <a:off x="6228184" y="3162870"/>
            <a:ext cx="2774924" cy="830997"/>
          </a:xfrm>
          <a:prstGeom prst="rect">
            <a:avLst/>
          </a:prstGeom>
          <a:noFill/>
        </p:spPr>
        <p:txBody>
          <a:bodyPr wrap="square" rtlCol="0">
            <a:spAutoFit/>
          </a:bodyPr>
          <a:lstStyle/>
          <a:p>
            <a:r>
              <a:rPr lang="es-CO" sz="1200" dirty="0" smtClean="0">
                <a:solidFill>
                  <a:schemeClr val="tx1">
                    <a:lumMod val="75000"/>
                    <a:lumOff val="25000"/>
                  </a:schemeClr>
                </a:solidFill>
                <a:latin typeface="+mj-lt"/>
                <a:ea typeface="Open Sans"/>
                <a:cs typeface="Open Sans"/>
                <a:sym typeface="Open Sans"/>
              </a:rPr>
              <a:t>En 2001, Nokia desarrolló un prototipo de </a:t>
            </a:r>
            <a:r>
              <a:rPr lang="es-CO" sz="1200" dirty="0" err="1" smtClean="0">
                <a:solidFill>
                  <a:schemeClr val="tx1">
                    <a:lumMod val="75000"/>
                    <a:lumOff val="25000"/>
                  </a:schemeClr>
                </a:solidFill>
                <a:latin typeface="+mj-lt"/>
                <a:ea typeface="Open Sans"/>
                <a:cs typeface="Open Sans"/>
                <a:sym typeface="Open Sans"/>
              </a:rPr>
              <a:t>Tablet</a:t>
            </a:r>
            <a:r>
              <a:rPr lang="es-CO" sz="1200" dirty="0" smtClean="0">
                <a:solidFill>
                  <a:schemeClr val="tx1">
                    <a:lumMod val="75000"/>
                    <a:lumOff val="25000"/>
                  </a:schemeClr>
                </a:solidFill>
                <a:latin typeface="+mj-lt"/>
                <a:ea typeface="Open Sans"/>
                <a:cs typeface="Open Sans"/>
                <a:sym typeface="Open Sans"/>
              </a:rPr>
              <a:t>, el Nokia 510 </a:t>
            </a:r>
            <a:r>
              <a:rPr lang="es-CO" sz="1200" dirty="0" err="1" smtClean="0">
                <a:solidFill>
                  <a:schemeClr val="tx1">
                    <a:lumMod val="75000"/>
                    <a:lumOff val="25000"/>
                  </a:schemeClr>
                </a:solidFill>
                <a:latin typeface="+mj-lt"/>
                <a:ea typeface="Open Sans"/>
                <a:cs typeface="Open Sans"/>
                <a:sym typeface="Open Sans"/>
              </a:rPr>
              <a:t>webtablet</a:t>
            </a:r>
            <a:r>
              <a:rPr lang="es-CO" sz="1200" dirty="0" smtClean="0">
                <a:solidFill>
                  <a:schemeClr val="tx1">
                    <a:lumMod val="75000"/>
                    <a:lumOff val="25000"/>
                  </a:schemeClr>
                </a:solidFill>
                <a:latin typeface="+mj-lt"/>
                <a:ea typeface="Open Sans"/>
                <a:cs typeface="Open Sans"/>
                <a:sym typeface="Open Sans"/>
              </a:rPr>
              <a:t>, de casi dos kilos de peso y una pantalla táctil de diez pulgadas.</a:t>
            </a:r>
          </a:p>
        </p:txBody>
      </p:sp>
      <p:pic>
        <p:nvPicPr>
          <p:cNvPr id="4" name="Picture 2" descr="C:\Users\Andres\AppData\Local\Temp\x10sctmp6.png"/>
          <p:cNvPicPr>
            <a:picLocks noChangeAspect="1" noChangeArrowheads="1"/>
          </p:cNvPicPr>
          <p:nvPr/>
        </p:nvPicPr>
        <p:blipFill>
          <a:blip r:embed="rId2"/>
          <a:srcRect/>
          <a:stretch>
            <a:fillRect/>
          </a:stretch>
        </p:blipFill>
        <p:spPr bwMode="auto">
          <a:xfrm>
            <a:off x="6320439" y="1735386"/>
            <a:ext cx="2590414" cy="1427484"/>
          </a:xfrm>
          <a:prstGeom prst="rect">
            <a:avLst/>
          </a:prstGeom>
          <a:noFill/>
        </p:spPr>
      </p:pic>
      <p:pic>
        <p:nvPicPr>
          <p:cNvPr id="5" name="Picture 4" descr="C:\Users\Andres\AppData\Local\Temp\x10sctmp7.png"/>
          <p:cNvPicPr>
            <a:picLocks noChangeAspect="1" noChangeArrowheads="1"/>
          </p:cNvPicPr>
          <p:nvPr/>
        </p:nvPicPr>
        <p:blipFill>
          <a:blip r:embed="rId3"/>
          <a:srcRect/>
          <a:stretch>
            <a:fillRect/>
          </a:stretch>
        </p:blipFill>
        <p:spPr bwMode="auto">
          <a:xfrm>
            <a:off x="926048" y="3963640"/>
            <a:ext cx="1740172" cy="1811039"/>
          </a:xfrm>
          <a:prstGeom prst="rect">
            <a:avLst/>
          </a:prstGeom>
          <a:noFill/>
        </p:spPr>
      </p:pic>
      <p:sp>
        <p:nvSpPr>
          <p:cNvPr id="6" name="14 CuadroTexto"/>
          <p:cNvSpPr txBox="1"/>
          <p:nvPr/>
        </p:nvSpPr>
        <p:spPr>
          <a:xfrm>
            <a:off x="2339752" y="1772816"/>
            <a:ext cx="2376264" cy="1523494"/>
          </a:xfrm>
          <a:prstGeom prst="rect">
            <a:avLst/>
          </a:prstGeom>
          <a:noFill/>
        </p:spPr>
        <p:txBody>
          <a:bodyPr wrap="square" rtlCol="0">
            <a:spAutoFit/>
          </a:bodyPr>
          <a:lstStyle/>
          <a:p>
            <a:r>
              <a:rPr lang="es-CO" sz="1200" dirty="0" smtClean="0">
                <a:solidFill>
                  <a:schemeClr val="tx1">
                    <a:lumMod val="75000"/>
                    <a:lumOff val="25000"/>
                  </a:schemeClr>
                </a:solidFill>
                <a:latin typeface="+mj-lt"/>
                <a:ea typeface="Open Sans"/>
                <a:cs typeface="Open Sans"/>
                <a:sym typeface="Open Sans"/>
              </a:rPr>
              <a:t>En 1987 Apple </a:t>
            </a:r>
            <a:r>
              <a:rPr lang="es-CO" sz="1200" dirty="0" err="1" smtClean="0">
                <a:solidFill>
                  <a:schemeClr val="tx1">
                    <a:lumMod val="75000"/>
                    <a:lumOff val="25000"/>
                  </a:schemeClr>
                </a:solidFill>
                <a:latin typeface="+mj-lt"/>
                <a:ea typeface="Open Sans"/>
                <a:cs typeface="Open Sans"/>
                <a:sym typeface="Open Sans"/>
              </a:rPr>
              <a:t>Computer</a:t>
            </a:r>
            <a:r>
              <a:rPr lang="es-CO" sz="1200" dirty="0" smtClean="0">
                <a:solidFill>
                  <a:schemeClr val="tx1">
                    <a:lumMod val="75000"/>
                    <a:lumOff val="25000"/>
                  </a:schemeClr>
                </a:solidFill>
                <a:latin typeface="+mj-lt"/>
                <a:ea typeface="Open Sans"/>
                <a:cs typeface="Open Sans"/>
                <a:sym typeface="Open Sans"/>
              </a:rPr>
              <a:t> presenta un vídeo conceptual acerca del </a:t>
            </a:r>
            <a:r>
              <a:rPr lang="es-CO" sz="1200" dirty="0" err="1" smtClean="0">
                <a:solidFill>
                  <a:schemeClr val="tx1">
                    <a:lumMod val="75000"/>
                    <a:lumOff val="25000"/>
                  </a:schemeClr>
                </a:solidFill>
                <a:latin typeface="+mj-lt"/>
                <a:ea typeface="Open Sans"/>
                <a:cs typeface="Open Sans"/>
                <a:sym typeface="Open Sans"/>
              </a:rPr>
              <a:t>Knowledge</a:t>
            </a:r>
            <a:r>
              <a:rPr lang="es-CO" sz="1200" dirty="0" smtClean="0">
                <a:solidFill>
                  <a:schemeClr val="tx1">
                    <a:lumMod val="75000"/>
                    <a:lumOff val="25000"/>
                  </a:schemeClr>
                </a:solidFill>
                <a:latin typeface="+mj-lt"/>
                <a:ea typeface="Open Sans"/>
                <a:cs typeface="Open Sans"/>
                <a:sym typeface="Open Sans"/>
              </a:rPr>
              <a:t> </a:t>
            </a:r>
            <a:r>
              <a:rPr lang="es-CO" sz="1200" dirty="0" err="1" smtClean="0">
                <a:solidFill>
                  <a:schemeClr val="tx1">
                    <a:lumMod val="75000"/>
                    <a:lumOff val="25000"/>
                  </a:schemeClr>
                </a:solidFill>
                <a:latin typeface="+mj-lt"/>
                <a:ea typeface="Open Sans"/>
                <a:cs typeface="Open Sans"/>
                <a:sym typeface="Open Sans"/>
              </a:rPr>
              <a:t>Navigator</a:t>
            </a:r>
            <a:r>
              <a:rPr lang="es-CO" sz="1200" dirty="0" smtClean="0">
                <a:solidFill>
                  <a:schemeClr val="tx1">
                    <a:lumMod val="75000"/>
                    <a:lumOff val="25000"/>
                  </a:schemeClr>
                </a:solidFill>
                <a:latin typeface="+mj-lt"/>
                <a:ea typeface="Open Sans"/>
                <a:cs typeface="Open Sans"/>
                <a:sym typeface="Open Sans"/>
              </a:rPr>
              <a:t> una </a:t>
            </a:r>
            <a:r>
              <a:rPr lang="es-CO" sz="1200" dirty="0" err="1" smtClean="0">
                <a:solidFill>
                  <a:schemeClr val="tx1">
                    <a:lumMod val="75000"/>
                    <a:lumOff val="25000"/>
                  </a:schemeClr>
                </a:solidFill>
                <a:latin typeface="+mj-lt"/>
                <a:ea typeface="Open Sans"/>
                <a:cs typeface="Open Sans"/>
                <a:sym typeface="Open Sans"/>
              </a:rPr>
              <a:t>tablet</a:t>
            </a:r>
            <a:r>
              <a:rPr lang="es-CO" sz="1200" dirty="0" smtClean="0">
                <a:solidFill>
                  <a:schemeClr val="tx1">
                    <a:lumMod val="75000"/>
                    <a:lumOff val="25000"/>
                  </a:schemeClr>
                </a:solidFill>
                <a:latin typeface="+mj-lt"/>
                <a:ea typeface="Open Sans"/>
                <a:cs typeface="Open Sans"/>
                <a:sym typeface="Open Sans"/>
              </a:rPr>
              <a:t> futurista que respondía ante comandos de voz</a:t>
            </a:r>
          </a:p>
          <a:p>
            <a:endParaRPr lang="es-CO" sz="1100" dirty="0" smtClean="0">
              <a:solidFill>
                <a:schemeClr val="tx1">
                  <a:lumMod val="75000"/>
                  <a:lumOff val="25000"/>
                </a:schemeClr>
              </a:solidFill>
              <a:latin typeface="+mj-lt"/>
              <a:ea typeface="Open Sans"/>
              <a:cs typeface="Open Sans"/>
              <a:sym typeface="Open Sans"/>
              <a:hlinkClick r:id=""/>
            </a:endParaRPr>
          </a:p>
          <a:p>
            <a:r>
              <a:rPr lang="es-CO" sz="1100" dirty="0" smtClean="0">
                <a:solidFill>
                  <a:schemeClr val="tx1">
                    <a:lumMod val="75000"/>
                    <a:lumOff val="25000"/>
                  </a:schemeClr>
                </a:solidFill>
                <a:latin typeface="+mj-lt"/>
                <a:ea typeface="Open Sans"/>
                <a:cs typeface="Open Sans"/>
                <a:sym typeface="Open Sans"/>
                <a:hlinkClick r:id=""/>
              </a:rPr>
              <a:t>https://www.youtube.com/watch?v=JIE8xk6Rl1w</a:t>
            </a:r>
            <a:endParaRPr lang="es-CO" sz="1100" dirty="0" smtClean="0">
              <a:solidFill>
                <a:schemeClr val="tx1">
                  <a:lumMod val="75000"/>
                  <a:lumOff val="25000"/>
                </a:schemeClr>
              </a:solidFill>
              <a:latin typeface="+mj-lt"/>
              <a:ea typeface="Open Sans"/>
              <a:cs typeface="Open Sans"/>
              <a:sym typeface="Open Sans"/>
            </a:endParaRPr>
          </a:p>
        </p:txBody>
      </p:sp>
      <p:pic>
        <p:nvPicPr>
          <p:cNvPr id="7" name="Picture 8" descr="C:\Users\Andres\AppData\Local\Temp\x10sctmp5.png"/>
          <p:cNvPicPr>
            <a:picLocks noChangeAspect="1" noChangeArrowheads="1"/>
          </p:cNvPicPr>
          <p:nvPr/>
        </p:nvPicPr>
        <p:blipFill>
          <a:blip r:embed="rId4"/>
          <a:srcRect/>
          <a:stretch>
            <a:fillRect/>
          </a:stretch>
        </p:blipFill>
        <p:spPr bwMode="auto">
          <a:xfrm>
            <a:off x="477788" y="1844824"/>
            <a:ext cx="1717948" cy="1318046"/>
          </a:xfrm>
          <a:prstGeom prst="rect">
            <a:avLst/>
          </a:prstGeom>
          <a:noFill/>
        </p:spPr>
      </p:pic>
      <p:sp>
        <p:nvSpPr>
          <p:cNvPr id="8" name="16 CuadroTexto"/>
          <p:cNvSpPr txBox="1"/>
          <p:nvPr/>
        </p:nvSpPr>
        <p:spPr>
          <a:xfrm>
            <a:off x="2888549" y="4084329"/>
            <a:ext cx="1612670" cy="1569660"/>
          </a:xfrm>
          <a:prstGeom prst="rect">
            <a:avLst/>
          </a:prstGeom>
          <a:noFill/>
        </p:spPr>
        <p:txBody>
          <a:bodyPr wrap="square" rtlCol="0">
            <a:spAutoFit/>
          </a:bodyPr>
          <a:lstStyle/>
          <a:p>
            <a:r>
              <a:rPr lang="es-CO" sz="1200" dirty="0" smtClean="0">
                <a:solidFill>
                  <a:schemeClr val="tx1">
                    <a:lumMod val="75000"/>
                    <a:lumOff val="25000"/>
                  </a:schemeClr>
                </a:solidFill>
                <a:latin typeface="+mj-lt"/>
                <a:ea typeface="Open Sans"/>
                <a:cs typeface="Open Sans"/>
                <a:sym typeface="Open Sans"/>
              </a:rPr>
              <a:t>Microsoft </a:t>
            </a:r>
            <a:r>
              <a:rPr lang="es-CO" sz="1200" dirty="0" err="1" smtClean="0">
                <a:solidFill>
                  <a:schemeClr val="tx1">
                    <a:lumMod val="75000"/>
                    <a:lumOff val="25000"/>
                  </a:schemeClr>
                </a:solidFill>
                <a:latin typeface="+mj-lt"/>
                <a:ea typeface="Open Sans"/>
                <a:cs typeface="Open Sans"/>
                <a:sym typeface="Open Sans"/>
              </a:rPr>
              <a:t>Tablet</a:t>
            </a:r>
            <a:r>
              <a:rPr lang="es-CO" sz="1200" dirty="0" smtClean="0">
                <a:solidFill>
                  <a:schemeClr val="tx1">
                    <a:lumMod val="75000"/>
                    <a:lumOff val="25000"/>
                  </a:schemeClr>
                </a:solidFill>
                <a:latin typeface="+mj-lt"/>
                <a:ea typeface="Open Sans"/>
                <a:cs typeface="Open Sans"/>
                <a:sym typeface="Open Sans"/>
              </a:rPr>
              <a:t> PC, término creado por Microsoft en 2001, para una Computadora personal que ejecute una copia del Sistema operativo Windows XP </a:t>
            </a:r>
            <a:r>
              <a:rPr lang="es-CO" sz="1200" dirty="0" err="1" smtClean="0">
                <a:solidFill>
                  <a:schemeClr val="tx1">
                    <a:lumMod val="75000"/>
                    <a:lumOff val="25000"/>
                  </a:schemeClr>
                </a:solidFill>
                <a:latin typeface="+mj-lt"/>
                <a:ea typeface="Open Sans"/>
                <a:cs typeface="Open Sans"/>
                <a:sym typeface="Open Sans"/>
              </a:rPr>
              <a:t>Tablet</a:t>
            </a:r>
            <a:r>
              <a:rPr lang="es-CO" sz="1200" dirty="0" smtClean="0">
                <a:solidFill>
                  <a:schemeClr val="tx1">
                    <a:lumMod val="75000"/>
                    <a:lumOff val="25000"/>
                  </a:schemeClr>
                </a:solidFill>
                <a:latin typeface="+mj-lt"/>
                <a:ea typeface="Open Sans"/>
                <a:cs typeface="Open Sans"/>
                <a:sym typeface="Open Sans"/>
              </a:rPr>
              <a:t> PC </a:t>
            </a:r>
            <a:r>
              <a:rPr lang="es-CO" sz="1200" dirty="0" err="1" smtClean="0">
                <a:solidFill>
                  <a:schemeClr val="tx1">
                    <a:lumMod val="75000"/>
                    <a:lumOff val="25000"/>
                  </a:schemeClr>
                </a:solidFill>
                <a:latin typeface="+mj-lt"/>
                <a:ea typeface="Open Sans"/>
                <a:cs typeface="Open Sans"/>
                <a:sym typeface="Open Sans"/>
              </a:rPr>
              <a:t>Edition</a:t>
            </a:r>
            <a:r>
              <a:rPr lang="es-CO" sz="1200" dirty="0" smtClean="0">
                <a:solidFill>
                  <a:schemeClr val="tx1">
                    <a:lumMod val="75000"/>
                    <a:lumOff val="25000"/>
                  </a:schemeClr>
                </a:solidFill>
                <a:latin typeface="+mj-lt"/>
                <a:ea typeface="Open Sans"/>
                <a:cs typeface="Open Sans"/>
                <a:sym typeface="Open Sans"/>
              </a:rPr>
              <a:t>.</a:t>
            </a:r>
          </a:p>
        </p:txBody>
      </p:sp>
      <p:sp>
        <p:nvSpPr>
          <p:cNvPr id="9" name="17 CuadroTexto"/>
          <p:cNvSpPr txBox="1"/>
          <p:nvPr/>
        </p:nvSpPr>
        <p:spPr>
          <a:xfrm>
            <a:off x="5220072" y="4574350"/>
            <a:ext cx="1584176" cy="1200329"/>
          </a:xfrm>
          <a:prstGeom prst="rect">
            <a:avLst/>
          </a:prstGeom>
          <a:noFill/>
        </p:spPr>
        <p:txBody>
          <a:bodyPr wrap="square" rtlCol="0">
            <a:spAutoFit/>
          </a:bodyPr>
          <a:lstStyle/>
          <a:p>
            <a:pPr algn="r"/>
            <a:r>
              <a:rPr lang="es-CO" sz="1200" dirty="0" smtClean="0">
                <a:solidFill>
                  <a:schemeClr val="tx1">
                    <a:lumMod val="75000"/>
                    <a:lumOff val="25000"/>
                  </a:schemeClr>
                </a:solidFill>
                <a:ea typeface="Open Sans"/>
                <a:cs typeface="Open Sans"/>
                <a:sym typeface="Open Sans"/>
              </a:rPr>
              <a:t>Finalmente en 2010 Apple Inc. presenta el </a:t>
            </a:r>
            <a:r>
              <a:rPr lang="es-CO" sz="1200" dirty="0" err="1" smtClean="0">
                <a:solidFill>
                  <a:schemeClr val="tx1">
                    <a:lumMod val="75000"/>
                    <a:lumOff val="25000"/>
                  </a:schemeClr>
                </a:solidFill>
                <a:ea typeface="Open Sans"/>
                <a:cs typeface="Open Sans"/>
                <a:sym typeface="Open Sans"/>
              </a:rPr>
              <a:t>iPad</a:t>
            </a:r>
            <a:r>
              <a:rPr lang="es-CO" sz="1200" dirty="0" smtClean="0">
                <a:solidFill>
                  <a:schemeClr val="tx1">
                    <a:lumMod val="75000"/>
                    <a:lumOff val="25000"/>
                  </a:schemeClr>
                </a:solidFill>
                <a:ea typeface="Open Sans"/>
                <a:cs typeface="Open Sans"/>
                <a:sym typeface="Open Sans"/>
              </a:rPr>
              <a:t>, basado en el </a:t>
            </a:r>
            <a:r>
              <a:rPr lang="es-CO" sz="1200" dirty="0" err="1" smtClean="0">
                <a:solidFill>
                  <a:schemeClr val="tx1">
                    <a:lumMod val="75000"/>
                    <a:lumOff val="25000"/>
                  </a:schemeClr>
                </a:solidFill>
                <a:ea typeface="Open Sans"/>
                <a:cs typeface="Open Sans"/>
                <a:sym typeface="Open Sans"/>
              </a:rPr>
              <a:t>iPhone</a:t>
            </a:r>
            <a:r>
              <a:rPr lang="es-CO" sz="1200" dirty="0" smtClean="0">
                <a:solidFill>
                  <a:schemeClr val="tx1">
                    <a:lumMod val="75000"/>
                    <a:lumOff val="25000"/>
                  </a:schemeClr>
                </a:solidFill>
                <a:ea typeface="Open Sans"/>
                <a:cs typeface="Open Sans"/>
                <a:sym typeface="Open Sans"/>
              </a:rPr>
              <a:t>, alcanzando el éxito comercial.</a:t>
            </a:r>
          </a:p>
        </p:txBody>
      </p:sp>
      <p:pic>
        <p:nvPicPr>
          <p:cNvPr id="10" name="Picture 6" descr="C:\Users\Andres\AppData\Local\Temp\x10sctmp8.png"/>
          <p:cNvPicPr>
            <a:picLocks noChangeAspect="1" noChangeArrowheads="1"/>
          </p:cNvPicPr>
          <p:nvPr/>
        </p:nvPicPr>
        <p:blipFill>
          <a:blip r:embed="rId5"/>
          <a:srcRect/>
          <a:stretch>
            <a:fillRect/>
          </a:stretch>
        </p:blipFill>
        <p:spPr bwMode="auto">
          <a:xfrm>
            <a:off x="6899076" y="4392316"/>
            <a:ext cx="1279247" cy="1855540"/>
          </a:xfrm>
          <a:prstGeom prst="rect">
            <a:avLst/>
          </a:prstGeom>
          <a:noFill/>
        </p:spPr>
      </p:pic>
      <p:sp>
        <p:nvSpPr>
          <p:cNvPr id="11" name="Shape 446"/>
          <p:cNvSpPr txBox="1">
            <a:spLocks noGrp="1"/>
          </p:cNvSpPr>
          <p:nvPr>
            <p:ph type="title"/>
          </p:nvPr>
        </p:nvSpPr>
        <p:spPr>
          <a:xfrm>
            <a:off x="323528" y="892259"/>
            <a:ext cx="9174005" cy="640200"/>
          </a:xfrm>
          <a:prstGeom prst="rect">
            <a:avLst/>
          </a:prstGeom>
        </p:spPr>
        <p:txBody>
          <a:bodyPr lIns="91425" tIns="91425" rIns="91425" bIns="91425" anchor="t" anchorCtr="0">
            <a:noAutofit/>
          </a:bodyPr>
          <a:lstStyle/>
          <a:p>
            <a:pPr lvl="0" algn="l" rtl="0">
              <a:buNone/>
            </a:pPr>
            <a:r>
              <a:rPr lang="es-MX" sz="3600" dirty="0" smtClean="0">
                <a:solidFill>
                  <a:schemeClr val="tx1">
                    <a:lumMod val="65000"/>
                    <a:lumOff val="35000"/>
                  </a:schemeClr>
                </a:solidFill>
              </a:rPr>
              <a:t>Historia</a:t>
            </a:r>
            <a:endParaRPr lang="es-CO" dirty="0">
              <a:solidFill>
                <a:schemeClr val="tx1">
                  <a:lumMod val="65000"/>
                  <a:lumOff val="35000"/>
                </a:schemeClr>
              </a:solidFill>
            </a:endParaRPr>
          </a:p>
        </p:txBody>
      </p:sp>
    </p:spTree>
    <p:extLst>
      <p:ext uri="{BB962C8B-B14F-4D97-AF65-F5344CB8AC3E}">
        <p14:creationId xmlns:p14="http://schemas.microsoft.com/office/powerpoint/2010/main" val="1470534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543"/>
          <p:cNvSpPr/>
          <p:nvPr/>
        </p:nvSpPr>
        <p:spPr>
          <a:xfrm>
            <a:off x="-11410" y="4349349"/>
            <a:ext cx="3851920" cy="1311899"/>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lIns="121875" tIns="60925" rIns="121875" bIns="60925" anchor="t" anchorCtr="0">
            <a:noAutofit/>
          </a:bodyPr>
          <a:lstStyle/>
          <a:p>
            <a:endParaRPr/>
          </a:p>
        </p:txBody>
      </p:sp>
      <p:sp>
        <p:nvSpPr>
          <p:cNvPr id="3" name="Shape 544"/>
          <p:cNvSpPr txBox="1"/>
          <p:nvPr/>
        </p:nvSpPr>
        <p:spPr>
          <a:xfrm>
            <a:off x="395536" y="4421357"/>
            <a:ext cx="4133700" cy="672000"/>
          </a:xfrm>
          <a:prstGeom prst="rect">
            <a:avLst/>
          </a:prstGeom>
          <a:noFill/>
          <a:ln>
            <a:noFill/>
          </a:ln>
        </p:spPr>
        <p:txBody>
          <a:bodyPr lIns="91425" tIns="45700" rIns="91425" bIns="45700" anchor="t" anchorCtr="0">
            <a:noAutofit/>
          </a:bodyPr>
          <a:lstStyle/>
          <a:p>
            <a:pPr marL="0" marR="0" lvl="0" indent="0" rtl="0">
              <a:lnSpc>
                <a:spcPct val="90000"/>
              </a:lnSpc>
              <a:spcAft>
                <a:spcPts val="1200"/>
              </a:spcAft>
              <a:buSzPct val="25000"/>
              <a:buNone/>
            </a:pPr>
            <a:r>
              <a:rPr lang="es-CO" sz="3200" dirty="0" smtClean="0">
                <a:solidFill>
                  <a:srgbClr val="FFFFFF"/>
                </a:solidFill>
                <a:latin typeface="Open Sans"/>
                <a:ea typeface="Open Sans"/>
                <a:cs typeface="Open Sans"/>
                <a:sym typeface="Open Sans"/>
              </a:rPr>
              <a:t>Características</a:t>
            </a:r>
            <a:r>
              <a:rPr lang="es-CO" sz="4000" dirty="0" smtClean="0">
                <a:solidFill>
                  <a:srgbClr val="FFFFFF"/>
                </a:solidFill>
                <a:latin typeface="Open Sans"/>
                <a:ea typeface="Open Sans"/>
                <a:cs typeface="Open Sans"/>
                <a:sym typeface="Open Sans"/>
              </a:rPr>
              <a:t> </a:t>
            </a:r>
            <a:r>
              <a:rPr lang="es-CO" sz="3200" dirty="0" smtClean="0">
                <a:solidFill>
                  <a:srgbClr val="FFFFFF"/>
                </a:solidFill>
                <a:latin typeface="Open Sans"/>
                <a:ea typeface="Open Sans"/>
                <a:cs typeface="Open Sans"/>
                <a:sym typeface="Open Sans"/>
              </a:rPr>
              <a:t>Generales</a:t>
            </a:r>
            <a:endParaRPr lang="es-CO" sz="4000" dirty="0">
              <a:solidFill>
                <a:srgbClr val="FFFFFF"/>
              </a:solidFill>
              <a:latin typeface="Open Sans"/>
              <a:ea typeface="Open Sans"/>
              <a:cs typeface="Open Sans"/>
              <a:sym typeface="Open Sans"/>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3403" y="1448011"/>
            <a:ext cx="3672408" cy="36724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34781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53"/>
          <p:cNvSpPr/>
          <p:nvPr/>
        </p:nvSpPr>
        <p:spPr>
          <a:xfrm>
            <a:off x="150" y="1693947"/>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3" name="Shape 454"/>
          <p:cNvSpPr txBox="1">
            <a:spLocks noGrp="1"/>
          </p:cNvSpPr>
          <p:nvPr>
            <p:ph type="title"/>
          </p:nvPr>
        </p:nvSpPr>
        <p:spPr>
          <a:xfrm>
            <a:off x="214449" y="957724"/>
            <a:ext cx="9144000" cy="640200"/>
          </a:xfrm>
          <a:prstGeom prst="rect">
            <a:avLst/>
          </a:prstGeom>
        </p:spPr>
        <p:txBody>
          <a:bodyPr lIns="91425" tIns="91425" rIns="91425" bIns="91425" anchor="t" anchorCtr="0">
            <a:noAutofit/>
          </a:bodyPr>
          <a:lstStyle/>
          <a:p>
            <a:pPr lvl="0" algn="l"/>
            <a:r>
              <a:rPr lang="es-CO" sz="3600" dirty="0" smtClean="0"/>
              <a:t>Tipos de Pantalla</a:t>
            </a:r>
            <a:endParaRPr lang="es-CO" sz="3600" dirty="0"/>
          </a:p>
        </p:txBody>
      </p:sp>
      <p:sp>
        <p:nvSpPr>
          <p:cNvPr id="4" name="Shape 459"/>
          <p:cNvSpPr txBox="1">
            <a:spLocks/>
          </p:cNvSpPr>
          <p:nvPr/>
        </p:nvSpPr>
        <p:spPr>
          <a:xfrm>
            <a:off x="449047" y="1736410"/>
            <a:ext cx="8674804" cy="640200"/>
          </a:xfrm>
          <a:prstGeom prst="rect">
            <a:avLst/>
          </a:prstGeom>
          <a:noFill/>
        </p:spPr>
        <p:txBody>
          <a:bodyPr vert="horz" lIns="91425" tIns="91425" rIns="91425" bIns="91425" rtlCol="0"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s-CO" sz="2000" dirty="0" smtClean="0">
                <a:solidFill>
                  <a:srgbClr val="434343"/>
                </a:solidFill>
              </a:rPr>
              <a:t>Las pantallas más utilizadas en tabletas son dos:</a:t>
            </a:r>
            <a:endParaRPr lang="es-CO" sz="2000" dirty="0">
              <a:solidFill>
                <a:srgbClr val="434343"/>
              </a:solidFill>
            </a:endParaRPr>
          </a:p>
        </p:txBody>
      </p:sp>
      <p:sp>
        <p:nvSpPr>
          <p:cNvPr id="5" name="18 CuadroTexto"/>
          <p:cNvSpPr txBox="1"/>
          <p:nvPr/>
        </p:nvSpPr>
        <p:spPr>
          <a:xfrm>
            <a:off x="179512" y="2862803"/>
            <a:ext cx="4104456" cy="3662541"/>
          </a:xfrm>
          <a:prstGeom prst="rect">
            <a:avLst/>
          </a:prstGeom>
          <a:noFill/>
        </p:spPr>
        <p:txBody>
          <a:bodyPr wrap="square" rtlCol="0">
            <a:spAutoFit/>
          </a:bodyPr>
          <a:lstStyle/>
          <a:p>
            <a:pPr>
              <a:lnSpc>
                <a:spcPct val="150000"/>
              </a:lnSpc>
              <a:buFont typeface="Arial" pitchFamily="34" charset="0"/>
              <a:buChar char="•"/>
            </a:pPr>
            <a:r>
              <a:rPr lang="es-ES" sz="1600" b="1" kern="1200" dirty="0" smtClean="0">
                <a:solidFill>
                  <a:schemeClr val="accent1">
                    <a:lumMod val="75000"/>
                  </a:schemeClr>
                </a:solidFill>
              </a:rPr>
              <a:t> Resistiva</a:t>
            </a:r>
            <a:r>
              <a:rPr lang="es-ES" sz="1600" dirty="0" smtClean="0">
                <a:solidFill>
                  <a:schemeClr val="accent1">
                    <a:lumMod val="75000"/>
                  </a:schemeClr>
                </a:solidFill>
                <a:latin typeface="Open Sans"/>
              </a:rPr>
              <a:t>: </a:t>
            </a:r>
            <a:r>
              <a:rPr lang="es-ES" sz="1600" dirty="0" smtClean="0">
                <a:solidFill>
                  <a:schemeClr val="tx1">
                    <a:lumMod val="75000"/>
                    <a:lumOff val="25000"/>
                  </a:schemeClr>
                </a:solidFill>
                <a:latin typeface="Open Sans"/>
              </a:rPr>
              <a:t>Interrupción de corriente. </a:t>
            </a:r>
          </a:p>
          <a:p>
            <a:pPr algn="just">
              <a:lnSpc>
                <a:spcPct val="150000"/>
              </a:lnSpc>
              <a:buFont typeface="Arial" pitchFamily="34" charset="0"/>
              <a:buChar char="•"/>
            </a:pPr>
            <a:endParaRPr lang="es-ES" sz="1600" dirty="0" smtClean="0"/>
          </a:p>
          <a:p>
            <a:pPr algn="just">
              <a:lnSpc>
                <a:spcPct val="150000"/>
              </a:lnSpc>
              <a:buFont typeface="Arial" pitchFamily="34" charset="0"/>
              <a:buChar char="•"/>
            </a:pPr>
            <a:r>
              <a:rPr lang="es-ES" sz="1600" dirty="0" smtClean="0"/>
              <a:t>  </a:t>
            </a:r>
            <a:r>
              <a:rPr lang="es-ES" sz="1600" b="1" kern="1200" dirty="0" smtClean="0">
                <a:solidFill>
                  <a:schemeClr val="accent3">
                    <a:lumMod val="75000"/>
                  </a:schemeClr>
                </a:solidFill>
              </a:rPr>
              <a:t>Capacitiva</a:t>
            </a:r>
            <a:r>
              <a:rPr lang="es-ES" sz="1600" b="1" kern="1200" dirty="0" smtClean="0">
                <a:solidFill>
                  <a:schemeClr val="tx1"/>
                </a:solidFill>
              </a:rPr>
              <a:t>:</a:t>
            </a:r>
            <a:r>
              <a:rPr lang="es-ES" sz="1600" dirty="0" smtClean="0">
                <a:solidFill>
                  <a:schemeClr val="accent4">
                    <a:lumMod val="75000"/>
                  </a:schemeClr>
                </a:solidFill>
                <a:latin typeface="Open Sans"/>
              </a:rPr>
              <a:t> </a:t>
            </a:r>
            <a:r>
              <a:rPr lang="es-ES" sz="1600" kern="1200" dirty="0" smtClean="0">
                <a:solidFill>
                  <a:schemeClr val="tx1">
                    <a:lumMod val="75000"/>
                    <a:lumOff val="25000"/>
                  </a:schemeClr>
                </a:solidFill>
              </a:rPr>
              <a:t>Consiste de una membrana de vidrio con una delgada capa metálica sobre la superficie de la pantalla. Se aplica una ligera corriente eléctrica a la pantalla, la cual sólo se altera al ser tocada con un dedo, o bien, con un objeto conductor de electricidad.</a:t>
            </a:r>
            <a:r>
              <a:rPr lang="es-ES" sz="1600" kern="1200" dirty="0" smtClean="0">
                <a:solidFill>
                  <a:schemeClr val="tx1"/>
                </a:solidFill>
              </a:rPr>
              <a:t> </a:t>
            </a:r>
            <a:endParaRPr lang="es-ES" sz="1600" dirty="0" smtClean="0">
              <a:solidFill>
                <a:schemeClr val="tx1">
                  <a:lumMod val="75000"/>
                  <a:lumOff val="25000"/>
                </a:schemeClr>
              </a:solidFill>
              <a:latin typeface="Open Sans"/>
            </a:endParaRPr>
          </a:p>
          <a:p>
            <a:endParaRPr lang="es-CO" sz="1600" dirty="0"/>
          </a:p>
        </p:txBody>
      </p:sp>
      <p:pic>
        <p:nvPicPr>
          <p:cNvPr id="6" name="Imagen 1" descr="http://www.tec-mex.com.mx/promos/bit/bit0702-1.gif"/>
          <p:cNvPicPr/>
          <p:nvPr/>
        </p:nvPicPr>
        <p:blipFill>
          <a:blip r:embed="rId2" cstate="print"/>
          <a:srcRect/>
          <a:stretch>
            <a:fillRect/>
          </a:stretch>
        </p:blipFill>
        <p:spPr bwMode="auto">
          <a:xfrm>
            <a:off x="5292080" y="2708920"/>
            <a:ext cx="3096344" cy="3600400"/>
          </a:xfrm>
          <a:prstGeom prst="rect">
            <a:avLst/>
          </a:prstGeom>
          <a:noFill/>
          <a:ln w="9525">
            <a:noFill/>
            <a:miter lim="800000"/>
            <a:headEnd/>
            <a:tailEnd/>
          </a:ln>
        </p:spPr>
      </p:pic>
    </p:spTree>
    <p:extLst>
      <p:ext uri="{BB962C8B-B14F-4D97-AF65-F5344CB8AC3E}">
        <p14:creationId xmlns:p14="http://schemas.microsoft.com/office/powerpoint/2010/main" val="48705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53"/>
          <p:cNvSpPr/>
          <p:nvPr/>
        </p:nvSpPr>
        <p:spPr>
          <a:xfrm>
            <a:off x="150" y="1572137"/>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3" name="Shape 454"/>
          <p:cNvSpPr txBox="1">
            <a:spLocks noGrp="1"/>
          </p:cNvSpPr>
          <p:nvPr>
            <p:ph type="title"/>
          </p:nvPr>
        </p:nvSpPr>
        <p:spPr>
          <a:xfrm>
            <a:off x="1" y="910309"/>
            <a:ext cx="9144000" cy="640200"/>
          </a:xfrm>
          <a:prstGeom prst="rect">
            <a:avLst/>
          </a:prstGeom>
        </p:spPr>
        <p:txBody>
          <a:bodyPr lIns="91425" tIns="91425" rIns="91425" bIns="91425" anchor="t" anchorCtr="0">
            <a:noAutofit/>
          </a:bodyPr>
          <a:lstStyle/>
          <a:p>
            <a:pPr lvl="0" algn="l"/>
            <a:r>
              <a:rPr lang="es-CO" sz="3600" dirty="0" smtClean="0"/>
              <a:t>Partes de una Tableta</a:t>
            </a:r>
            <a:endParaRPr lang="es-CO" sz="3600" dirty="0"/>
          </a:p>
        </p:txBody>
      </p:sp>
      <p:sp>
        <p:nvSpPr>
          <p:cNvPr id="4" name="Shape 459"/>
          <p:cNvSpPr txBox="1">
            <a:spLocks/>
          </p:cNvSpPr>
          <p:nvPr/>
        </p:nvSpPr>
        <p:spPr>
          <a:xfrm>
            <a:off x="433701" y="1572137"/>
            <a:ext cx="8710300" cy="640200"/>
          </a:xfrm>
          <a:prstGeom prst="rect">
            <a:avLst/>
          </a:prstGeom>
          <a:noFill/>
        </p:spPr>
        <p:txBody>
          <a:bodyPr vert="horz" lIns="91425" tIns="91425" rIns="91425" bIns="91425" rtlCol="0"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s-CO" sz="2000" smtClean="0">
                <a:solidFill>
                  <a:srgbClr val="434343"/>
                </a:solidFill>
              </a:rPr>
              <a:t>Las partes generales que componen cualquier tableta son:</a:t>
            </a:r>
            <a:endParaRPr lang="es-CO" sz="2000" dirty="0">
              <a:solidFill>
                <a:srgbClr val="434343"/>
              </a:solidFill>
            </a:endParaRPr>
          </a:p>
        </p:txBody>
      </p:sp>
      <p:pic>
        <p:nvPicPr>
          <p:cNvPr id="5" name="Picture 2"/>
          <p:cNvPicPr>
            <a:picLocks noChangeAspect="1" noChangeArrowheads="1"/>
          </p:cNvPicPr>
          <p:nvPr/>
        </p:nvPicPr>
        <p:blipFill>
          <a:blip r:embed="rId2"/>
          <a:srcRect/>
          <a:stretch>
            <a:fillRect/>
          </a:stretch>
        </p:blipFill>
        <p:spPr bwMode="auto">
          <a:xfrm>
            <a:off x="304680" y="2515102"/>
            <a:ext cx="8534789" cy="4082250"/>
          </a:xfrm>
          <a:prstGeom prst="rect">
            <a:avLst/>
          </a:prstGeom>
          <a:noFill/>
          <a:ln w="9525">
            <a:noFill/>
            <a:miter lim="800000"/>
            <a:headEnd/>
            <a:tailEnd/>
          </a:ln>
          <a:effectLst/>
        </p:spPr>
      </p:pic>
    </p:spTree>
    <p:extLst>
      <p:ext uri="{BB962C8B-B14F-4D97-AF65-F5344CB8AC3E}">
        <p14:creationId xmlns:p14="http://schemas.microsoft.com/office/powerpoint/2010/main" val="9883748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74"/>
          <p:cNvSpPr/>
          <p:nvPr/>
        </p:nvSpPr>
        <p:spPr>
          <a:xfrm>
            <a:off x="1947" y="2225861"/>
            <a:ext cx="9144000" cy="4011451"/>
          </a:xfrm>
          <a:prstGeom prst="rect">
            <a:avLst/>
          </a:prstGeom>
          <a:solidFill>
            <a:srgbClr val="F3F3F3"/>
          </a:solidFill>
          <a:ln>
            <a:noFill/>
          </a:ln>
        </p:spPr>
        <p:txBody>
          <a:bodyPr lIns="91425" tIns="91425" rIns="91425" bIns="91425" anchor="ctr" anchorCtr="0">
            <a:noAutofit/>
          </a:bodyPr>
          <a:lstStyle/>
          <a:p>
            <a:endParaRPr/>
          </a:p>
        </p:txBody>
      </p:sp>
      <p:sp>
        <p:nvSpPr>
          <p:cNvPr id="3" name="Shape 475"/>
          <p:cNvSpPr txBox="1">
            <a:spLocks noGrp="1"/>
          </p:cNvSpPr>
          <p:nvPr>
            <p:ph type="title"/>
          </p:nvPr>
        </p:nvSpPr>
        <p:spPr>
          <a:xfrm>
            <a:off x="395536" y="1174610"/>
            <a:ext cx="9142053" cy="640200"/>
          </a:xfrm>
          <a:prstGeom prst="rect">
            <a:avLst/>
          </a:prstGeom>
        </p:spPr>
        <p:txBody>
          <a:bodyPr lIns="91425" tIns="91425" rIns="91425" bIns="91425" anchor="t" anchorCtr="0">
            <a:noAutofit/>
          </a:bodyPr>
          <a:lstStyle/>
          <a:p>
            <a:pPr lvl="0" algn="l" rtl="0">
              <a:buNone/>
            </a:pPr>
            <a:r>
              <a:rPr lang="es-ES" sz="3600" dirty="0" smtClean="0"/>
              <a:t>Usos Comunes</a:t>
            </a:r>
            <a:endParaRPr lang="es-ES" sz="3600" dirty="0"/>
          </a:p>
        </p:txBody>
      </p:sp>
      <p:pic>
        <p:nvPicPr>
          <p:cNvPr id="4" name="Shape 477"/>
          <p:cNvPicPr preferRelativeResize="0"/>
          <p:nvPr/>
        </p:nvPicPr>
        <p:blipFill>
          <a:blip r:embed="rId2"/>
          <a:stretch>
            <a:fillRect/>
          </a:stretch>
        </p:blipFill>
        <p:spPr>
          <a:xfrm>
            <a:off x="637998" y="2801925"/>
            <a:ext cx="3141914" cy="2773271"/>
          </a:xfrm>
          <a:prstGeom prst="rect">
            <a:avLst/>
          </a:prstGeom>
          <a:noFill/>
          <a:ln>
            <a:noFill/>
          </a:ln>
        </p:spPr>
      </p:pic>
      <p:sp>
        <p:nvSpPr>
          <p:cNvPr id="5" name="5 CuadroTexto"/>
          <p:cNvSpPr txBox="1"/>
          <p:nvPr/>
        </p:nvSpPr>
        <p:spPr>
          <a:xfrm>
            <a:off x="4211960" y="2609996"/>
            <a:ext cx="4763166" cy="3216265"/>
          </a:xfrm>
          <a:prstGeom prst="rect">
            <a:avLst/>
          </a:prstGeom>
          <a:noFill/>
        </p:spPr>
        <p:txBody>
          <a:bodyPr wrap="square" rtlCol="0">
            <a:spAutoFit/>
          </a:bodyPr>
          <a:lstStyle/>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Lectura de libros electrónicos</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Lectura de cómics</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Consulta y edición de documentos de suites ofimáticas</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Navegación web (mediante </a:t>
            </a:r>
            <a:r>
              <a:rPr lang="es-ES" sz="1400" dirty="0" err="1" smtClean="0">
                <a:solidFill>
                  <a:schemeClr val="tx1">
                    <a:lumMod val="75000"/>
                    <a:lumOff val="25000"/>
                  </a:schemeClr>
                </a:solidFill>
                <a:latin typeface="Open Sans"/>
                <a:ea typeface="Verdana" pitchFamily="34" charset="0"/>
                <a:cs typeface="Verdana" pitchFamily="34" charset="0"/>
              </a:rPr>
              <a:t>Wi</a:t>
            </a:r>
            <a:r>
              <a:rPr lang="es-ES" sz="1400" dirty="0" smtClean="0">
                <a:solidFill>
                  <a:schemeClr val="tx1">
                    <a:lumMod val="75000"/>
                    <a:lumOff val="25000"/>
                  </a:schemeClr>
                </a:solidFill>
                <a:latin typeface="Open Sans"/>
                <a:ea typeface="Verdana" pitchFamily="34" charset="0"/>
                <a:cs typeface="Verdana" pitchFamily="34" charset="0"/>
              </a:rPr>
              <a:t>-Fi, USB o 3G)</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Llamadas telefónicas</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Reproducción de música</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Visualización de vídeos y películas.</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Cámara fotográfica y de vídeo HD</a:t>
            </a:r>
          </a:p>
          <a:p>
            <a:pPr algn="just">
              <a:lnSpc>
                <a:spcPct val="150000"/>
              </a:lnSpc>
              <a:buFont typeface="Wingdings" pitchFamily="2" charset="2"/>
              <a:buChar char="ü"/>
            </a:pPr>
            <a:r>
              <a:rPr lang="es-ES" sz="1400" dirty="0" smtClean="0">
                <a:solidFill>
                  <a:schemeClr val="tx1">
                    <a:lumMod val="75000"/>
                    <a:lumOff val="25000"/>
                  </a:schemeClr>
                </a:solidFill>
                <a:latin typeface="Open Sans"/>
                <a:ea typeface="Verdana" pitchFamily="34" charset="0"/>
                <a:cs typeface="Verdana" pitchFamily="34" charset="0"/>
              </a:rPr>
              <a:t> Videoconferencias</a:t>
            </a:r>
          </a:p>
          <a:p>
            <a:endParaRPr lang="es-ES" sz="1400" dirty="0"/>
          </a:p>
        </p:txBody>
      </p:sp>
    </p:spTree>
    <p:extLst>
      <p:ext uri="{BB962C8B-B14F-4D97-AF65-F5344CB8AC3E}">
        <p14:creationId xmlns:p14="http://schemas.microsoft.com/office/powerpoint/2010/main" val="22901983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 Imagen" descr="ventajasydesventajas.jpg"/>
          <p:cNvPicPr>
            <a:picLocks noChangeAspect="1"/>
          </p:cNvPicPr>
          <p:nvPr/>
        </p:nvPicPr>
        <p:blipFill>
          <a:blip r:embed="rId2"/>
          <a:stretch>
            <a:fillRect/>
          </a:stretch>
        </p:blipFill>
        <p:spPr>
          <a:xfrm>
            <a:off x="-36512" y="1124744"/>
            <a:ext cx="9598566" cy="5400600"/>
          </a:xfrm>
          <a:prstGeom prst="rect">
            <a:avLst/>
          </a:prstGeom>
        </p:spPr>
      </p:pic>
      <p:sp>
        <p:nvSpPr>
          <p:cNvPr id="2" name="Shape 543"/>
          <p:cNvSpPr/>
          <p:nvPr/>
        </p:nvSpPr>
        <p:spPr>
          <a:xfrm>
            <a:off x="0" y="4066734"/>
            <a:ext cx="4427984" cy="1311899"/>
          </a:xfrm>
          <a:prstGeom prst="rect">
            <a:avLst/>
          </a:prstGeom>
          <a:solidFill>
            <a:schemeClr val="accent1">
              <a:lumMod val="75000"/>
            </a:schemeClr>
          </a:solidFill>
          <a:ln>
            <a:noFill/>
          </a:ln>
        </p:spPr>
        <p:txBody>
          <a:bodyPr lIns="121875" tIns="60925" rIns="121875" bIns="60925" anchor="t" anchorCtr="0">
            <a:noAutofit/>
          </a:bodyPr>
          <a:lstStyle/>
          <a:p>
            <a:endParaRPr/>
          </a:p>
        </p:txBody>
      </p:sp>
      <p:sp>
        <p:nvSpPr>
          <p:cNvPr id="3" name="Shape 544"/>
          <p:cNvSpPr txBox="1"/>
          <p:nvPr/>
        </p:nvSpPr>
        <p:spPr>
          <a:xfrm>
            <a:off x="147142" y="4386683"/>
            <a:ext cx="4133700" cy="672000"/>
          </a:xfrm>
          <a:prstGeom prst="rect">
            <a:avLst/>
          </a:prstGeom>
          <a:noFill/>
          <a:ln>
            <a:noFill/>
          </a:ln>
        </p:spPr>
        <p:txBody>
          <a:bodyPr lIns="91425" tIns="45700" rIns="91425" bIns="45700" anchor="t" anchorCtr="0">
            <a:noAutofit/>
          </a:bodyPr>
          <a:lstStyle/>
          <a:p>
            <a:pPr marL="0" marR="0" lvl="0" indent="0" rtl="0">
              <a:lnSpc>
                <a:spcPct val="90000"/>
              </a:lnSpc>
              <a:spcAft>
                <a:spcPts val="1200"/>
              </a:spcAft>
              <a:buSzPct val="25000"/>
              <a:buNone/>
            </a:pPr>
            <a:r>
              <a:rPr lang="es-MX" sz="3200" dirty="0" smtClean="0">
                <a:solidFill>
                  <a:srgbClr val="FFFFFF"/>
                </a:solidFill>
                <a:latin typeface="Open Sans"/>
                <a:ea typeface="Open Sans"/>
                <a:cs typeface="Open Sans"/>
                <a:sym typeface="Open Sans"/>
              </a:rPr>
              <a:t>Ventajas Desventajas</a:t>
            </a:r>
            <a:endParaRPr lang="es-CO" sz="3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27654485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53"/>
          <p:cNvSpPr/>
          <p:nvPr/>
        </p:nvSpPr>
        <p:spPr>
          <a:xfrm>
            <a:off x="150" y="1034816"/>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3" name="Shape 495"/>
          <p:cNvSpPr txBox="1">
            <a:spLocks noGrp="1"/>
          </p:cNvSpPr>
          <p:nvPr>
            <p:ph type="title"/>
          </p:nvPr>
        </p:nvSpPr>
        <p:spPr>
          <a:xfrm>
            <a:off x="323528" y="1034816"/>
            <a:ext cx="9143850" cy="640200"/>
          </a:xfrm>
          <a:prstGeom prst="rect">
            <a:avLst/>
          </a:prstGeom>
        </p:spPr>
        <p:txBody>
          <a:bodyPr lIns="91425" tIns="91425" rIns="91425" bIns="91425" anchor="t" anchorCtr="0">
            <a:noAutofit/>
          </a:bodyPr>
          <a:lstStyle/>
          <a:p>
            <a:pPr lvl="0" algn="l" rtl="0">
              <a:buNone/>
            </a:pPr>
            <a:r>
              <a:rPr lang="es-CO" sz="3600" dirty="0" smtClean="0"/>
              <a:t>Ventajas</a:t>
            </a:r>
            <a:endParaRPr lang="es-CO" sz="3600" dirty="0"/>
          </a:p>
        </p:txBody>
      </p:sp>
      <p:pic>
        <p:nvPicPr>
          <p:cNvPr id="4" name="Shape 496"/>
          <p:cNvPicPr preferRelativeResize="0"/>
          <p:nvPr/>
        </p:nvPicPr>
        <p:blipFill>
          <a:blip r:embed="rId2"/>
          <a:stretch>
            <a:fillRect/>
          </a:stretch>
        </p:blipFill>
        <p:spPr>
          <a:xfrm>
            <a:off x="6012160" y="2046582"/>
            <a:ext cx="2265717" cy="4032448"/>
          </a:xfrm>
          <a:prstGeom prst="rect">
            <a:avLst/>
          </a:prstGeom>
          <a:noFill/>
          <a:ln>
            <a:noFill/>
          </a:ln>
        </p:spPr>
      </p:pic>
      <p:sp>
        <p:nvSpPr>
          <p:cNvPr id="5" name="Shape 497"/>
          <p:cNvSpPr txBox="1"/>
          <p:nvPr/>
        </p:nvSpPr>
        <p:spPr>
          <a:xfrm>
            <a:off x="323528" y="2060848"/>
            <a:ext cx="5112568" cy="4536504"/>
          </a:xfrm>
          <a:prstGeom prst="rect">
            <a:avLst/>
          </a:prstGeom>
        </p:spPr>
        <p:txBody>
          <a:bodyPr lIns="91425" tIns="91425" rIns="91425" bIns="91425" anchor="ctr" anchorCtr="0">
            <a:noAutofit/>
          </a:bodyPr>
          <a:lstStyle/>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Su facilidad de uso en ambientes no favorables a un teclado y un ratón.</a:t>
            </a:r>
            <a:br>
              <a:rPr lang="es-ES" sz="1600" dirty="0" smtClean="0">
                <a:solidFill>
                  <a:schemeClr val="tx1">
                    <a:lumMod val="75000"/>
                    <a:lumOff val="25000"/>
                  </a:schemeClr>
                </a:solidFill>
                <a:latin typeface="Open Sans"/>
                <a:ea typeface="Verdana" pitchFamily="34" charset="0"/>
                <a:cs typeface="Verdana" pitchFamily="34" charset="0"/>
              </a:rPr>
            </a:br>
            <a:endParaRPr lang="es-ES" sz="1600" dirty="0" smtClean="0">
              <a:solidFill>
                <a:schemeClr val="tx1">
                  <a:lumMod val="75000"/>
                  <a:lumOff val="25000"/>
                </a:schemeClr>
              </a:solidFill>
              <a:latin typeface="Open Sans"/>
              <a:ea typeface="Verdana" pitchFamily="34" charset="0"/>
              <a:cs typeface="Verdana" pitchFamily="34" charset="0"/>
            </a:endParaRPr>
          </a:p>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Interfaces intuitivas</a:t>
            </a:r>
            <a:br>
              <a:rPr lang="es-ES" sz="1600" dirty="0" smtClean="0">
                <a:solidFill>
                  <a:schemeClr val="tx1">
                    <a:lumMod val="75000"/>
                    <a:lumOff val="25000"/>
                  </a:schemeClr>
                </a:solidFill>
                <a:latin typeface="Open Sans"/>
                <a:ea typeface="Verdana" pitchFamily="34" charset="0"/>
                <a:cs typeface="Verdana" pitchFamily="34" charset="0"/>
              </a:rPr>
            </a:br>
            <a:endParaRPr lang="es-ES" sz="1600" dirty="0" smtClean="0">
              <a:solidFill>
                <a:schemeClr val="tx1">
                  <a:lumMod val="75000"/>
                  <a:lumOff val="25000"/>
                </a:schemeClr>
              </a:solidFill>
              <a:latin typeface="Open Sans"/>
              <a:ea typeface="Verdana" pitchFamily="34" charset="0"/>
              <a:cs typeface="Verdana" pitchFamily="34" charset="0"/>
            </a:endParaRPr>
          </a:p>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Portabilidad</a:t>
            </a:r>
          </a:p>
          <a:p>
            <a:pPr>
              <a:buFont typeface="Arial" pitchFamily="34" charset="0"/>
              <a:buChar char="•"/>
            </a:pPr>
            <a:endParaRPr lang="es-ES" sz="1600" dirty="0" smtClean="0">
              <a:solidFill>
                <a:schemeClr val="tx1">
                  <a:lumMod val="75000"/>
                  <a:lumOff val="25000"/>
                </a:schemeClr>
              </a:solidFill>
              <a:latin typeface="Open Sans"/>
              <a:ea typeface="Verdana" pitchFamily="34" charset="0"/>
              <a:cs typeface="Verdana" pitchFamily="34" charset="0"/>
            </a:endParaRPr>
          </a:p>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Peso liviano.</a:t>
            </a:r>
          </a:p>
          <a:p>
            <a:pPr>
              <a:buFont typeface="Arial" pitchFamily="34" charset="0"/>
              <a:buChar char="•"/>
            </a:pPr>
            <a:endParaRPr lang="es-ES" sz="1600" dirty="0" smtClean="0">
              <a:solidFill>
                <a:schemeClr val="tx1">
                  <a:lumMod val="75000"/>
                  <a:lumOff val="25000"/>
                </a:schemeClr>
              </a:solidFill>
              <a:latin typeface="Open Sans"/>
              <a:ea typeface="Verdana" pitchFamily="34" charset="0"/>
              <a:cs typeface="Verdana" pitchFamily="34" charset="0"/>
            </a:endParaRPr>
          </a:p>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Fácil manipulación de Programas o </a:t>
            </a:r>
            <a:r>
              <a:rPr lang="es-ES" sz="1600" dirty="0" err="1" smtClean="0">
                <a:solidFill>
                  <a:schemeClr val="tx1">
                    <a:lumMod val="75000"/>
                    <a:lumOff val="25000"/>
                  </a:schemeClr>
                </a:solidFill>
                <a:latin typeface="Open Sans"/>
                <a:ea typeface="Verdana" pitchFamily="34" charset="0"/>
                <a:cs typeface="Verdana" pitchFamily="34" charset="0"/>
              </a:rPr>
              <a:t>Apps</a:t>
            </a:r>
            <a:r>
              <a:rPr lang="es-ES" sz="1600" dirty="0" smtClean="0">
                <a:solidFill>
                  <a:schemeClr val="tx1">
                    <a:lumMod val="75000"/>
                    <a:lumOff val="25000"/>
                  </a:schemeClr>
                </a:solidFill>
                <a:latin typeface="Open Sans"/>
                <a:ea typeface="Verdana" pitchFamily="34" charset="0"/>
                <a:cs typeface="Verdana" pitchFamily="34" charset="0"/>
              </a:rPr>
              <a:t>.</a:t>
            </a:r>
            <a:br>
              <a:rPr lang="es-ES" sz="1600" dirty="0" smtClean="0">
                <a:solidFill>
                  <a:schemeClr val="tx1">
                    <a:lumMod val="75000"/>
                    <a:lumOff val="25000"/>
                  </a:schemeClr>
                </a:solidFill>
                <a:latin typeface="Open Sans"/>
                <a:ea typeface="Verdana" pitchFamily="34" charset="0"/>
                <a:cs typeface="Verdana" pitchFamily="34" charset="0"/>
              </a:rPr>
            </a:br>
            <a:endParaRPr lang="es-ES" sz="1600" dirty="0" smtClean="0">
              <a:solidFill>
                <a:schemeClr val="tx1">
                  <a:lumMod val="75000"/>
                  <a:lumOff val="25000"/>
                </a:schemeClr>
              </a:solidFill>
              <a:latin typeface="Open Sans"/>
              <a:ea typeface="Verdana" pitchFamily="34" charset="0"/>
              <a:cs typeface="Verdana" pitchFamily="34" charset="0"/>
            </a:endParaRPr>
          </a:p>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Facilita la realización de tareas específicas.</a:t>
            </a:r>
          </a:p>
          <a:p>
            <a:pPr>
              <a:buFont typeface="Arial" pitchFamily="34" charset="0"/>
              <a:buChar char="•"/>
            </a:pPr>
            <a:endParaRPr lang="es-ES" sz="1600" dirty="0" smtClean="0">
              <a:solidFill>
                <a:schemeClr val="tx1">
                  <a:lumMod val="75000"/>
                  <a:lumOff val="25000"/>
                </a:schemeClr>
              </a:solidFill>
              <a:latin typeface="Open Sans"/>
              <a:ea typeface="Verdana" pitchFamily="34" charset="0"/>
              <a:cs typeface="Verdana" pitchFamily="34" charset="0"/>
            </a:endParaRPr>
          </a:p>
          <a:p>
            <a:pPr>
              <a:buFont typeface="Arial" pitchFamily="34" charset="0"/>
              <a:buChar char="•"/>
            </a:pPr>
            <a:r>
              <a:rPr lang="es-ES" sz="1600" dirty="0" smtClean="0">
                <a:solidFill>
                  <a:schemeClr val="tx1">
                    <a:lumMod val="75000"/>
                    <a:lumOff val="25000"/>
                  </a:schemeClr>
                </a:solidFill>
                <a:latin typeface="Open Sans"/>
                <a:ea typeface="Verdana" pitchFamily="34" charset="0"/>
                <a:cs typeface="Verdana" pitchFamily="34" charset="0"/>
              </a:rPr>
              <a:t> La duración de la batería es mucho mayor que la de una computadora portátil.</a:t>
            </a:r>
          </a:p>
          <a:p>
            <a:pPr algn="just"/>
            <a:endParaRPr lang="es-ES" sz="1600" dirty="0" smtClean="0">
              <a:latin typeface="Verdana" pitchFamily="34" charset="0"/>
              <a:ea typeface="Verdana" pitchFamily="34" charset="0"/>
              <a:cs typeface="Verdana" pitchFamily="34" charset="0"/>
            </a:endParaRPr>
          </a:p>
          <a:p>
            <a:pPr lvl="0" rtl="0">
              <a:lnSpc>
                <a:spcPct val="115000"/>
              </a:lnSpc>
              <a:spcAft>
                <a:spcPts val="800"/>
              </a:spcAft>
              <a:buNone/>
            </a:pPr>
            <a:endParaRPr lang="en-US" sz="1600" dirty="0">
              <a:solidFill>
                <a:srgbClr val="434343"/>
              </a:solidFill>
              <a:latin typeface="Open Sans"/>
              <a:ea typeface="Open Sans"/>
              <a:cs typeface="Open Sans"/>
              <a:sym typeface="Open Sans"/>
            </a:endParaRPr>
          </a:p>
        </p:txBody>
      </p:sp>
    </p:spTree>
    <p:extLst>
      <p:ext uri="{BB962C8B-B14F-4D97-AF65-F5344CB8AC3E}">
        <p14:creationId xmlns:p14="http://schemas.microsoft.com/office/powerpoint/2010/main" val="40291574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53"/>
          <p:cNvSpPr/>
          <p:nvPr/>
        </p:nvSpPr>
        <p:spPr>
          <a:xfrm>
            <a:off x="150" y="1182617"/>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3" name="Shape 495"/>
          <p:cNvSpPr txBox="1">
            <a:spLocks noGrp="1"/>
          </p:cNvSpPr>
          <p:nvPr>
            <p:ph type="title"/>
          </p:nvPr>
        </p:nvSpPr>
        <p:spPr>
          <a:xfrm>
            <a:off x="179512" y="1182617"/>
            <a:ext cx="9116426" cy="640200"/>
          </a:xfrm>
          <a:prstGeom prst="rect">
            <a:avLst/>
          </a:prstGeom>
        </p:spPr>
        <p:txBody>
          <a:bodyPr lIns="91425" tIns="91425" rIns="91425" bIns="91425" anchor="t" anchorCtr="0">
            <a:noAutofit/>
          </a:bodyPr>
          <a:lstStyle/>
          <a:p>
            <a:pPr lvl="0" algn="l" rtl="0">
              <a:buNone/>
            </a:pPr>
            <a:r>
              <a:rPr lang="es-CO" sz="3600" dirty="0" smtClean="0"/>
              <a:t>Ventajas</a:t>
            </a:r>
            <a:endParaRPr lang="es-CO" sz="3600" dirty="0"/>
          </a:p>
        </p:txBody>
      </p:sp>
      <p:pic>
        <p:nvPicPr>
          <p:cNvPr id="4" name="Picture 2" descr="C:\Users\Andres\AppData\Local\Temp\x10sctmp10.png"/>
          <p:cNvPicPr>
            <a:picLocks noChangeAspect="1" noChangeArrowheads="1"/>
          </p:cNvPicPr>
          <p:nvPr/>
        </p:nvPicPr>
        <p:blipFill>
          <a:blip r:embed="rId2"/>
          <a:srcRect/>
          <a:stretch>
            <a:fillRect/>
          </a:stretch>
        </p:blipFill>
        <p:spPr bwMode="auto">
          <a:xfrm>
            <a:off x="539552" y="2178886"/>
            <a:ext cx="3489016" cy="1804171"/>
          </a:xfrm>
          <a:prstGeom prst="rect">
            <a:avLst/>
          </a:prstGeom>
          <a:noFill/>
        </p:spPr>
      </p:pic>
      <p:pic>
        <p:nvPicPr>
          <p:cNvPr id="5" name="Picture 4" descr="C:\Users\Andres\AppData\Local\Temp\x10sctmp11.png"/>
          <p:cNvPicPr>
            <a:picLocks noChangeAspect="1" noChangeArrowheads="1"/>
          </p:cNvPicPr>
          <p:nvPr/>
        </p:nvPicPr>
        <p:blipFill>
          <a:blip r:embed="rId3"/>
          <a:srcRect/>
          <a:stretch>
            <a:fillRect/>
          </a:stretch>
        </p:blipFill>
        <p:spPr bwMode="auto">
          <a:xfrm>
            <a:off x="4467362" y="3072425"/>
            <a:ext cx="4419661" cy="3168352"/>
          </a:xfrm>
          <a:prstGeom prst="rect">
            <a:avLst/>
          </a:prstGeom>
          <a:noFill/>
        </p:spPr>
      </p:pic>
      <p:pic>
        <p:nvPicPr>
          <p:cNvPr id="6" name="Picture 6" descr="C:\Users\Andres\AppData\Local\Temp\x10sctmp12.png"/>
          <p:cNvPicPr>
            <a:picLocks noChangeAspect="1" noChangeArrowheads="1"/>
          </p:cNvPicPr>
          <p:nvPr/>
        </p:nvPicPr>
        <p:blipFill>
          <a:blip r:embed="rId4"/>
          <a:srcRect/>
          <a:stretch>
            <a:fillRect/>
          </a:stretch>
        </p:blipFill>
        <p:spPr bwMode="auto">
          <a:xfrm>
            <a:off x="699884" y="4210941"/>
            <a:ext cx="3168352" cy="2386411"/>
          </a:xfrm>
          <a:prstGeom prst="rect">
            <a:avLst/>
          </a:prstGeom>
          <a:noFill/>
        </p:spPr>
      </p:pic>
      <p:sp>
        <p:nvSpPr>
          <p:cNvPr id="7" name="8 CuadroTexto"/>
          <p:cNvSpPr txBox="1"/>
          <p:nvPr/>
        </p:nvSpPr>
        <p:spPr>
          <a:xfrm>
            <a:off x="4499992" y="2222067"/>
            <a:ext cx="1728192"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MX" sz="1600" dirty="0" smtClean="0"/>
              <a:t>Realismo</a:t>
            </a:r>
            <a:endParaRPr lang="es-CO" sz="1600" dirty="0"/>
          </a:p>
        </p:txBody>
      </p:sp>
    </p:spTree>
    <p:extLst>
      <p:ext uri="{BB962C8B-B14F-4D97-AF65-F5344CB8AC3E}">
        <p14:creationId xmlns:p14="http://schemas.microsoft.com/office/powerpoint/2010/main" val="1650980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53"/>
          <p:cNvSpPr/>
          <p:nvPr/>
        </p:nvSpPr>
        <p:spPr>
          <a:xfrm>
            <a:off x="150" y="1151711"/>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3" name="Shape 495"/>
          <p:cNvSpPr txBox="1">
            <a:spLocks noGrp="1"/>
          </p:cNvSpPr>
          <p:nvPr>
            <p:ph type="title"/>
          </p:nvPr>
        </p:nvSpPr>
        <p:spPr>
          <a:xfrm>
            <a:off x="393191" y="1169631"/>
            <a:ext cx="8750809" cy="640200"/>
          </a:xfrm>
          <a:prstGeom prst="rect">
            <a:avLst/>
          </a:prstGeom>
        </p:spPr>
        <p:txBody>
          <a:bodyPr lIns="91425" tIns="91425" rIns="91425" bIns="91425" anchor="t" anchorCtr="0">
            <a:noAutofit/>
          </a:bodyPr>
          <a:lstStyle/>
          <a:p>
            <a:pPr lvl="0" algn="l" rtl="0">
              <a:buNone/>
            </a:pPr>
            <a:r>
              <a:rPr lang="es-MX" sz="3600" dirty="0" smtClean="0"/>
              <a:t>Desventajas</a:t>
            </a:r>
            <a:endParaRPr lang="es-CO" sz="3600" dirty="0"/>
          </a:p>
        </p:txBody>
      </p:sp>
      <p:sp>
        <p:nvSpPr>
          <p:cNvPr id="4" name="9 CuadroTexto"/>
          <p:cNvSpPr txBox="1"/>
          <p:nvPr/>
        </p:nvSpPr>
        <p:spPr>
          <a:xfrm>
            <a:off x="251520" y="2625874"/>
            <a:ext cx="4824536" cy="3539430"/>
          </a:xfrm>
          <a:prstGeom prst="rect">
            <a:avLst/>
          </a:prstGeom>
          <a:noFill/>
        </p:spPr>
        <p:txBody>
          <a:bodyPr wrap="square" rtlCol="0">
            <a:spAutoFit/>
          </a:bodyPr>
          <a:lstStyle/>
          <a:p>
            <a:pPr algn="just">
              <a:buFont typeface="Wingdings" pitchFamily="2" charset="2"/>
              <a:buChar char="§"/>
            </a:pPr>
            <a:r>
              <a:rPr lang="es-ES" sz="1600" dirty="0" smtClean="0">
                <a:solidFill>
                  <a:schemeClr val="tx1">
                    <a:lumMod val="75000"/>
                    <a:lumOff val="25000"/>
                  </a:schemeClr>
                </a:solidFill>
                <a:latin typeface="Open Sans"/>
                <a:ea typeface="Verdana" pitchFamily="34" charset="0"/>
                <a:cs typeface="Verdana" pitchFamily="34" charset="0"/>
              </a:rPr>
              <a:t> Riesgos en la pantalla: las pantallas de las tabletas se manipulan más que las de los portátiles convencionales, corren un mayor riesgo de daños debido a los golpes y al mal uso.</a:t>
            </a:r>
          </a:p>
          <a:p>
            <a:pPr algn="just">
              <a:buFont typeface="Wingdings" pitchFamily="2" charset="2"/>
              <a:buChar char="§"/>
            </a:pPr>
            <a:endParaRPr lang="es-ES" sz="1600" dirty="0" smtClean="0">
              <a:solidFill>
                <a:schemeClr val="tx1">
                  <a:lumMod val="75000"/>
                  <a:lumOff val="25000"/>
                </a:schemeClr>
              </a:solidFill>
              <a:latin typeface="Open Sans"/>
              <a:ea typeface="Verdana" pitchFamily="34" charset="0"/>
              <a:cs typeface="Verdana" pitchFamily="34" charset="0"/>
            </a:endParaRPr>
          </a:p>
          <a:p>
            <a:pPr algn="just">
              <a:buFont typeface="Wingdings" pitchFamily="2" charset="2"/>
              <a:buChar char="§"/>
            </a:pPr>
            <a:r>
              <a:rPr lang="es-ES" sz="1600" dirty="0" smtClean="0">
                <a:solidFill>
                  <a:schemeClr val="tx1">
                    <a:lumMod val="75000"/>
                    <a:lumOff val="25000"/>
                  </a:schemeClr>
                </a:solidFill>
                <a:latin typeface="Open Sans"/>
                <a:ea typeface="Verdana" pitchFamily="34" charset="0"/>
                <a:cs typeface="Verdana" pitchFamily="34" charset="0"/>
              </a:rPr>
              <a:t> Incomodidad al escribir mucho.</a:t>
            </a:r>
          </a:p>
          <a:p>
            <a:pPr algn="just">
              <a:buFont typeface="Wingdings" pitchFamily="2" charset="2"/>
              <a:buChar char="§"/>
            </a:pPr>
            <a:endParaRPr lang="es-ES" sz="1600" dirty="0" smtClean="0">
              <a:solidFill>
                <a:schemeClr val="tx1">
                  <a:lumMod val="75000"/>
                  <a:lumOff val="25000"/>
                </a:schemeClr>
              </a:solidFill>
              <a:latin typeface="Open Sans"/>
              <a:ea typeface="Verdana" pitchFamily="34" charset="0"/>
              <a:cs typeface="Verdana" pitchFamily="34" charset="0"/>
            </a:endParaRPr>
          </a:p>
          <a:p>
            <a:pPr algn="just">
              <a:buFont typeface="Wingdings" pitchFamily="2" charset="2"/>
              <a:buChar char="§"/>
            </a:pPr>
            <a:r>
              <a:rPr lang="es-CO" sz="1600" dirty="0" smtClean="0">
                <a:solidFill>
                  <a:schemeClr val="tx1">
                    <a:lumMod val="75000"/>
                    <a:lumOff val="25000"/>
                  </a:schemeClr>
                </a:solidFill>
                <a:latin typeface="Open Sans"/>
              </a:rPr>
              <a:t> No soporta programas de alto rendimiento como por ejemplo </a:t>
            </a:r>
            <a:r>
              <a:rPr lang="es-CO" sz="1600" dirty="0" err="1" smtClean="0">
                <a:solidFill>
                  <a:schemeClr val="tx1">
                    <a:lumMod val="75000"/>
                    <a:lumOff val="25000"/>
                  </a:schemeClr>
                </a:solidFill>
                <a:latin typeface="Open Sans"/>
              </a:rPr>
              <a:t>AutoCAD</a:t>
            </a:r>
            <a:r>
              <a:rPr lang="es-CO" sz="1600" dirty="0" smtClean="0">
                <a:solidFill>
                  <a:schemeClr val="tx1">
                    <a:lumMod val="75000"/>
                    <a:lumOff val="25000"/>
                  </a:schemeClr>
                </a:solidFill>
                <a:latin typeface="Open Sans"/>
              </a:rPr>
              <a:t> o juegos potentes.</a:t>
            </a:r>
          </a:p>
          <a:p>
            <a:pPr algn="just">
              <a:buFont typeface="Wingdings" pitchFamily="2" charset="2"/>
              <a:buChar char="§"/>
            </a:pPr>
            <a:endParaRPr lang="es-MX" sz="1600" dirty="0" smtClean="0">
              <a:solidFill>
                <a:schemeClr val="tx1">
                  <a:lumMod val="75000"/>
                  <a:lumOff val="25000"/>
                </a:schemeClr>
              </a:solidFill>
              <a:latin typeface="Open Sans"/>
              <a:ea typeface="Verdana" pitchFamily="34" charset="0"/>
              <a:cs typeface="Verdana" pitchFamily="34" charset="0"/>
            </a:endParaRPr>
          </a:p>
          <a:p>
            <a:pPr algn="just">
              <a:buFont typeface="Wingdings" pitchFamily="2" charset="2"/>
              <a:buChar char="§"/>
            </a:pPr>
            <a:r>
              <a:rPr lang="es-CO" sz="1600" dirty="0" smtClean="0">
                <a:solidFill>
                  <a:schemeClr val="tx1">
                    <a:lumMod val="75000"/>
                    <a:lumOff val="25000"/>
                  </a:schemeClr>
                </a:solidFill>
                <a:latin typeface="Open Sans"/>
              </a:rPr>
              <a:t> No posee lectores como CD/DVD.</a:t>
            </a:r>
          </a:p>
          <a:p>
            <a:pPr algn="just">
              <a:buFont typeface="Wingdings" pitchFamily="2" charset="2"/>
              <a:buChar char="§"/>
            </a:pPr>
            <a:endParaRPr lang="es-MX" sz="1600" dirty="0" smtClean="0">
              <a:solidFill>
                <a:schemeClr val="tx1">
                  <a:lumMod val="75000"/>
                  <a:lumOff val="25000"/>
                </a:schemeClr>
              </a:solidFill>
              <a:latin typeface="Open Sans"/>
              <a:ea typeface="Verdana" pitchFamily="34" charset="0"/>
              <a:cs typeface="Verdana" pitchFamily="34" charset="0"/>
            </a:endParaRPr>
          </a:p>
          <a:p>
            <a:pPr algn="just">
              <a:buFont typeface="Wingdings" pitchFamily="2" charset="2"/>
              <a:buChar char="§"/>
            </a:pPr>
            <a:r>
              <a:rPr lang="es-MX" sz="1600" dirty="0" smtClean="0">
                <a:solidFill>
                  <a:schemeClr val="tx1">
                    <a:lumMod val="75000"/>
                    <a:lumOff val="25000"/>
                  </a:schemeClr>
                </a:solidFill>
                <a:latin typeface="Open Sans"/>
                <a:ea typeface="Verdana" pitchFamily="34" charset="0"/>
                <a:cs typeface="Verdana" pitchFamily="34" charset="0"/>
              </a:rPr>
              <a:t> El uso depende mucho de la conectividad en Internet.</a:t>
            </a:r>
            <a:endParaRPr lang="es-ES" sz="1600" dirty="0" smtClean="0">
              <a:solidFill>
                <a:schemeClr val="tx1">
                  <a:lumMod val="75000"/>
                  <a:lumOff val="25000"/>
                </a:schemeClr>
              </a:solidFill>
              <a:latin typeface="Open Sans"/>
              <a:ea typeface="Verdana" pitchFamily="34" charset="0"/>
              <a:cs typeface="Verdana" pitchFamily="34" charset="0"/>
            </a:endParaRPr>
          </a:p>
        </p:txBody>
      </p:sp>
      <p:pic>
        <p:nvPicPr>
          <p:cNvPr id="5" name="10 Imagen" descr="warning.jpg"/>
          <p:cNvPicPr>
            <a:picLocks noChangeAspect="1"/>
          </p:cNvPicPr>
          <p:nvPr/>
        </p:nvPicPr>
        <p:blipFill>
          <a:blip r:embed="rId2"/>
          <a:srcRect t="2083"/>
          <a:stretch>
            <a:fillRect/>
          </a:stretch>
        </p:blipFill>
        <p:spPr>
          <a:xfrm>
            <a:off x="5508104" y="3041839"/>
            <a:ext cx="3456384" cy="2707501"/>
          </a:xfrm>
          <a:prstGeom prst="rect">
            <a:avLst/>
          </a:prstGeom>
        </p:spPr>
      </p:pic>
    </p:spTree>
    <p:extLst>
      <p:ext uri="{BB962C8B-B14F-4D97-AF65-F5344CB8AC3E}">
        <p14:creationId xmlns:p14="http://schemas.microsoft.com/office/powerpoint/2010/main" val="4281791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53"/>
          <p:cNvSpPr/>
          <p:nvPr/>
        </p:nvSpPr>
        <p:spPr>
          <a:xfrm>
            <a:off x="150" y="1590203"/>
            <a:ext cx="9143850" cy="738000"/>
          </a:xfrm>
          <a:prstGeom prst="rect">
            <a:avLst/>
          </a:prstGeom>
          <a:solidFill>
            <a:srgbClr val="F3F3F3"/>
          </a:solidFill>
          <a:ln>
            <a:noFill/>
          </a:ln>
        </p:spPr>
        <p:txBody>
          <a:bodyPr lIns="91425" tIns="91425" rIns="91425" bIns="91425" anchor="ctr" anchorCtr="0">
            <a:noAutofit/>
          </a:bodyPr>
          <a:lstStyle/>
          <a:p>
            <a:endParaRPr sz="1600"/>
          </a:p>
        </p:txBody>
      </p:sp>
      <p:sp>
        <p:nvSpPr>
          <p:cNvPr id="3" name="Shape 454"/>
          <p:cNvSpPr txBox="1">
            <a:spLocks noGrp="1"/>
          </p:cNvSpPr>
          <p:nvPr>
            <p:ph type="title"/>
          </p:nvPr>
        </p:nvSpPr>
        <p:spPr>
          <a:xfrm>
            <a:off x="393191" y="928375"/>
            <a:ext cx="8750809" cy="640200"/>
          </a:xfrm>
          <a:prstGeom prst="rect">
            <a:avLst/>
          </a:prstGeom>
        </p:spPr>
        <p:txBody>
          <a:bodyPr lIns="91425" tIns="91425" rIns="91425" bIns="91425" anchor="t" anchorCtr="0">
            <a:noAutofit/>
          </a:bodyPr>
          <a:lstStyle/>
          <a:p>
            <a:pPr lvl="0" algn="l" rtl="0">
              <a:buNone/>
            </a:pPr>
            <a:r>
              <a:rPr lang="es-CO" sz="3600" dirty="0" smtClean="0"/>
              <a:t>Sistemas Operativos</a:t>
            </a:r>
            <a:endParaRPr lang="es-CO" sz="3600" dirty="0"/>
          </a:p>
        </p:txBody>
      </p:sp>
      <p:sp>
        <p:nvSpPr>
          <p:cNvPr id="4" name="Shape 459"/>
          <p:cNvSpPr txBox="1">
            <a:spLocks/>
          </p:cNvSpPr>
          <p:nvPr/>
        </p:nvSpPr>
        <p:spPr>
          <a:xfrm>
            <a:off x="433701" y="1590203"/>
            <a:ext cx="8710300" cy="640200"/>
          </a:xfrm>
          <a:prstGeom prst="rect">
            <a:avLst/>
          </a:prstGeom>
          <a:noFill/>
        </p:spPr>
        <p:txBody>
          <a:bodyPr vert="horz" lIns="91425" tIns="91425" rIns="91425" bIns="91425" rtlCol="0"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s-CO" sz="2000" dirty="0" smtClean="0">
                <a:solidFill>
                  <a:srgbClr val="434343"/>
                </a:solidFill>
              </a:rPr>
              <a:t>Listado de Sistemas operativos utilizados en tabletas:</a:t>
            </a:r>
            <a:endParaRPr lang="es-CO" sz="2000" dirty="0">
              <a:solidFill>
                <a:srgbClr val="434343"/>
              </a:solidFill>
            </a:endParaRPr>
          </a:p>
        </p:txBody>
      </p:sp>
      <p:sp>
        <p:nvSpPr>
          <p:cNvPr id="5" name="18 CuadroTexto"/>
          <p:cNvSpPr txBox="1"/>
          <p:nvPr/>
        </p:nvSpPr>
        <p:spPr>
          <a:xfrm>
            <a:off x="441246" y="2565479"/>
            <a:ext cx="4032448" cy="4031873"/>
          </a:xfrm>
          <a:prstGeom prst="rect">
            <a:avLst/>
          </a:prstGeom>
          <a:noFill/>
        </p:spPr>
        <p:txBody>
          <a:bodyPr wrap="square" rtlCol="0">
            <a:spAutoFit/>
          </a:bodyPr>
          <a:lstStyle/>
          <a:p>
            <a:pPr>
              <a:buFont typeface="Arial" pitchFamily="34" charset="0"/>
              <a:buChar char="•"/>
            </a:pPr>
            <a:r>
              <a:rPr lang="es-CO" sz="1600" dirty="0" smtClean="0"/>
              <a:t> </a:t>
            </a:r>
            <a:r>
              <a:rPr lang="es-CO" sz="1600" b="1" dirty="0" smtClean="0">
                <a:solidFill>
                  <a:schemeClr val="accent1">
                    <a:lumMod val="75000"/>
                  </a:schemeClr>
                </a:solidFill>
              </a:rPr>
              <a:t>Android</a:t>
            </a:r>
          </a:p>
          <a:p>
            <a:pPr>
              <a:buFont typeface="Arial" pitchFamily="34" charset="0"/>
              <a:buChar char="•"/>
            </a:pPr>
            <a:endParaRPr lang="es-CO" sz="1600" dirty="0" smtClean="0"/>
          </a:p>
          <a:p>
            <a:pPr>
              <a:buFont typeface="Arial" pitchFamily="34" charset="0"/>
              <a:buChar char="•"/>
            </a:pPr>
            <a:r>
              <a:rPr lang="es-CO" sz="1600" dirty="0" smtClean="0"/>
              <a:t> </a:t>
            </a:r>
            <a:r>
              <a:rPr lang="es-CO" sz="1600" dirty="0" err="1" smtClean="0"/>
              <a:t>iOS</a:t>
            </a:r>
            <a:r>
              <a:rPr lang="es-CO" sz="1600" dirty="0" smtClean="0"/>
              <a:t/>
            </a:r>
            <a:br>
              <a:rPr lang="es-CO" sz="1600" dirty="0" smtClean="0"/>
            </a:br>
            <a:endParaRPr lang="es-CO" sz="1600" dirty="0" smtClean="0"/>
          </a:p>
          <a:p>
            <a:pPr>
              <a:buFont typeface="Arial" pitchFamily="34" charset="0"/>
              <a:buChar char="•"/>
            </a:pPr>
            <a:r>
              <a:rPr lang="es-CO" sz="1600" dirty="0" smtClean="0"/>
              <a:t> Windows </a:t>
            </a:r>
            <a:r>
              <a:rPr lang="es-CO" sz="1600" dirty="0" err="1" smtClean="0"/>
              <a:t>Phone</a:t>
            </a:r>
            <a:r>
              <a:rPr lang="es-CO" sz="1600" dirty="0" smtClean="0"/>
              <a:t/>
            </a:r>
            <a:br>
              <a:rPr lang="es-CO" sz="1600" dirty="0" smtClean="0"/>
            </a:br>
            <a:endParaRPr lang="es-CO" sz="1600" dirty="0" smtClean="0"/>
          </a:p>
          <a:p>
            <a:pPr>
              <a:buFont typeface="Arial" pitchFamily="34" charset="0"/>
              <a:buChar char="•"/>
            </a:pPr>
            <a:r>
              <a:rPr lang="es-CO" sz="1600" dirty="0" smtClean="0"/>
              <a:t> </a:t>
            </a:r>
            <a:r>
              <a:rPr lang="es-CO" sz="1600" dirty="0" err="1" smtClean="0"/>
              <a:t>BlackBerry</a:t>
            </a:r>
            <a:r>
              <a:rPr lang="es-CO" sz="1600" dirty="0" smtClean="0"/>
              <a:t> OS</a:t>
            </a:r>
            <a:br>
              <a:rPr lang="es-CO" sz="1600" dirty="0" smtClean="0"/>
            </a:br>
            <a:endParaRPr lang="es-CO" sz="1600" dirty="0" smtClean="0"/>
          </a:p>
          <a:p>
            <a:pPr>
              <a:buFont typeface="Arial" pitchFamily="34" charset="0"/>
              <a:buChar char="•"/>
            </a:pPr>
            <a:r>
              <a:rPr lang="es-CO" sz="1600" dirty="0" smtClean="0"/>
              <a:t> Linux u otros</a:t>
            </a:r>
            <a:br>
              <a:rPr lang="es-CO" sz="1600" dirty="0" smtClean="0"/>
            </a:br>
            <a:endParaRPr lang="es-CO" sz="1600" dirty="0" smtClean="0"/>
          </a:p>
          <a:p>
            <a:pPr>
              <a:buFont typeface="Arial" pitchFamily="34" charset="0"/>
              <a:buChar char="•"/>
            </a:pPr>
            <a:r>
              <a:rPr lang="es-CO" sz="1600" dirty="0" smtClean="0"/>
              <a:t> </a:t>
            </a:r>
            <a:r>
              <a:rPr lang="es-CO" sz="1600" dirty="0" err="1" smtClean="0"/>
              <a:t>Symbian</a:t>
            </a:r>
            <a:r>
              <a:rPr lang="es-CO" sz="1600" dirty="0" smtClean="0"/>
              <a:t> OS (Nokia)</a:t>
            </a:r>
            <a:br>
              <a:rPr lang="es-CO" sz="1600" dirty="0" smtClean="0"/>
            </a:br>
            <a:endParaRPr lang="es-CO" sz="1600" dirty="0" smtClean="0"/>
          </a:p>
          <a:p>
            <a:pPr>
              <a:buFont typeface="Arial" pitchFamily="34" charset="0"/>
              <a:buChar char="•"/>
            </a:pPr>
            <a:r>
              <a:rPr lang="es-CO" sz="1600" dirty="0" smtClean="0"/>
              <a:t> </a:t>
            </a:r>
            <a:r>
              <a:rPr lang="es-CO" sz="1600" dirty="0" err="1" smtClean="0"/>
              <a:t>Firefox</a:t>
            </a:r>
            <a:r>
              <a:rPr lang="es-CO" sz="1600" dirty="0" smtClean="0"/>
              <a:t> </a:t>
            </a:r>
            <a:br>
              <a:rPr lang="es-CO" sz="1600" dirty="0" smtClean="0"/>
            </a:br>
            <a:endParaRPr lang="es-CO" sz="1600" dirty="0" smtClean="0"/>
          </a:p>
          <a:p>
            <a:pPr>
              <a:buFont typeface="Arial" pitchFamily="34" charset="0"/>
              <a:buChar char="•"/>
            </a:pPr>
            <a:r>
              <a:rPr lang="es-CO" sz="1600" dirty="0" smtClean="0"/>
              <a:t> Ubuntu </a:t>
            </a:r>
            <a:r>
              <a:rPr lang="es-CO" sz="1600" dirty="0" err="1" smtClean="0"/>
              <a:t>Touch</a:t>
            </a:r>
            <a:r>
              <a:rPr lang="es-CO" sz="1600" dirty="0" smtClean="0"/>
              <a:t> que está en desarrollo</a:t>
            </a:r>
          </a:p>
          <a:p>
            <a:endParaRPr lang="es-CO" sz="1600" dirty="0"/>
          </a:p>
        </p:txBody>
      </p:sp>
      <p:pic>
        <p:nvPicPr>
          <p:cNvPr id="6" name="Picture 2" descr="C:\Users\Andres\AppData\Local\Temp\x10sctmp9.png"/>
          <p:cNvPicPr>
            <a:picLocks noChangeAspect="1" noChangeArrowheads="1"/>
          </p:cNvPicPr>
          <p:nvPr/>
        </p:nvPicPr>
        <p:blipFill>
          <a:blip r:embed="rId2"/>
          <a:srcRect/>
          <a:stretch>
            <a:fillRect/>
          </a:stretch>
        </p:blipFill>
        <p:spPr bwMode="auto">
          <a:xfrm>
            <a:off x="3851920" y="2749192"/>
            <a:ext cx="4824536" cy="2918546"/>
          </a:xfrm>
          <a:prstGeom prst="rect">
            <a:avLst/>
          </a:prstGeom>
          <a:noFill/>
        </p:spPr>
      </p:pic>
    </p:spTree>
    <p:extLst>
      <p:ext uri="{BB962C8B-B14F-4D97-AF65-F5344CB8AC3E}">
        <p14:creationId xmlns:p14="http://schemas.microsoft.com/office/powerpoint/2010/main" val="3305463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uarios\94529823\AppData\Local\Temp\x10sctm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144000" cy="5968258"/>
          </a:xfrm>
          <a:prstGeom prst="rect">
            <a:avLst/>
          </a:prstGeom>
          <a:noFill/>
          <a:extLst>
            <a:ext uri="{909E8E84-426E-40DD-AFC4-6F175D3DCCD1}">
              <a14:hiddenFill xmlns:a14="http://schemas.microsoft.com/office/drawing/2010/main">
                <a:solidFill>
                  <a:srgbClr val="FFFFFF"/>
                </a:solidFill>
              </a14:hiddenFill>
            </a:ext>
          </a:extLst>
        </p:spPr>
      </p:pic>
      <p:sp>
        <p:nvSpPr>
          <p:cNvPr id="3" name="Shape 1510"/>
          <p:cNvSpPr/>
          <p:nvPr/>
        </p:nvSpPr>
        <p:spPr>
          <a:xfrm>
            <a:off x="5316257" y="4493364"/>
            <a:ext cx="3829419" cy="1311899"/>
          </a:xfrm>
          <a:prstGeom prst="rect">
            <a:avLst/>
          </a:prstGeom>
          <a:ln/>
        </p:spPr>
        <p:style>
          <a:lnRef idx="0">
            <a:schemeClr val="accent1"/>
          </a:lnRef>
          <a:fillRef idx="3">
            <a:schemeClr val="accent1"/>
          </a:fillRef>
          <a:effectRef idx="3">
            <a:schemeClr val="accent1"/>
          </a:effectRef>
          <a:fontRef idx="minor">
            <a:schemeClr val="lt1"/>
          </a:fontRef>
        </p:style>
        <p:txBody>
          <a:bodyPr lIns="121875" tIns="60925" rIns="121875" bIns="60925" anchor="t" anchorCtr="0">
            <a:noAutofit/>
          </a:bodyPr>
          <a:lstStyle/>
          <a:p>
            <a:endParaRPr/>
          </a:p>
        </p:txBody>
      </p:sp>
      <p:sp>
        <p:nvSpPr>
          <p:cNvPr id="4" name="Shape 1511"/>
          <p:cNvSpPr txBox="1"/>
          <p:nvPr/>
        </p:nvSpPr>
        <p:spPr>
          <a:xfrm>
            <a:off x="6156176" y="4797151"/>
            <a:ext cx="2160240" cy="661367"/>
          </a:xfrm>
          <a:prstGeom prst="rect">
            <a:avLst/>
          </a:prstGeom>
          <a:noFill/>
          <a:ln>
            <a:noFill/>
          </a:ln>
        </p:spPr>
        <p:txBody>
          <a:bodyPr lIns="91425" tIns="45700" rIns="91425" bIns="45700" anchor="t" anchorCtr="0">
            <a:noAutofit/>
          </a:bodyPr>
          <a:lstStyle/>
          <a:p>
            <a:pPr marL="0" marR="0" lvl="0" indent="0" algn="l" rtl="0">
              <a:lnSpc>
                <a:spcPct val="90000"/>
              </a:lnSpc>
              <a:spcAft>
                <a:spcPts val="1200"/>
              </a:spcAft>
              <a:buSzPct val="25000"/>
              <a:buNone/>
            </a:pPr>
            <a:r>
              <a:rPr lang="es-CO" sz="3200" dirty="0" smtClean="0">
                <a:solidFill>
                  <a:srgbClr val="FFFFFF"/>
                </a:solidFill>
                <a:latin typeface="Open Sans"/>
                <a:ea typeface="Open Sans"/>
                <a:cs typeface="Open Sans"/>
                <a:sym typeface="Open Sans"/>
              </a:rPr>
              <a:t>Proyectos</a:t>
            </a:r>
            <a:endParaRPr lang="es-CO" sz="3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2847653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980728"/>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5" name="Rectángulo 4"/>
          <p:cNvSpPr/>
          <p:nvPr/>
        </p:nvSpPr>
        <p:spPr>
          <a:xfrm>
            <a:off x="251520" y="2654832"/>
            <a:ext cx="4572000" cy="3323987"/>
          </a:xfrm>
          <a:prstGeom prst="rect">
            <a:avLst/>
          </a:prstGeom>
        </p:spPr>
        <p:txBody>
          <a:bodyPr>
            <a:spAutoFit/>
          </a:bodyPr>
          <a:lstStyle/>
          <a:p>
            <a:pPr>
              <a:lnSpc>
                <a:spcPct val="150000"/>
              </a:lnSpc>
            </a:pPr>
            <a:r>
              <a:rPr lang="es-CO" sz="1400" dirty="0" smtClean="0">
                <a:solidFill>
                  <a:schemeClr val="tx1">
                    <a:lumMod val="65000"/>
                    <a:lumOff val="35000"/>
                  </a:schemeClr>
                </a:solidFill>
                <a:latin typeface="Roboto" panose="02000000000000000000" pitchFamily="2" charset="0"/>
              </a:rPr>
              <a:t>Proyecto </a:t>
            </a:r>
            <a:r>
              <a:rPr lang="es-CO" sz="1400" dirty="0">
                <a:solidFill>
                  <a:schemeClr val="tx1">
                    <a:lumMod val="65000"/>
                    <a:lumOff val="35000"/>
                  </a:schemeClr>
                </a:solidFill>
                <a:latin typeface="Roboto" panose="02000000000000000000" pitchFamily="2" charset="0"/>
              </a:rPr>
              <a:t>Tablet </a:t>
            </a:r>
            <a:r>
              <a:rPr lang="es-CO" sz="1400" dirty="0" err="1">
                <a:solidFill>
                  <a:schemeClr val="tx1">
                    <a:lumMod val="65000"/>
                    <a:lumOff val="35000"/>
                  </a:schemeClr>
                </a:solidFill>
                <a:latin typeface="Roboto" panose="02000000000000000000" pitchFamily="2" charset="0"/>
              </a:rPr>
              <a:t>Pilot</a:t>
            </a:r>
            <a:r>
              <a:rPr lang="es-CO" sz="1400" dirty="0">
                <a:solidFill>
                  <a:schemeClr val="tx1">
                    <a:lumMod val="65000"/>
                    <a:lumOff val="35000"/>
                  </a:schemeClr>
                </a:solidFill>
                <a:latin typeface="Roboto" panose="02000000000000000000" pitchFamily="2" charset="0"/>
              </a:rPr>
              <a:t>, realizado por la alianza Acer - </a:t>
            </a:r>
            <a:r>
              <a:rPr lang="es-CO" sz="1400" dirty="0" err="1">
                <a:solidFill>
                  <a:schemeClr val="tx1">
                    <a:lumMod val="65000"/>
                    <a:lumOff val="35000"/>
                  </a:schemeClr>
                </a:solidFill>
                <a:latin typeface="Roboto" panose="02000000000000000000" pitchFamily="2" charset="0"/>
              </a:rPr>
              <a:t>European</a:t>
            </a:r>
            <a:r>
              <a:rPr lang="es-CO" sz="1400" dirty="0">
                <a:solidFill>
                  <a:schemeClr val="tx1">
                    <a:lumMod val="65000"/>
                    <a:lumOff val="35000"/>
                  </a:schemeClr>
                </a:solidFill>
                <a:latin typeface="Roboto" panose="02000000000000000000" pitchFamily="2" charset="0"/>
              </a:rPr>
              <a:t> </a:t>
            </a:r>
            <a:r>
              <a:rPr lang="es-CO" sz="1400" dirty="0" err="1">
                <a:solidFill>
                  <a:schemeClr val="tx1">
                    <a:lumMod val="65000"/>
                    <a:lumOff val="35000"/>
                  </a:schemeClr>
                </a:solidFill>
                <a:latin typeface="Roboto" panose="02000000000000000000" pitchFamily="2" charset="0"/>
              </a:rPr>
              <a:t>Schoolnet</a:t>
            </a:r>
            <a:r>
              <a:rPr lang="es-CO" sz="1400" dirty="0">
                <a:solidFill>
                  <a:schemeClr val="tx1">
                    <a:lumMod val="65000"/>
                    <a:lumOff val="35000"/>
                  </a:schemeClr>
                </a:solidFill>
                <a:latin typeface="Roboto" panose="02000000000000000000" pitchFamily="2" charset="0"/>
              </a:rPr>
              <a:t>. Este proyecto estudió la utilización de Tabletas en instituciones educativas de ocho países europeos </a:t>
            </a:r>
            <a:r>
              <a:rPr lang="es-CO" sz="1400" dirty="0" smtClean="0">
                <a:solidFill>
                  <a:schemeClr val="tx1">
                    <a:lumMod val="65000"/>
                    <a:lumOff val="35000"/>
                  </a:schemeClr>
                </a:solidFill>
                <a:latin typeface="Roboto" panose="02000000000000000000" pitchFamily="2" charset="0"/>
              </a:rPr>
              <a:t>para:</a:t>
            </a:r>
            <a:br>
              <a:rPr lang="es-CO" sz="1400" dirty="0" smtClean="0">
                <a:solidFill>
                  <a:schemeClr val="tx1">
                    <a:lumMod val="65000"/>
                    <a:lumOff val="35000"/>
                  </a:schemeClr>
                </a:solidFill>
                <a:latin typeface="Roboto" panose="02000000000000000000" pitchFamily="2" charset="0"/>
              </a:rPr>
            </a:br>
            <a:r>
              <a:rPr lang="es-CO" sz="1400" dirty="0" smtClean="0">
                <a:solidFill>
                  <a:schemeClr val="tx1">
                    <a:lumMod val="65000"/>
                    <a:lumOff val="35000"/>
                  </a:schemeClr>
                </a:solidFill>
                <a:latin typeface="Roboto" panose="02000000000000000000" pitchFamily="2" charset="0"/>
              </a:rPr>
              <a:t/>
            </a:r>
            <a:br>
              <a:rPr lang="es-CO" sz="1400" dirty="0" smtClean="0">
                <a:solidFill>
                  <a:schemeClr val="tx1">
                    <a:lumMod val="65000"/>
                    <a:lumOff val="35000"/>
                  </a:schemeClr>
                </a:solidFill>
                <a:latin typeface="Roboto" panose="02000000000000000000" pitchFamily="2" charset="0"/>
              </a:rPr>
            </a:br>
            <a:r>
              <a:rPr lang="es-CO" sz="1400" dirty="0" smtClean="0">
                <a:solidFill>
                  <a:schemeClr val="tx1">
                    <a:lumMod val="65000"/>
                    <a:lumOff val="35000"/>
                  </a:schemeClr>
                </a:solidFill>
                <a:latin typeface="Roboto" panose="02000000000000000000" pitchFamily="2" charset="0"/>
              </a:rPr>
              <a:t>a</a:t>
            </a:r>
            <a:r>
              <a:rPr lang="es-CO" sz="1400" dirty="0">
                <a:solidFill>
                  <a:schemeClr val="tx1">
                    <a:lumMod val="65000"/>
                    <a:lumOff val="35000"/>
                  </a:schemeClr>
                </a:solidFill>
                <a:latin typeface="Roboto" panose="02000000000000000000" pitchFamily="2" charset="0"/>
              </a:rPr>
              <a:t>) identificar buenas prácticas en el uso de estos dispositivos en el </a:t>
            </a:r>
            <a:r>
              <a:rPr lang="es-CO" sz="1400" dirty="0" smtClean="0">
                <a:solidFill>
                  <a:schemeClr val="tx1">
                    <a:lumMod val="65000"/>
                    <a:lumOff val="35000"/>
                  </a:schemeClr>
                </a:solidFill>
                <a:latin typeface="Roboto" panose="02000000000000000000" pitchFamily="2" charset="0"/>
              </a:rPr>
              <a:t>aula</a:t>
            </a:r>
            <a:br>
              <a:rPr lang="es-CO" sz="1400" dirty="0" smtClean="0">
                <a:solidFill>
                  <a:schemeClr val="tx1">
                    <a:lumMod val="65000"/>
                    <a:lumOff val="35000"/>
                  </a:schemeClr>
                </a:solidFill>
                <a:latin typeface="Roboto" panose="02000000000000000000" pitchFamily="2" charset="0"/>
              </a:rPr>
            </a:br>
            <a:r>
              <a:rPr lang="es-CO" sz="1400" dirty="0" smtClean="0">
                <a:solidFill>
                  <a:schemeClr val="tx1">
                    <a:lumMod val="65000"/>
                    <a:lumOff val="35000"/>
                  </a:schemeClr>
                </a:solidFill>
                <a:latin typeface="Roboto" panose="02000000000000000000" pitchFamily="2" charset="0"/>
              </a:rPr>
              <a:t>b</a:t>
            </a:r>
            <a:r>
              <a:rPr lang="es-CO" sz="1400" dirty="0">
                <a:solidFill>
                  <a:schemeClr val="tx1">
                    <a:lumMod val="65000"/>
                    <a:lumOff val="35000"/>
                  </a:schemeClr>
                </a:solidFill>
                <a:latin typeface="Roboto" panose="02000000000000000000" pitchFamily="2" charset="0"/>
              </a:rPr>
              <a:t>) ejemplificar diversos modelos de implementación </a:t>
            </a:r>
            <a:r>
              <a:rPr lang="es-CO" sz="1400" dirty="0" smtClean="0">
                <a:solidFill>
                  <a:schemeClr val="tx1">
                    <a:lumMod val="65000"/>
                    <a:lumOff val="35000"/>
                  </a:schemeClr>
                </a:solidFill>
                <a:latin typeface="Roboto" panose="02000000000000000000" pitchFamily="2" charset="0"/>
              </a:rPr>
              <a:t>y</a:t>
            </a:r>
          </a:p>
          <a:p>
            <a:pPr>
              <a:lnSpc>
                <a:spcPct val="150000"/>
              </a:lnSpc>
            </a:pPr>
            <a:r>
              <a:rPr lang="es-CO" sz="1400" dirty="0" smtClean="0">
                <a:solidFill>
                  <a:schemeClr val="tx1">
                    <a:lumMod val="65000"/>
                    <a:lumOff val="35000"/>
                  </a:schemeClr>
                </a:solidFill>
                <a:latin typeface="Roboto" panose="02000000000000000000" pitchFamily="2" charset="0"/>
              </a:rPr>
              <a:t>c</a:t>
            </a:r>
            <a:r>
              <a:rPr lang="es-CO" sz="1400" dirty="0">
                <a:solidFill>
                  <a:schemeClr val="tx1">
                    <a:lumMod val="65000"/>
                    <a:lumOff val="35000"/>
                  </a:schemeClr>
                </a:solidFill>
                <a:latin typeface="Roboto" panose="02000000000000000000" pitchFamily="2" charset="0"/>
              </a:rPr>
              <a:t>) analizar factores clave para enriquecer con las TIC los aprendizajes escolares. </a:t>
            </a:r>
            <a:endParaRPr lang="es-CO" sz="1100" dirty="0">
              <a:solidFill>
                <a:schemeClr val="tx1">
                  <a:lumMod val="65000"/>
                  <a:lumOff val="35000"/>
                </a:schemeClr>
              </a:solidFill>
            </a:endParaRPr>
          </a:p>
        </p:txBody>
      </p:sp>
      <p:pic>
        <p:nvPicPr>
          <p:cNvPr id="2052" name="Picture 4" descr="D:\Usuarios\94529823\AppData\Local\Temp\x10sctmp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184167"/>
            <a:ext cx="3037223" cy="412077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6" name="Rectángulo 5"/>
          <p:cNvSpPr/>
          <p:nvPr/>
        </p:nvSpPr>
        <p:spPr>
          <a:xfrm>
            <a:off x="5292080" y="6450804"/>
            <a:ext cx="3275781" cy="319575"/>
          </a:xfrm>
          <a:prstGeom prst="rect">
            <a:avLst/>
          </a:prstGeom>
        </p:spPr>
        <p:txBody>
          <a:bodyPr wrap="square">
            <a:spAutoFit/>
          </a:bodyPr>
          <a:lstStyle/>
          <a:p>
            <a:pPr>
              <a:lnSpc>
                <a:spcPct val="150000"/>
              </a:lnSpc>
            </a:pPr>
            <a:r>
              <a:rPr lang="es-CO" sz="1050" dirty="0">
                <a:solidFill>
                  <a:schemeClr val="tx1">
                    <a:lumMod val="65000"/>
                    <a:lumOff val="35000"/>
                  </a:schemeClr>
                </a:solidFill>
                <a:latin typeface="Roboto" panose="02000000000000000000" pitchFamily="2" charset="0"/>
                <a:hlinkClick r:id="rId3"/>
              </a:rPr>
              <a:t>http://www.eduteka.org/articulos/eun-tabletas</a:t>
            </a:r>
            <a:endParaRPr lang="es-CO" sz="1050" dirty="0">
              <a:solidFill>
                <a:schemeClr val="tx1">
                  <a:lumMod val="65000"/>
                  <a:lumOff val="35000"/>
                </a:schemeClr>
              </a:solidFill>
            </a:endParaRPr>
          </a:p>
        </p:txBody>
      </p:sp>
      <p:sp>
        <p:nvSpPr>
          <p:cNvPr id="7" name="Título 6"/>
          <p:cNvSpPr>
            <a:spLocks noGrp="1"/>
          </p:cNvSpPr>
          <p:nvPr>
            <p:ph type="title"/>
          </p:nvPr>
        </p:nvSpPr>
        <p:spPr>
          <a:xfrm>
            <a:off x="36662" y="1007776"/>
            <a:ext cx="9143850" cy="1143000"/>
          </a:xfrm>
        </p:spPr>
        <p:txBody>
          <a:bodyPr>
            <a:noAutofit/>
          </a:bodyPr>
          <a:lstStyle/>
          <a:p>
            <a:pPr algn="l"/>
            <a:r>
              <a:rPr lang="es-CO" sz="3200" dirty="0" err="1">
                <a:solidFill>
                  <a:srgbClr val="000000"/>
                </a:solidFill>
              </a:rPr>
              <a:t>European</a:t>
            </a:r>
            <a:r>
              <a:rPr lang="es-CO" sz="3200" dirty="0">
                <a:solidFill>
                  <a:srgbClr val="000000"/>
                </a:solidFill>
              </a:rPr>
              <a:t> </a:t>
            </a:r>
            <a:r>
              <a:rPr lang="es-CO" sz="3200" dirty="0" err="1">
                <a:solidFill>
                  <a:srgbClr val="000000"/>
                </a:solidFill>
              </a:rPr>
              <a:t>Schoolnet</a:t>
            </a:r>
            <a:r>
              <a:rPr lang="es-CO" sz="3200" dirty="0">
                <a:solidFill>
                  <a:srgbClr val="000000"/>
                </a:solidFill>
              </a:rPr>
              <a:t>: Iniciativas 1 a 1 con tabletas</a:t>
            </a:r>
            <a:br>
              <a:rPr lang="es-CO" sz="3200" dirty="0">
                <a:solidFill>
                  <a:srgbClr val="000000"/>
                </a:solidFill>
              </a:rPr>
            </a:br>
            <a:endParaRPr lang="es-CO" sz="3200" dirty="0"/>
          </a:p>
        </p:txBody>
      </p:sp>
    </p:spTree>
    <p:extLst>
      <p:ext uri="{BB962C8B-B14F-4D97-AF65-F5344CB8AC3E}">
        <p14:creationId xmlns:p14="http://schemas.microsoft.com/office/powerpoint/2010/main" val="15378222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908720"/>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6" name="Rectángulo 5"/>
          <p:cNvSpPr/>
          <p:nvPr/>
        </p:nvSpPr>
        <p:spPr>
          <a:xfrm>
            <a:off x="5184975" y="6288292"/>
            <a:ext cx="3275781" cy="319575"/>
          </a:xfrm>
          <a:prstGeom prst="rect">
            <a:avLst/>
          </a:prstGeom>
        </p:spPr>
        <p:txBody>
          <a:bodyPr wrap="square">
            <a:spAutoFit/>
          </a:bodyPr>
          <a:lstStyle/>
          <a:p>
            <a:pPr>
              <a:lnSpc>
                <a:spcPct val="150000"/>
              </a:lnSpc>
            </a:pPr>
            <a:r>
              <a:rPr lang="es-CO" sz="1050" dirty="0">
                <a:solidFill>
                  <a:schemeClr val="tx1">
                    <a:lumMod val="65000"/>
                    <a:lumOff val="35000"/>
                  </a:schemeClr>
                </a:solidFill>
                <a:latin typeface="Roboto" panose="02000000000000000000" pitchFamily="2" charset="0"/>
                <a:hlinkClick r:id="rId2"/>
              </a:rPr>
              <a:t>http://www.eduteka.org/articulos/eun-tabletas</a:t>
            </a:r>
            <a:endParaRPr lang="es-CO" sz="1050" dirty="0">
              <a:solidFill>
                <a:schemeClr val="tx1">
                  <a:lumMod val="65000"/>
                  <a:lumOff val="35000"/>
                </a:schemeClr>
              </a:solidFill>
            </a:endParaRPr>
          </a:p>
        </p:txBody>
      </p:sp>
      <p:sp>
        <p:nvSpPr>
          <p:cNvPr id="7" name="Título 6"/>
          <p:cNvSpPr>
            <a:spLocks noGrp="1"/>
          </p:cNvSpPr>
          <p:nvPr>
            <p:ph type="title"/>
          </p:nvPr>
        </p:nvSpPr>
        <p:spPr>
          <a:xfrm>
            <a:off x="36662" y="935768"/>
            <a:ext cx="9143850" cy="1143000"/>
          </a:xfrm>
        </p:spPr>
        <p:txBody>
          <a:bodyPr>
            <a:noAutofit/>
          </a:bodyPr>
          <a:lstStyle/>
          <a:p>
            <a:pPr algn="l"/>
            <a:r>
              <a:rPr lang="es-CO" sz="3200" dirty="0" err="1">
                <a:solidFill>
                  <a:srgbClr val="000000"/>
                </a:solidFill>
              </a:rPr>
              <a:t>European</a:t>
            </a:r>
            <a:r>
              <a:rPr lang="es-CO" sz="3200" dirty="0">
                <a:solidFill>
                  <a:srgbClr val="000000"/>
                </a:solidFill>
              </a:rPr>
              <a:t> </a:t>
            </a:r>
            <a:r>
              <a:rPr lang="es-CO" sz="3200" dirty="0" err="1">
                <a:solidFill>
                  <a:srgbClr val="000000"/>
                </a:solidFill>
              </a:rPr>
              <a:t>Schoolnet</a:t>
            </a:r>
            <a:r>
              <a:rPr lang="es-CO" sz="3200" dirty="0">
                <a:solidFill>
                  <a:srgbClr val="000000"/>
                </a:solidFill>
              </a:rPr>
              <a:t>: Iniciativas 1 a 1 con tabletas</a:t>
            </a:r>
            <a:br>
              <a:rPr lang="es-CO" sz="3200" dirty="0">
                <a:solidFill>
                  <a:srgbClr val="000000"/>
                </a:solidFill>
              </a:rPr>
            </a:br>
            <a:endParaRPr lang="es-CO" sz="3200" dirty="0"/>
          </a:p>
        </p:txBody>
      </p:sp>
      <p:sp>
        <p:nvSpPr>
          <p:cNvPr id="2" name="Rectángulo 1"/>
          <p:cNvSpPr/>
          <p:nvPr/>
        </p:nvSpPr>
        <p:spPr>
          <a:xfrm>
            <a:off x="611560" y="1768046"/>
            <a:ext cx="6624736" cy="4801314"/>
          </a:xfrm>
          <a:prstGeom prst="rect">
            <a:avLst/>
          </a:prstGeom>
        </p:spPr>
        <p:txBody>
          <a:bodyPr wrap="square">
            <a:spAutoFit/>
          </a:bodyPr>
          <a:lstStyle/>
          <a:p>
            <a:pPr algn="just"/>
            <a:r>
              <a:rPr lang="es-CO" sz="1200" dirty="0">
                <a:solidFill>
                  <a:schemeClr val="tx1">
                    <a:lumMod val="65000"/>
                    <a:lumOff val="35000"/>
                  </a:schemeClr>
                </a:solidFill>
                <a:latin typeface="Roboto" panose="02000000000000000000" pitchFamily="2" charset="0"/>
              </a:rPr>
              <a:t>La Guía propone 15 temas que deben tener en cuenta las Instituciones Educativas para utilizar tecnologías móviles con el fin de generar ambientes de aprendizaje enriquecidos con las TIC</a:t>
            </a:r>
            <a:r>
              <a:rPr lang="es-CO" sz="1200" dirty="0" smtClean="0">
                <a:solidFill>
                  <a:schemeClr val="tx1">
                    <a:lumMod val="65000"/>
                    <a:lumOff val="35000"/>
                  </a:schemeClr>
                </a:solidFill>
                <a:latin typeface="Roboto" panose="02000000000000000000" pitchFamily="2" charset="0"/>
              </a:rPr>
              <a:t>:</a:t>
            </a:r>
          </a:p>
          <a:p>
            <a:pPr algn="just"/>
            <a:endParaRPr lang="es-CO" sz="1200" dirty="0">
              <a:solidFill>
                <a:schemeClr val="tx1">
                  <a:lumMod val="65000"/>
                  <a:lumOff val="35000"/>
                </a:schemeClr>
              </a:solidFill>
              <a:latin typeface="Roboto" panose="02000000000000000000" pitchFamily="2" charset="0"/>
            </a:endParaRP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Función del proveedor comercial</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Dirección</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Fondos y financiación</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Evaluación y estudio</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Acceso y propiedad</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Escala y medida</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Mantenimiento y servicio técnico</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Formación y desarrollo profesional continuo</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Gestión de aula y organización </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Enseñanza, aprendizaje y evaluación</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Recursos y contenido</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Uso por parte de los alumnos</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Necesidades educativas especiales e inclusión</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Finalizada la jornada escolar, participación de los padres</a:t>
            </a:r>
          </a:p>
          <a:p>
            <a:pPr>
              <a:lnSpc>
                <a:spcPct val="150000"/>
              </a:lnSpc>
              <a:buFont typeface="+mj-lt"/>
              <a:buAutoNum type="arabicPeriod"/>
            </a:pPr>
            <a:r>
              <a:rPr lang="es-CO" sz="1200" dirty="0">
                <a:solidFill>
                  <a:schemeClr val="tx1">
                    <a:lumMod val="65000"/>
                    <a:lumOff val="35000"/>
                  </a:schemeClr>
                </a:solidFill>
                <a:latin typeface="Roboto" panose="02000000000000000000" pitchFamily="2" charset="0"/>
              </a:rPr>
              <a:t>Sostenibilidad y aplicación futura</a:t>
            </a:r>
            <a:endParaRPr lang="es-CO" sz="1200" b="0" i="0" dirty="0">
              <a:solidFill>
                <a:schemeClr val="tx1">
                  <a:lumMod val="65000"/>
                  <a:lumOff val="35000"/>
                </a:schemeClr>
              </a:solidFill>
              <a:effectLst/>
              <a:latin typeface="Roboto" panose="02000000000000000000" pitchFamily="2" charset="0"/>
            </a:endParaRPr>
          </a:p>
        </p:txBody>
      </p:sp>
      <p:pic>
        <p:nvPicPr>
          <p:cNvPr id="4100" name="Picture 4" descr="D:\Usuarios\94529823\AppData\Local\Temp\x10sctmp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4975" y="2459966"/>
            <a:ext cx="2771401" cy="37281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1500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980728"/>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7" name="Título 6"/>
          <p:cNvSpPr>
            <a:spLocks noGrp="1"/>
          </p:cNvSpPr>
          <p:nvPr>
            <p:ph type="title"/>
          </p:nvPr>
        </p:nvSpPr>
        <p:spPr>
          <a:xfrm>
            <a:off x="179512" y="1207891"/>
            <a:ext cx="9143850" cy="1143000"/>
          </a:xfrm>
        </p:spPr>
        <p:txBody>
          <a:bodyPr>
            <a:noAutofit/>
          </a:bodyPr>
          <a:lstStyle/>
          <a:p>
            <a:pPr algn="l"/>
            <a:r>
              <a:rPr lang="es-CO" sz="3200" dirty="0"/>
              <a:t>Informe: Guía práctica de la educación digital</a:t>
            </a:r>
            <a:br>
              <a:rPr lang="es-CO" sz="3200" dirty="0"/>
            </a:br>
            <a:r>
              <a:rPr lang="es-CO" sz="3200" dirty="0">
                <a:solidFill>
                  <a:srgbClr val="000000"/>
                </a:solidFill>
              </a:rPr>
              <a:t/>
            </a:r>
            <a:br>
              <a:rPr lang="es-CO" sz="3200" dirty="0">
                <a:solidFill>
                  <a:srgbClr val="000000"/>
                </a:solidFill>
              </a:rPr>
            </a:br>
            <a:endParaRPr lang="es-CO" sz="3200" dirty="0"/>
          </a:p>
        </p:txBody>
      </p:sp>
      <p:sp>
        <p:nvSpPr>
          <p:cNvPr id="2" name="Rectángulo 1"/>
          <p:cNvSpPr/>
          <p:nvPr/>
        </p:nvSpPr>
        <p:spPr>
          <a:xfrm>
            <a:off x="454890" y="3115683"/>
            <a:ext cx="4789439" cy="3000821"/>
          </a:xfrm>
          <a:prstGeom prst="rect">
            <a:avLst/>
          </a:prstGeom>
        </p:spPr>
        <p:txBody>
          <a:bodyPr wrap="square">
            <a:spAutoFit/>
          </a:bodyPr>
          <a:lstStyle/>
          <a:p>
            <a:pPr algn="just">
              <a:lnSpc>
                <a:spcPct val="150000"/>
              </a:lnSpc>
            </a:pPr>
            <a:r>
              <a:rPr lang="es-CO"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Informe del proyecto Samsung Smart </a:t>
            </a:r>
            <a:r>
              <a:rPr lang="es-CO" sz="1400" dirty="0" err="1">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School</a:t>
            </a:r>
            <a:r>
              <a:rPr lang="es-CO" sz="1400" dirty="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t> que pretende orientar y ofrecer ejemplos para los docentes que quieran enriquecer sus ambientes de aprendizaje con tabletas u otros dispositivos móviles, partiendo de necesidades y experiencias en el aula. Este reporte de investigación evidencia los cambios que se producen en la dinámica escolar cuando profesores y alumnos disponen de tabletas y propone recomendaciones para mejorar las experiencias de aprendizaje.</a:t>
            </a:r>
            <a:endParaRPr lang="es-CO" sz="1400" b="0" i="0" dirty="0">
              <a:solidFill>
                <a:schemeClr val="tx1">
                  <a:lumMod val="65000"/>
                  <a:lumOff val="35000"/>
                </a:schemeClr>
              </a:solidFill>
              <a:effectLst/>
              <a:latin typeface="Roboto" panose="02000000000000000000" pitchFamily="2" charset="0"/>
              <a:ea typeface="Roboto" panose="02000000000000000000" pitchFamily="2" charset="0"/>
              <a:cs typeface="Roboto" panose="02000000000000000000" pitchFamily="2" charset="0"/>
            </a:endParaRPr>
          </a:p>
        </p:txBody>
      </p:sp>
      <p:pic>
        <p:nvPicPr>
          <p:cNvPr id="5122" name="Picture 2" descr="D:\Usuarios\94529823\AppData\Local\Temp\x10sctmp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006760"/>
            <a:ext cx="2831348" cy="42470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ángulo 3"/>
          <p:cNvSpPr/>
          <p:nvPr/>
        </p:nvSpPr>
        <p:spPr>
          <a:xfrm>
            <a:off x="5292080" y="6418704"/>
            <a:ext cx="4176464" cy="246221"/>
          </a:xfrm>
          <a:prstGeom prst="rect">
            <a:avLst/>
          </a:prstGeom>
        </p:spPr>
        <p:txBody>
          <a:bodyPr wrap="square">
            <a:spAutoFit/>
          </a:bodyPr>
          <a:lstStyle/>
          <a:p>
            <a:r>
              <a:rPr lang="es-CO" sz="1000" dirty="0">
                <a:hlinkClick r:id="rId3"/>
              </a:rPr>
              <a:t>http://www.eduteka.org/articulos/guia-practica-educacion-digital</a:t>
            </a:r>
            <a:endParaRPr lang="es-CO" sz="1000" dirty="0"/>
          </a:p>
        </p:txBody>
      </p:sp>
      <p:sp>
        <p:nvSpPr>
          <p:cNvPr id="5" name="Rectángulo 4"/>
          <p:cNvSpPr/>
          <p:nvPr/>
        </p:nvSpPr>
        <p:spPr>
          <a:xfrm>
            <a:off x="264539" y="2032485"/>
            <a:ext cx="4572000" cy="769441"/>
          </a:xfrm>
          <a:prstGeom prst="rect">
            <a:avLst/>
          </a:prstGeom>
        </p:spPr>
        <p:txBody>
          <a:bodyPr>
            <a:spAutoFit/>
          </a:bodyPr>
          <a:lstStyle/>
          <a:p>
            <a:pPr algn="ctr"/>
            <a:r>
              <a:rPr lang="es-CO" sz="1100" dirty="0">
                <a:solidFill>
                  <a:srgbClr val="212121"/>
                </a:solidFill>
                <a:latin typeface="Roboto" panose="02000000000000000000" pitchFamily="2" charset="0"/>
              </a:rPr>
              <a:t>Informe publicado por</a:t>
            </a:r>
            <a:r>
              <a:rPr lang="es-CO" sz="1100" dirty="0"/>
              <a:t/>
            </a:r>
            <a:br>
              <a:rPr lang="es-CO" sz="1100" dirty="0"/>
            </a:br>
            <a:r>
              <a:rPr lang="es-CO" sz="1100" b="1" dirty="0">
                <a:solidFill>
                  <a:srgbClr val="212121"/>
                </a:solidFill>
                <a:latin typeface="Roboto" panose="02000000000000000000" pitchFamily="2" charset="0"/>
              </a:rPr>
              <a:t>Samsung</a:t>
            </a:r>
            <a:r>
              <a:rPr lang="es-CO" sz="1100" dirty="0"/>
              <a:t/>
            </a:r>
            <a:br>
              <a:rPr lang="es-CO" sz="1100" dirty="0"/>
            </a:br>
            <a:r>
              <a:rPr lang="es-CO" sz="1100" dirty="0">
                <a:solidFill>
                  <a:srgbClr val="212121"/>
                </a:solidFill>
                <a:latin typeface="Roboto" panose="02000000000000000000" pitchFamily="2" charset="0"/>
              </a:rPr>
              <a:t>con la colaboración del</a:t>
            </a:r>
            <a:r>
              <a:rPr lang="es-CO" sz="1100" dirty="0"/>
              <a:t/>
            </a:r>
            <a:br>
              <a:rPr lang="es-CO" sz="1100" dirty="0"/>
            </a:br>
            <a:r>
              <a:rPr lang="es-CO" sz="1100" b="1" dirty="0">
                <a:solidFill>
                  <a:srgbClr val="212121"/>
                </a:solidFill>
                <a:latin typeface="Roboto" panose="02000000000000000000" pitchFamily="2" charset="0"/>
              </a:rPr>
              <a:t>Ministerio de Educación, Cultura y Deporte de España.</a:t>
            </a:r>
            <a:endParaRPr lang="es-CO" sz="1100" dirty="0"/>
          </a:p>
        </p:txBody>
      </p:sp>
    </p:spTree>
    <p:extLst>
      <p:ext uri="{BB962C8B-B14F-4D97-AF65-F5344CB8AC3E}">
        <p14:creationId xmlns:p14="http://schemas.microsoft.com/office/powerpoint/2010/main" val="40102817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66" y="836712"/>
            <a:ext cx="9141134" cy="5998330"/>
          </a:xfrm>
          <a:prstGeom prst="rect">
            <a:avLst/>
          </a:prstGeom>
        </p:spPr>
      </p:pic>
      <p:sp>
        <p:nvSpPr>
          <p:cNvPr id="3" name="Shape 1510"/>
          <p:cNvSpPr/>
          <p:nvPr/>
        </p:nvSpPr>
        <p:spPr>
          <a:xfrm>
            <a:off x="0" y="4725144"/>
            <a:ext cx="3829419" cy="1311899"/>
          </a:xfrm>
          <a:prstGeom prst="rect">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4" name="Shape 1511"/>
          <p:cNvSpPr txBox="1"/>
          <p:nvPr/>
        </p:nvSpPr>
        <p:spPr>
          <a:xfrm>
            <a:off x="288033" y="4871620"/>
            <a:ext cx="3431886" cy="1021800"/>
          </a:xfrm>
          <a:prstGeom prst="rect">
            <a:avLst/>
          </a:prstGeom>
          <a:noFill/>
          <a:ln>
            <a:noFill/>
          </a:ln>
        </p:spPr>
        <p:txBody>
          <a:bodyPr lIns="91425" tIns="45700" rIns="91425" bIns="45700" anchor="t" anchorCtr="0">
            <a:noAutofit/>
          </a:bodyPr>
          <a:lstStyle/>
          <a:p>
            <a:pPr marL="0" marR="0" lvl="0" indent="0" algn="l" rtl="0">
              <a:lnSpc>
                <a:spcPct val="90000"/>
              </a:lnSpc>
              <a:spcAft>
                <a:spcPts val="1200"/>
              </a:spcAft>
              <a:buSzPct val="25000"/>
              <a:buNone/>
            </a:pPr>
            <a:r>
              <a:rPr lang="es-CO" sz="3200" dirty="0" smtClean="0">
                <a:solidFill>
                  <a:srgbClr val="FFFFFF"/>
                </a:solidFill>
                <a:latin typeface="Open Sans"/>
                <a:ea typeface="Open Sans"/>
                <a:cs typeface="Open Sans"/>
                <a:sym typeface="Open Sans"/>
              </a:rPr>
              <a:t>Integración en la Escuela</a:t>
            </a:r>
            <a:endParaRPr lang="es-CO" sz="3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1675591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11560" y="2380277"/>
            <a:ext cx="7776864" cy="2308324"/>
          </a:xfrm>
          <a:prstGeom prst="rect">
            <a:avLst/>
          </a:prstGeom>
        </p:spPr>
        <p:txBody>
          <a:bodyPr wrap="square">
            <a:spAutoFit/>
          </a:bodyPr>
          <a:lstStyle/>
          <a:p>
            <a:pPr algn="just"/>
            <a:r>
              <a:rPr lang="es-CO" sz="1600" dirty="0"/>
              <a:t>La introducción del uso de dispositivos móviles en las escuelas no se refiere solamente a utilizar un nuevo instrumento o dispositivo </a:t>
            </a:r>
            <a:r>
              <a:rPr lang="es-CO" sz="1600" dirty="0" smtClean="0"/>
              <a:t>innovador. </a:t>
            </a:r>
            <a:r>
              <a:rPr lang="es-CO" sz="1600" dirty="0"/>
              <a:t>Se </a:t>
            </a:r>
            <a:r>
              <a:rPr lang="es-CO" sz="1600" dirty="0" smtClean="0"/>
              <a:t>trata del </a:t>
            </a:r>
            <a:r>
              <a:rPr lang="es-CO" sz="1600" dirty="0"/>
              <a:t>establecimiento de variadas fuentes de consulta e investigación; de diferentes posibilidades de interacción; de lógicas no lineales impuestas por el soporte virtual de producción y diseminación de informaciones y </a:t>
            </a:r>
            <a:r>
              <a:rPr lang="es-CO" sz="1600" dirty="0" smtClean="0"/>
              <a:t>conocimientos. </a:t>
            </a:r>
            <a:r>
              <a:rPr lang="es-CO" sz="1600" dirty="0"/>
              <a:t>Es importante destacar que el potencial de uso pedagógico de la tecnología no existe por sí solo, sino que, por el contrario, exige un contexto y una propuesta. Esto significa que la inserción de las TIC en las escuelas depende del planteamiento de situaciones concretas en las que su uso sea necesario y productivo para alumnos y profesores.</a:t>
            </a:r>
          </a:p>
        </p:txBody>
      </p:sp>
      <p:sp>
        <p:nvSpPr>
          <p:cNvPr id="3" name="Rectángulo 2"/>
          <p:cNvSpPr/>
          <p:nvPr/>
        </p:nvSpPr>
        <p:spPr>
          <a:xfrm>
            <a:off x="3435856" y="5214031"/>
            <a:ext cx="5184576" cy="646331"/>
          </a:xfrm>
          <a:prstGeom prst="rect">
            <a:avLst/>
          </a:prstGeom>
        </p:spPr>
        <p:txBody>
          <a:bodyPr wrap="square">
            <a:spAutoFit/>
          </a:bodyPr>
          <a:lstStyle/>
          <a:p>
            <a:pPr algn="r"/>
            <a:r>
              <a:rPr lang="es-CO" sz="1200" i="1" dirty="0"/>
              <a:t>Apartes tomados del libro “La integración de las TIC en la escuela, indicadores cualitativos y metodología de investigación”. Este libro, publicado por Fundación Telefónica y la Organización de Estados Iberoamericanos (OEI)</a:t>
            </a:r>
          </a:p>
        </p:txBody>
      </p:sp>
      <p:sp>
        <p:nvSpPr>
          <p:cNvPr id="4" name="Shape 453"/>
          <p:cNvSpPr/>
          <p:nvPr/>
        </p:nvSpPr>
        <p:spPr>
          <a:xfrm>
            <a:off x="150" y="1063308"/>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5" name="Título 6"/>
          <p:cNvSpPr>
            <a:spLocks noGrp="1"/>
          </p:cNvSpPr>
          <p:nvPr>
            <p:ph type="title"/>
          </p:nvPr>
        </p:nvSpPr>
        <p:spPr>
          <a:xfrm>
            <a:off x="323528" y="1297252"/>
            <a:ext cx="9143850" cy="1143000"/>
          </a:xfrm>
        </p:spPr>
        <p:txBody>
          <a:bodyPr>
            <a:noAutofit/>
          </a:bodyPr>
          <a:lstStyle/>
          <a:p>
            <a:pPr algn="l"/>
            <a:r>
              <a:rPr lang="es-CO" sz="3200" dirty="0"/>
              <a:t>La integración de las TIC en la escuela</a:t>
            </a:r>
            <a:br>
              <a:rPr lang="es-CO" sz="3200" dirty="0"/>
            </a:br>
            <a:r>
              <a:rPr lang="es-CO" sz="3200" dirty="0">
                <a:solidFill>
                  <a:srgbClr val="000000"/>
                </a:solidFill>
              </a:rPr>
              <a:t/>
            </a:r>
            <a:br>
              <a:rPr lang="es-CO" sz="3200" dirty="0">
                <a:solidFill>
                  <a:srgbClr val="000000"/>
                </a:solidFill>
              </a:rPr>
            </a:br>
            <a:endParaRPr lang="es-CO" sz="3200" dirty="0"/>
          </a:p>
        </p:txBody>
      </p:sp>
      <p:sp>
        <p:nvSpPr>
          <p:cNvPr id="6" name="Rectángulo 5"/>
          <p:cNvSpPr/>
          <p:nvPr/>
        </p:nvSpPr>
        <p:spPr>
          <a:xfrm>
            <a:off x="5148064" y="6191726"/>
            <a:ext cx="4572000" cy="261610"/>
          </a:xfrm>
          <a:prstGeom prst="rect">
            <a:avLst/>
          </a:prstGeom>
        </p:spPr>
        <p:txBody>
          <a:bodyPr>
            <a:spAutoFit/>
          </a:bodyPr>
          <a:lstStyle/>
          <a:p>
            <a:r>
              <a:rPr lang="es-CO" sz="1100" dirty="0">
                <a:hlinkClick r:id="rId2"/>
              </a:rPr>
              <a:t>http://www.eduteka.org/articulos/Evaluar_IntegracionTIC</a:t>
            </a:r>
            <a:endParaRPr lang="es-CO" sz="1100" dirty="0"/>
          </a:p>
        </p:txBody>
      </p:sp>
    </p:spTree>
    <p:extLst>
      <p:ext uri="{BB962C8B-B14F-4D97-AF65-F5344CB8AC3E}">
        <p14:creationId xmlns:p14="http://schemas.microsoft.com/office/powerpoint/2010/main" val="30982164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duteka.org/imgbd/25/25-02/IntegracionTICescuel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749" y="3155403"/>
            <a:ext cx="3810000" cy="3009901"/>
          </a:xfrm>
          <a:prstGeom prst="rect">
            <a:avLst/>
          </a:prstGeom>
          <a:noFill/>
          <a:extLst>
            <a:ext uri="{909E8E84-426E-40DD-AFC4-6F175D3DCCD1}">
              <a14:hiddenFill xmlns:a14="http://schemas.microsoft.com/office/drawing/2010/main">
                <a:solidFill>
                  <a:srgbClr val="FFFFFF"/>
                </a:solidFill>
              </a14:hiddenFill>
            </a:ext>
          </a:extLst>
        </p:spPr>
      </p:pic>
      <p:sp>
        <p:nvSpPr>
          <p:cNvPr id="3" name="Shape 453"/>
          <p:cNvSpPr/>
          <p:nvPr/>
        </p:nvSpPr>
        <p:spPr>
          <a:xfrm>
            <a:off x="150" y="1218555"/>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735291"/>
            <a:ext cx="9143850" cy="1143000"/>
          </a:xfrm>
        </p:spPr>
        <p:txBody>
          <a:bodyPr>
            <a:noAutofit/>
          </a:bodyPr>
          <a:lstStyle/>
          <a:p>
            <a:pPr algn="l"/>
            <a:r>
              <a:rPr lang="es-CO" sz="3200" dirty="0"/>
              <a:t>Indicadores </a:t>
            </a:r>
            <a:r>
              <a:rPr lang="es-CO" sz="3200" dirty="0" smtClean="0"/>
              <a:t>cualitativos</a:t>
            </a:r>
            <a:r>
              <a:rPr lang="es-CO" sz="3200" dirty="0"/>
              <a:t/>
            </a:r>
            <a:br>
              <a:rPr lang="es-CO" sz="3200" dirty="0"/>
            </a:br>
            <a:r>
              <a:rPr lang="es-CO" sz="3200" dirty="0"/>
              <a:t/>
            </a:r>
            <a:br>
              <a:rPr lang="es-CO" sz="3200" dirty="0"/>
            </a:br>
            <a:r>
              <a:rPr lang="es-CO" sz="3200" dirty="0">
                <a:solidFill>
                  <a:srgbClr val="000000"/>
                </a:solidFill>
              </a:rPr>
              <a:t/>
            </a:r>
            <a:br>
              <a:rPr lang="es-CO" sz="3200" dirty="0">
                <a:solidFill>
                  <a:srgbClr val="000000"/>
                </a:solidFill>
              </a:rPr>
            </a:br>
            <a:endParaRPr lang="es-CO" sz="3200" dirty="0"/>
          </a:p>
        </p:txBody>
      </p:sp>
      <p:sp>
        <p:nvSpPr>
          <p:cNvPr id="2" name="Rectángulo 1"/>
          <p:cNvSpPr/>
          <p:nvPr/>
        </p:nvSpPr>
        <p:spPr>
          <a:xfrm>
            <a:off x="273102" y="2450397"/>
            <a:ext cx="4068452" cy="1384995"/>
          </a:xfrm>
          <a:prstGeom prst="rect">
            <a:avLst/>
          </a:prstGeom>
        </p:spPr>
        <p:txBody>
          <a:bodyPr wrap="square">
            <a:spAutoFit/>
          </a:bodyPr>
          <a:lstStyle/>
          <a:p>
            <a:r>
              <a:rPr lang="es-CO" sz="1400" dirty="0"/>
              <a:t>El conjunto de indicadores </a:t>
            </a:r>
            <a:r>
              <a:rPr lang="es-CO" sz="1400" dirty="0" smtClean="0"/>
              <a:t>pretende </a:t>
            </a:r>
            <a:r>
              <a:rPr lang="es-CO" sz="1400" dirty="0"/>
              <a:t>informar sobre la perennidad y la sostenibilidad de la integración de las TIC en la escuela y está enfocado en la gestión escolar administrativa y pedagógica, en las prácticas de enseñanza y en su relación con las políticas públicas vigentes.</a:t>
            </a:r>
            <a:endParaRPr lang="es-CO" sz="1400" b="0" i="0" dirty="0">
              <a:solidFill>
                <a:srgbClr val="212121"/>
              </a:solidFill>
              <a:effectLst/>
              <a:latin typeface="Roboto" panose="02000000000000000000" pitchFamily="2" charset="0"/>
            </a:endParaRPr>
          </a:p>
        </p:txBody>
      </p:sp>
      <p:sp>
        <p:nvSpPr>
          <p:cNvPr id="5" name="Rectángulo 4"/>
          <p:cNvSpPr/>
          <p:nvPr/>
        </p:nvSpPr>
        <p:spPr>
          <a:xfrm>
            <a:off x="-396552" y="4051018"/>
            <a:ext cx="4572000" cy="261610"/>
          </a:xfrm>
          <a:prstGeom prst="rect">
            <a:avLst/>
          </a:prstGeom>
        </p:spPr>
        <p:txBody>
          <a:bodyPr>
            <a:spAutoFit/>
          </a:bodyPr>
          <a:lstStyle/>
          <a:p>
            <a:pPr algn="r"/>
            <a:r>
              <a:rPr lang="es-CO" sz="1100" dirty="0">
                <a:hlinkClick r:id="rId3"/>
              </a:rPr>
              <a:t>http://www.eduteka.org/articulos/Evaluar_IntegracionTIC</a:t>
            </a:r>
            <a:endParaRPr lang="es-CO" sz="1100" dirty="0"/>
          </a:p>
        </p:txBody>
      </p:sp>
    </p:spTree>
    <p:extLst>
      <p:ext uri="{BB962C8B-B14F-4D97-AF65-F5344CB8AC3E}">
        <p14:creationId xmlns:p14="http://schemas.microsoft.com/office/powerpoint/2010/main" val="28635841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1268760"/>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785496"/>
            <a:ext cx="9143850" cy="1143000"/>
          </a:xfrm>
        </p:spPr>
        <p:txBody>
          <a:bodyPr>
            <a:noAutofit/>
          </a:bodyPr>
          <a:lstStyle/>
          <a:p>
            <a:pPr algn="l"/>
            <a:r>
              <a:rPr lang="es-CO" sz="3200" dirty="0"/>
              <a:t>Matriz de evaluación de la dimensión escuela</a:t>
            </a:r>
            <a:br>
              <a:rPr lang="es-CO" sz="3200" dirty="0"/>
            </a:br>
            <a:r>
              <a:rPr lang="es-CO" sz="3200" dirty="0"/>
              <a:t/>
            </a:r>
            <a:br>
              <a:rPr lang="es-CO" sz="3200" dirty="0"/>
            </a:br>
            <a:r>
              <a:rPr lang="es-CO" sz="3200" dirty="0">
                <a:solidFill>
                  <a:srgbClr val="000000"/>
                </a:solidFill>
              </a:rPr>
              <a:t/>
            </a:r>
            <a:br>
              <a:rPr lang="es-CO" sz="3200" dirty="0">
                <a:solidFill>
                  <a:srgbClr val="000000"/>
                </a:solidFill>
              </a:rPr>
            </a:br>
            <a:endParaRPr lang="es-CO" sz="3200" dirty="0"/>
          </a:p>
        </p:txBody>
      </p:sp>
      <p:pic>
        <p:nvPicPr>
          <p:cNvPr id="2050" name="Picture 2" descr="http://www.eduteka.org/imgbd/25/25-02/IntegracionTICescuel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5893" y="2938016"/>
            <a:ext cx="3810000" cy="264795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272846" y="2909686"/>
            <a:ext cx="4104456" cy="3046988"/>
          </a:xfrm>
          <a:prstGeom prst="rect">
            <a:avLst/>
          </a:prstGeom>
        </p:spPr>
        <p:txBody>
          <a:bodyPr wrap="square">
            <a:spAutoFit/>
          </a:bodyPr>
          <a:lstStyle/>
          <a:p>
            <a:pPr algn="just"/>
            <a:r>
              <a:rPr lang="es-CO" sz="1600" dirty="0">
                <a:solidFill>
                  <a:schemeClr val="tx1">
                    <a:lumMod val="65000"/>
                    <a:lumOff val="35000"/>
                  </a:schemeClr>
                </a:solidFill>
              </a:rPr>
              <a:t>La matriz de evaluación propuesta cuenta con cuatro indicadores, cada uno de los cuales está acompañado por un conjunto de descriptores. </a:t>
            </a:r>
            <a:r>
              <a:rPr lang="es-CO" sz="1600" dirty="0" smtClean="0">
                <a:solidFill>
                  <a:schemeClr val="tx1">
                    <a:lumMod val="65000"/>
                    <a:lumOff val="35000"/>
                  </a:schemeClr>
                </a:solidFill>
              </a:rPr>
              <a:t/>
            </a:r>
            <a:br>
              <a:rPr lang="es-CO" sz="1600" dirty="0" smtClean="0">
                <a:solidFill>
                  <a:schemeClr val="tx1">
                    <a:lumMod val="65000"/>
                    <a:lumOff val="35000"/>
                  </a:schemeClr>
                </a:solidFill>
              </a:rPr>
            </a:br>
            <a:r>
              <a:rPr lang="es-CO" sz="1600" dirty="0" smtClean="0">
                <a:solidFill>
                  <a:schemeClr val="tx1">
                    <a:lumMod val="65000"/>
                    <a:lumOff val="35000"/>
                  </a:schemeClr>
                </a:solidFill>
              </a:rPr>
              <a:t/>
            </a:r>
            <a:br>
              <a:rPr lang="es-CO" sz="1600" dirty="0" smtClean="0">
                <a:solidFill>
                  <a:schemeClr val="tx1">
                    <a:lumMod val="65000"/>
                    <a:lumOff val="35000"/>
                  </a:schemeClr>
                </a:solidFill>
              </a:rPr>
            </a:br>
            <a:r>
              <a:rPr lang="es-CO" sz="1600" dirty="0" smtClean="0">
                <a:solidFill>
                  <a:schemeClr val="tx1">
                    <a:lumMod val="65000"/>
                    <a:lumOff val="35000"/>
                  </a:schemeClr>
                </a:solidFill>
              </a:rPr>
              <a:t>A </a:t>
            </a:r>
            <a:r>
              <a:rPr lang="es-CO" sz="1600" dirty="0">
                <a:solidFill>
                  <a:schemeClr val="tx1">
                    <a:lumMod val="65000"/>
                    <a:lumOff val="35000"/>
                  </a:schemeClr>
                </a:solidFill>
              </a:rPr>
              <a:t>partir de los descriptores se construyen los ítems o preguntas que luego generan datos, que se interpretan teniendo como punto de referencia el indicador que se analiza. Para mayor refinamiento y calificación de las informaciones obtenidas es recomendable cruzar los resultados obtenidos y los datos de otros ítems.</a:t>
            </a:r>
          </a:p>
        </p:txBody>
      </p:sp>
    </p:spTree>
    <p:extLst>
      <p:ext uri="{BB962C8B-B14F-4D97-AF65-F5344CB8AC3E}">
        <p14:creationId xmlns:p14="http://schemas.microsoft.com/office/powerpoint/2010/main" val="2692642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994301"/>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511037"/>
            <a:ext cx="9143850" cy="1143000"/>
          </a:xfrm>
        </p:spPr>
        <p:txBody>
          <a:bodyPr>
            <a:noAutofit/>
          </a:bodyPr>
          <a:lstStyle/>
          <a:p>
            <a:pPr algn="l"/>
            <a:r>
              <a:rPr lang="es-CO" sz="3200" dirty="0"/>
              <a:t>Matriz de evaluación de la dimensión escuela</a:t>
            </a:r>
            <a:br>
              <a:rPr lang="es-CO" sz="3200" dirty="0"/>
            </a:br>
            <a:r>
              <a:rPr lang="es-CO" sz="3200" dirty="0"/>
              <a:t/>
            </a:r>
            <a:br>
              <a:rPr lang="es-CO" sz="3200" dirty="0"/>
            </a:br>
            <a:r>
              <a:rPr lang="es-CO" sz="3200" dirty="0">
                <a:solidFill>
                  <a:srgbClr val="000000"/>
                </a:solidFill>
              </a:rPr>
              <a:t/>
            </a:r>
            <a:br>
              <a:rPr lang="es-CO" sz="3200" dirty="0">
                <a:solidFill>
                  <a:srgbClr val="000000"/>
                </a:solidFill>
              </a:rPr>
            </a:br>
            <a:endParaRPr lang="es-CO" sz="3200" dirty="0"/>
          </a:p>
        </p:txBody>
      </p:sp>
      <p:pic>
        <p:nvPicPr>
          <p:cNvPr id="2050" name="Picture 2" descr="http://www.eduteka.org/imgbd/25/25-02/IntegracionTICescuela3.jpg"/>
          <p:cNvPicPr>
            <a:picLocks noChangeAspect="1" noChangeArrowheads="1"/>
          </p:cNvPicPr>
          <p:nvPr/>
        </p:nvPicPr>
        <p:blipFill rotWithShape="1">
          <a:blip r:embed="rId2">
            <a:extLst>
              <a:ext uri="{28A0092B-C50C-407E-A947-70E740481C1C}">
                <a14:useLocalDpi xmlns:a14="http://schemas.microsoft.com/office/drawing/2010/main" val="0"/>
              </a:ext>
            </a:extLst>
          </a:blip>
          <a:srcRect l="1421" t="13780" r="55109" b="53588"/>
          <a:stretch/>
        </p:blipFill>
        <p:spPr bwMode="auto">
          <a:xfrm>
            <a:off x="467544" y="2104223"/>
            <a:ext cx="1656184" cy="8640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2627784" y="1876317"/>
            <a:ext cx="5688632" cy="4793043"/>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100" b="1" i="0" u="none" strike="noStrike" cap="none" normalizeH="0" baseline="0" dirty="0" smtClean="0">
                <a:ln>
                  <a:noFill/>
                </a:ln>
                <a:solidFill>
                  <a:srgbClr val="212121"/>
                </a:solidFill>
                <a:effectLst/>
                <a:latin typeface="Open Sans"/>
              </a:rPr>
              <a:t>INDICADOR 1: Disponibilidad de las TIC</a:t>
            </a:r>
            <a:br>
              <a:rPr kumimoji="0" lang="es-CO" altLang="es-CO" sz="1100" b="1" i="0" u="none" strike="noStrike" cap="none" normalizeH="0" baseline="0" dirty="0" smtClean="0">
                <a:ln>
                  <a:noFill/>
                </a:ln>
                <a:solidFill>
                  <a:srgbClr val="212121"/>
                </a:solidFill>
                <a:effectLst/>
                <a:latin typeface="Open Sans"/>
              </a:rPr>
            </a:br>
            <a:endParaRPr kumimoji="0" lang="es-CO" altLang="es-CO" sz="1100" b="0" i="0" u="none" strike="noStrike" cap="none" normalizeH="0" baseline="0" dirty="0" smtClean="0">
              <a:ln>
                <a:noFill/>
              </a:ln>
              <a:solidFill>
                <a:schemeClr val="tx1"/>
              </a:solidFill>
              <a:effectLst/>
              <a:latin typeface="Open Sans"/>
            </a:endParaRPr>
          </a:p>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100" b="1" i="0" u="none" strike="noStrike" cap="none" normalizeH="0" baseline="0" dirty="0" smtClean="0">
                <a:ln>
                  <a:noFill/>
                </a:ln>
                <a:solidFill>
                  <a:schemeClr val="tx1"/>
                </a:solidFill>
                <a:effectLst/>
                <a:latin typeface="Open Sans"/>
              </a:rPr>
              <a:t>1.1</a:t>
            </a:r>
            <a:r>
              <a:rPr kumimoji="0" lang="es-CO" altLang="es-CO" sz="1100" b="0" i="0" u="none" strike="noStrike" cap="none" normalizeH="0" baseline="0" dirty="0" smtClean="0">
                <a:ln>
                  <a:noFill/>
                </a:ln>
                <a:solidFill>
                  <a:schemeClr val="tx1"/>
                </a:solidFill>
                <a:effectLst/>
                <a:latin typeface="Open Sans"/>
              </a:rPr>
              <a:t> Razón # de alumnos por computadora para uso pedagógico por jornada.</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1.2</a:t>
            </a:r>
            <a:r>
              <a:rPr kumimoji="0" lang="es-CO" altLang="es-CO" sz="1100" b="0" i="0" u="none" strike="noStrike" cap="none" normalizeH="0" baseline="0" dirty="0" smtClean="0">
                <a:ln>
                  <a:noFill/>
                </a:ln>
                <a:solidFill>
                  <a:schemeClr val="tx1"/>
                </a:solidFill>
                <a:effectLst/>
                <a:latin typeface="Open Sans"/>
              </a:rPr>
              <a:t> Cantidad de computadoras para uso pedagógico por tipo de conexión a Internet (con excepción de las portátiles).</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1.3</a:t>
            </a:r>
            <a:r>
              <a:rPr kumimoji="0" lang="es-CO" altLang="es-CO" sz="1100" b="0" i="0" u="none" strike="noStrike" cap="none" normalizeH="0" baseline="0" dirty="0" smtClean="0">
                <a:ln>
                  <a:noFill/>
                </a:ln>
                <a:solidFill>
                  <a:schemeClr val="tx1"/>
                </a:solidFill>
                <a:effectLst/>
                <a:latin typeface="Open Sans"/>
              </a:rPr>
              <a:t> Existencia y cantidad de computadoras portátiles para uso pedagógico y administrativo.</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1.4</a:t>
            </a:r>
            <a:r>
              <a:rPr kumimoji="0" lang="es-CO" altLang="es-CO" sz="1100" b="0" i="0" u="none" strike="noStrike" cap="none" normalizeH="0" baseline="0" dirty="0" smtClean="0">
                <a:ln>
                  <a:noFill/>
                </a:ln>
                <a:solidFill>
                  <a:schemeClr val="tx1"/>
                </a:solidFill>
                <a:effectLst/>
                <a:latin typeface="Open Sans"/>
              </a:rPr>
              <a:t> Porcentaje de computadoras rotas u obsoletas.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1.5</a:t>
            </a:r>
            <a:r>
              <a:rPr kumimoji="0" lang="es-CO" altLang="es-CO" sz="1100" b="0" i="0" u="none" strike="noStrike" cap="none" normalizeH="0" baseline="0" dirty="0" smtClean="0">
                <a:ln>
                  <a:noFill/>
                </a:ln>
                <a:solidFill>
                  <a:schemeClr val="tx1"/>
                </a:solidFill>
                <a:effectLst/>
                <a:latin typeface="Open Sans"/>
              </a:rPr>
              <a:t> Tiempo de existencia de las computadoras en la escuela.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1.6</a:t>
            </a:r>
            <a:r>
              <a:rPr kumimoji="0" lang="es-CO" altLang="es-CO" sz="1100" b="0" i="0" u="none" strike="noStrike" cap="none" normalizeH="0" baseline="0" dirty="0" smtClean="0">
                <a:ln>
                  <a:noFill/>
                </a:ln>
                <a:solidFill>
                  <a:schemeClr val="tx1"/>
                </a:solidFill>
                <a:effectLst/>
                <a:latin typeface="Open Sans"/>
              </a:rPr>
              <a:t> Tiempo promedio de reparación de las computadoras.</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1.7</a:t>
            </a:r>
            <a:r>
              <a:rPr kumimoji="0" lang="es-CO" altLang="es-CO" sz="1100" b="0" i="0" u="none" strike="noStrike" cap="none" normalizeH="0" baseline="0" dirty="0" smtClean="0">
                <a:ln>
                  <a:noFill/>
                </a:ln>
                <a:solidFill>
                  <a:schemeClr val="tx1"/>
                </a:solidFill>
                <a:effectLst/>
                <a:latin typeface="Open Sans"/>
              </a:rPr>
              <a:t> Apreciación de los profesores en cuanto a la disponibilidad de computadoras.</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1.8</a:t>
            </a:r>
            <a:r>
              <a:rPr kumimoji="0" lang="es-CO" altLang="es-CO" sz="1100" b="0" i="0" u="none" strike="noStrike" cap="none" normalizeH="0" baseline="0" dirty="0" smtClean="0">
                <a:ln>
                  <a:noFill/>
                </a:ln>
                <a:solidFill>
                  <a:schemeClr val="tx1"/>
                </a:solidFill>
                <a:effectLst/>
                <a:latin typeface="Open Sans"/>
              </a:rPr>
              <a:t> Apreciación de los profesores en cuanto a la relación entre el tiempo de reparación de las computadoras y la realización de las actividades pedagógicas planificadas.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1.9</a:t>
            </a:r>
            <a:r>
              <a:rPr kumimoji="0" lang="es-CO" altLang="es-CO" sz="1100" b="0" i="0" u="none" strike="noStrike" cap="none" normalizeH="0" baseline="0" dirty="0" smtClean="0">
                <a:ln>
                  <a:noFill/>
                </a:ln>
                <a:solidFill>
                  <a:schemeClr val="tx1"/>
                </a:solidFill>
                <a:effectLst/>
                <a:latin typeface="Open Sans"/>
              </a:rPr>
              <a:t> Existencia y cantidad de otros equipamientos tecnológicos disponibles para uso pedagógico.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1.10</a:t>
            </a:r>
            <a:r>
              <a:rPr kumimoji="0" lang="es-CO" altLang="es-CO" sz="1100" b="0" i="0" u="none" strike="noStrike" cap="none" normalizeH="0" baseline="0" dirty="0" smtClean="0">
                <a:ln>
                  <a:noFill/>
                </a:ln>
                <a:solidFill>
                  <a:schemeClr val="tx1"/>
                </a:solidFill>
                <a:effectLst/>
                <a:latin typeface="Open Sans"/>
              </a:rPr>
              <a:t> Apreciación de los profesores en cuanto a la disponibilidad de software.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1.11</a:t>
            </a:r>
            <a:r>
              <a:rPr kumimoji="0" lang="es-CO" altLang="es-CO" sz="1100" b="0" i="0" u="none" strike="noStrike" cap="none" normalizeH="0" baseline="0" dirty="0" smtClean="0">
                <a:ln>
                  <a:noFill/>
                </a:ln>
                <a:solidFill>
                  <a:schemeClr val="tx1"/>
                </a:solidFill>
                <a:effectLst/>
                <a:latin typeface="Open Sans"/>
              </a:rPr>
              <a:t> Existencia y variedad de software educativo.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1.12</a:t>
            </a:r>
            <a:r>
              <a:rPr kumimoji="0" lang="es-CO" altLang="es-CO" sz="1100" b="0" i="0" u="none" strike="noStrike" cap="none" normalizeH="0" baseline="0" dirty="0" smtClean="0">
                <a:ln>
                  <a:noFill/>
                </a:ln>
                <a:solidFill>
                  <a:schemeClr val="tx1"/>
                </a:solidFill>
                <a:effectLst/>
                <a:latin typeface="Open Sans"/>
              </a:rPr>
              <a:t> Relación entre la velocidad de conexión a Internet y las formas de uso de la computadora.</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1.13</a:t>
            </a:r>
            <a:r>
              <a:rPr kumimoji="0" lang="es-CO" altLang="es-CO" sz="1100" b="0" i="0" u="none" strike="noStrike" cap="none" normalizeH="0" baseline="0" dirty="0" smtClean="0">
                <a:ln>
                  <a:noFill/>
                </a:ln>
                <a:solidFill>
                  <a:schemeClr val="tx1"/>
                </a:solidFill>
                <a:effectLst/>
                <a:latin typeface="Open Sans"/>
              </a:rPr>
              <a:t> Existencia de actividades pedagógicas utilizando las TIC en contra jornada escolar.</a:t>
            </a:r>
          </a:p>
        </p:txBody>
      </p:sp>
    </p:spTree>
    <p:extLst>
      <p:ext uri="{BB962C8B-B14F-4D97-AF65-F5344CB8AC3E}">
        <p14:creationId xmlns:p14="http://schemas.microsoft.com/office/powerpoint/2010/main" val="24277984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1111751"/>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28487"/>
            <a:ext cx="9143850" cy="1143000"/>
          </a:xfrm>
        </p:spPr>
        <p:txBody>
          <a:bodyPr>
            <a:noAutofit/>
          </a:bodyPr>
          <a:lstStyle/>
          <a:p>
            <a:pPr algn="l"/>
            <a:r>
              <a:rPr lang="es-CO" sz="3200" dirty="0"/>
              <a:t>Matriz de evaluación de la dimensión escuela</a:t>
            </a:r>
            <a:br>
              <a:rPr lang="es-CO" sz="3200" dirty="0"/>
            </a:br>
            <a:r>
              <a:rPr lang="es-CO" sz="3200" dirty="0"/>
              <a:t/>
            </a:r>
            <a:br>
              <a:rPr lang="es-CO" sz="3200" dirty="0"/>
            </a:br>
            <a:r>
              <a:rPr lang="es-CO" sz="3200" dirty="0">
                <a:solidFill>
                  <a:srgbClr val="000000"/>
                </a:solidFill>
              </a:rPr>
              <a:t/>
            </a:r>
            <a:br>
              <a:rPr lang="es-CO" sz="3200" dirty="0">
                <a:solidFill>
                  <a:srgbClr val="000000"/>
                </a:solidFill>
              </a:rPr>
            </a:br>
            <a:endParaRPr lang="es-CO" sz="3200" dirty="0"/>
          </a:p>
        </p:txBody>
      </p:sp>
      <p:pic>
        <p:nvPicPr>
          <p:cNvPr id="2050" name="Picture 2" descr="http://www.eduteka.org/imgbd/25/25-02/IntegracionTICescuela3.jpg"/>
          <p:cNvPicPr>
            <a:picLocks noChangeAspect="1" noChangeArrowheads="1"/>
          </p:cNvPicPr>
          <p:nvPr/>
        </p:nvPicPr>
        <p:blipFill rotWithShape="1">
          <a:blip r:embed="rId2">
            <a:extLst>
              <a:ext uri="{28A0092B-C50C-407E-A947-70E740481C1C}">
                <a14:useLocalDpi xmlns:a14="http://schemas.microsoft.com/office/drawing/2010/main" val="0"/>
              </a:ext>
            </a:extLst>
          </a:blip>
          <a:srcRect l="54340" t="13780" r="2190" b="53588"/>
          <a:stretch/>
        </p:blipFill>
        <p:spPr bwMode="auto">
          <a:xfrm>
            <a:off x="6444208" y="2574551"/>
            <a:ext cx="1656185" cy="8640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467544" y="2425815"/>
            <a:ext cx="5242805" cy="3523465"/>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100" b="1" i="0" u="none" strike="noStrike" cap="none" normalizeH="0" baseline="0" dirty="0" smtClean="0">
                <a:ln>
                  <a:noFill/>
                </a:ln>
                <a:solidFill>
                  <a:srgbClr val="212121"/>
                </a:solidFill>
                <a:effectLst/>
                <a:latin typeface="Open Sans"/>
              </a:rPr>
              <a:t>INDICADOR 2: Organización de la escuela para el uso de las TIC</a:t>
            </a:r>
            <a:endParaRPr kumimoji="0" lang="es-CO" altLang="es-CO" sz="1100" b="0" i="0" u="none" strike="noStrike" cap="none" normalizeH="0" baseline="0" dirty="0" smtClean="0">
              <a:ln>
                <a:noFill/>
              </a:ln>
              <a:solidFill>
                <a:schemeClr val="tx1"/>
              </a:solidFill>
              <a:effectLst/>
              <a:latin typeface="Open Sans"/>
            </a:endParaRPr>
          </a:p>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100" b="1" i="0" u="none" strike="noStrike" cap="none" normalizeH="0" baseline="0" dirty="0" smtClean="0">
                <a:ln>
                  <a:noFill/>
                </a:ln>
                <a:solidFill>
                  <a:schemeClr val="tx1"/>
                </a:solidFill>
                <a:effectLst/>
                <a:latin typeface="Open Sans"/>
              </a:rPr>
              <a:t>2.1</a:t>
            </a:r>
            <a:r>
              <a:rPr kumimoji="0" lang="es-CO" altLang="es-CO" sz="1100" b="0" i="0" u="none" strike="noStrike" cap="none" normalizeH="0" baseline="0" dirty="0" smtClean="0">
                <a:ln>
                  <a:noFill/>
                </a:ln>
                <a:solidFill>
                  <a:schemeClr val="tx1"/>
                </a:solidFill>
                <a:effectLst/>
                <a:latin typeface="Open Sans"/>
              </a:rPr>
              <a:t> Existencia y naturaleza de la presencia de las TIC en el proyecto pedagógico de la Institución Educativa.</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2.2</a:t>
            </a:r>
            <a:r>
              <a:rPr kumimoji="0" lang="es-CO" altLang="es-CO" sz="1100" b="0" i="0" u="none" strike="noStrike" cap="none" normalizeH="0" baseline="0" dirty="0" smtClean="0">
                <a:ln>
                  <a:noFill/>
                </a:ln>
                <a:solidFill>
                  <a:schemeClr val="tx1"/>
                </a:solidFill>
                <a:effectLst/>
                <a:latin typeface="Open Sans"/>
              </a:rPr>
              <a:t> Existencia y grado de importancia de los temas relacionados con las TIC en la planificación escolar colectiva.</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2.3</a:t>
            </a:r>
            <a:r>
              <a:rPr kumimoji="0" lang="es-CO" altLang="es-CO" sz="1100" b="0" i="0" u="none" strike="noStrike" cap="none" normalizeH="0" baseline="0" dirty="0" smtClean="0">
                <a:ln>
                  <a:noFill/>
                </a:ln>
                <a:solidFill>
                  <a:schemeClr val="tx1"/>
                </a:solidFill>
                <a:effectLst/>
                <a:latin typeface="Open Sans"/>
              </a:rPr>
              <a:t> Existencia de evaluación colectiva sobre el uso pedagógico de las TIC y su relación con la planificación escolar.</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2.4</a:t>
            </a:r>
            <a:r>
              <a:rPr kumimoji="0" lang="es-CO" altLang="es-CO" sz="1100" b="0" i="0" u="none" strike="noStrike" cap="none" normalizeH="0" baseline="0" dirty="0" smtClean="0">
                <a:ln>
                  <a:noFill/>
                </a:ln>
                <a:solidFill>
                  <a:schemeClr val="tx1"/>
                </a:solidFill>
                <a:effectLst/>
                <a:latin typeface="Open Sans"/>
              </a:rPr>
              <a:t> Existencia y tipos de cambio en la gestión pedagógica en función del uso de las TIC.</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2.5</a:t>
            </a:r>
            <a:r>
              <a:rPr kumimoji="0" lang="es-CO" altLang="es-CO" sz="1100" b="0" i="0" u="none" strike="noStrike" cap="none" normalizeH="0" baseline="0" dirty="0" smtClean="0">
                <a:ln>
                  <a:noFill/>
                </a:ln>
                <a:solidFill>
                  <a:schemeClr val="tx1"/>
                </a:solidFill>
                <a:effectLst/>
                <a:latin typeface="Open Sans"/>
              </a:rPr>
              <a:t> Existencia y tipos de cambio en las rutinas administrativas en función del uso de las TIC.</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2.6</a:t>
            </a:r>
            <a:r>
              <a:rPr kumimoji="0" lang="es-CO" altLang="es-CO" sz="1100" b="0" i="0" u="none" strike="noStrike" cap="none" normalizeH="0" baseline="0" dirty="0" smtClean="0">
                <a:ln>
                  <a:noFill/>
                </a:ln>
                <a:solidFill>
                  <a:schemeClr val="tx1"/>
                </a:solidFill>
                <a:effectLst/>
                <a:latin typeface="Open Sans"/>
              </a:rPr>
              <a:t> Distribución de las computadoras en los ambientes de la escuela.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2.7</a:t>
            </a:r>
            <a:r>
              <a:rPr kumimoji="0" lang="es-CO" altLang="es-CO" sz="1100" b="0" i="0" u="none" strike="noStrike" cap="none" normalizeH="0" baseline="0" dirty="0" smtClean="0">
                <a:ln>
                  <a:noFill/>
                </a:ln>
                <a:solidFill>
                  <a:schemeClr val="tx1"/>
                </a:solidFill>
                <a:effectLst/>
                <a:latin typeface="Open Sans"/>
              </a:rPr>
              <a:t> Existencia y tipo de apoyo a los profesores para el uso pedagógico de las TIC.</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2.8</a:t>
            </a:r>
            <a:r>
              <a:rPr kumimoji="0" lang="es-CO" altLang="es-CO" sz="1100" b="0" i="0" u="none" strike="noStrike" cap="none" normalizeH="0" baseline="0" dirty="0" smtClean="0">
                <a:ln>
                  <a:noFill/>
                </a:ln>
                <a:solidFill>
                  <a:schemeClr val="tx1"/>
                </a:solidFill>
                <a:effectLst/>
                <a:latin typeface="Open Sans"/>
              </a:rPr>
              <a:t> Existencia y naturaleza del acceso de la comunidad a las TIC en la escuela.</a:t>
            </a:r>
          </a:p>
        </p:txBody>
      </p:sp>
    </p:spTree>
    <p:extLst>
      <p:ext uri="{BB962C8B-B14F-4D97-AF65-F5344CB8AC3E}">
        <p14:creationId xmlns:p14="http://schemas.microsoft.com/office/powerpoint/2010/main" val="31109778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1172779"/>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89515"/>
            <a:ext cx="9143850" cy="1143000"/>
          </a:xfrm>
        </p:spPr>
        <p:txBody>
          <a:bodyPr>
            <a:noAutofit/>
          </a:bodyPr>
          <a:lstStyle/>
          <a:p>
            <a:pPr algn="l"/>
            <a:r>
              <a:rPr lang="es-CO" sz="3200" dirty="0"/>
              <a:t>Matriz de evaluación de la dimensión escuela</a:t>
            </a:r>
            <a:br>
              <a:rPr lang="es-CO" sz="3200" dirty="0"/>
            </a:br>
            <a:r>
              <a:rPr lang="es-CO" sz="3200" dirty="0"/>
              <a:t/>
            </a:r>
            <a:br>
              <a:rPr lang="es-CO" sz="3200" dirty="0"/>
            </a:br>
            <a:r>
              <a:rPr lang="es-CO" sz="3200" dirty="0">
                <a:solidFill>
                  <a:srgbClr val="000000"/>
                </a:solidFill>
              </a:rPr>
              <a:t/>
            </a:r>
            <a:br>
              <a:rPr lang="es-CO" sz="3200" dirty="0">
                <a:solidFill>
                  <a:srgbClr val="000000"/>
                </a:solidFill>
              </a:rPr>
            </a:br>
            <a:endParaRPr lang="es-CO" sz="3200" dirty="0"/>
          </a:p>
        </p:txBody>
      </p:sp>
      <p:pic>
        <p:nvPicPr>
          <p:cNvPr id="2050" name="Picture 2" descr="http://www.eduteka.org/imgbd/25/25-02/IntegracionTICescuela3.jpg"/>
          <p:cNvPicPr>
            <a:picLocks noChangeAspect="1" noChangeArrowheads="1"/>
          </p:cNvPicPr>
          <p:nvPr/>
        </p:nvPicPr>
        <p:blipFill rotWithShape="1">
          <a:blip r:embed="rId2">
            <a:extLst>
              <a:ext uri="{28A0092B-C50C-407E-A947-70E740481C1C}">
                <a14:useLocalDpi xmlns:a14="http://schemas.microsoft.com/office/drawing/2010/main" val="0"/>
              </a:ext>
            </a:extLst>
          </a:blip>
          <a:srcRect l="1421" t="57290" r="53219" b="15516"/>
          <a:stretch/>
        </p:blipFill>
        <p:spPr bwMode="auto">
          <a:xfrm>
            <a:off x="761887" y="2541683"/>
            <a:ext cx="1728192" cy="72008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3508475" y="2278024"/>
            <a:ext cx="4645185" cy="4031296"/>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100" b="1" i="0" u="none" strike="noStrike" cap="none" normalizeH="0" baseline="0" dirty="0" smtClean="0">
                <a:ln>
                  <a:noFill/>
                </a:ln>
                <a:solidFill>
                  <a:srgbClr val="212121"/>
                </a:solidFill>
                <a:effectLst/>
                <a:latin typeface="Open Sans"/>
              </a:rPr>
              <a:t>INDICADOR 3: Formación de los educadores en el uso de las TIC</a:t>
            </a:r>
            <a:br>
              <a:rPr kumimoji="0" lang="es-CO" altLang="es-CO" sz="1100" b="1" i="0" u="none" strike="noStrike" cap="none" normalizeH="0" baseline="0" dirty="0" smtClean="0">
                <a:ln>
                  <a:noFill/>
                </a:ln>
                <a:solidFill>
                  <a:srgbClr val="212121"/>
                </a:solidFill>
                <a:effectLst/>
                <a:latin typeface="Open Sans"/>
              </a:rPr>
            </a:br>
            <a:endParaRPr kumimoji="0" lang="es-CO" altLang="es-CO" sz="1100" b="0" i="0" u="none" strike="noStrike" cap="none" normalizeH="0" baseline="0" dirty="0" smtClean="0">
              <a:ln>
                <a:noFill/>
              </a:ln>
              <a:solidFill>
                <a:schemeClr val="tx1"/>
              </a:solidFill>
              <a:effectLst/>
              <a:latin typeface="Open Sans"/>
            </a:endParaRPr>
          </a:p>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100" b="1" i="0" u="none" strike="noStrike" cap="none" normalizeH="0" baseline="0" dirty="0" smtClean="0">
                <a:ln>
                  <a:noFill/>
                </a:ln>
                <a:solidFill>
                  <a:schemeClr val="tx1"/>
                </a:solidFill>
                <a:effectLst/>
                <a:latin typeface="Open Sans"/>
              </a:rPr>
              <a:t>3.1</a:t>
            </a:r>
            <a:r>
              <a:rPr kumimoji="0" lang="es-CO" altLang="es-CO" sz="1100" b="0" i="0" u="none" strike="noStrike" cap="none" normalizeH="0" baseline="0" dirty="0" smtClean="0">
                <a:ln>
                  <a:noFill/>
                </a:ln>
                <a:solidFill>
                  <a:schemeClr val="tx1"/>
                </a:solidFill>
                <a:effectLst/>
                <a:latin typeface="Open Sans"/>
              </a:rPr>
              <a:t> Tipo de cursos de formación realizados por los profesores para el uso pedagógico de computadoras e Internet.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3.2</a:t>
            </a:r>
            <a:r>
              <a:rPr kumimoji="0" lang="es-CO" altLang="es-CO" sz="1100" b="0" i="0" u="none" strike="noStrike" cap="none" normalizeH="0" baseline="0" dirty="0" smtClean="0">
                <a:ln>
                  <a:noFill/>
                </a:ln>
                <a:solidFill>
                  <a:schemeClr val="tx1"/>
                </a:solidFill>
                <a:effectLst/>
                <a:latin typeface="Open Sans"/>
              </a:rPr>
              <a:t> Contenido de los cursos de formación realizados por los profesores para el uso pedagógico de computadoras e Internet.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3.3</a:t>
            </a:r>
            <a:r>
              <a:rPr kumimoji="0" lang="es-CO" altLang="es-CO" sz="1100" b="0" i="0" u="none" strike="noStrike" cap="none" normalizeH="0" baseline="0" dirty="0" smtClean="0">
                <a:ln>
                  <a:noFill/>
                </a:ln>
                <a:solidFill>
                  <a:schemeClr val="tx1"/>
                </a:solidFill>
                <a:effectLst/>
                <a:latin typeface="Open Sans"/>
              </a:rPr>
              <a:t> Actualización de la formación de los profesores para el uso pedagógico de computadoras e Internet.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3.4</a:t>
            </a:r>
            <a:r>
              <a:rPr kumimoji="0" lang="es-CO" altLang="es-CO" sz="1100" b="0" i="0" u="none" strike="noStrike" cap="none" normalizeH="0" baseline="0" dirty="0" smtClean="0">
                <a:ln>
                  <a:noFill/>
                </a:ln>
                <a:solidFill>
                  <a:schemeClr val="tx1"/>
                </a:solidFill>
                <a:effectLst/>
                <a:latin typeface="Open Sans"/>
              </a:rPr>
              <a:t> Tipo de cursos de formación realizados por el equipo gestor para el uso pedagógico de computadoras e Internet.</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3.5</a:t>
            </a:r>
            <a:r>
              <a:rPr kumimoji="0" lang="es-CO" altLang="es-CO" sz="1100" b="0" i="0" u="none" strike="noStrike" cap="none" normalizeH="0" baseline="0" dirty="0" smtClean="0">
                <a:ln>
                  <a:noFill/>
                </a:ln>
                <a:solidFill>
                  <a:schemeClr val="tx1"/>
                </a:solidFill>
                <a:effectLst/>
                <a:latin typeface="Open Sans"/>
              </a:rPr>
              <a:t> Tipos de enfoque de los cursos de formación realizados por el equipo gestor para el uso pedagógico de computadoras e Internet.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3.6</a:t>
            </a:r>
            <a:r>
              <a:rPr kumimoji="0" lang="es-CO" altLang="es-CO" sz="1100" b="0" i="0" u="none" strike="noStrike" cap="none" normalizeH="0" baseline="0" dirty="0" smtClean="0">
                <a:ln>
                  <a:noFill/>
                </a:ln>
                <a:solidFill>
                  <a:schemeClr val="tx1"/>
                </a:solidFill>
                <a:effectLst/>
                <a:latin typeface="Open Sans"/>
              </a:rPr>
              <a:t> Pertinencia de la formación recibida en relación con las necesidades de la práctica docente. </a:t>
            </a:r>
            <a:br>
              <a:rPr kumimoji="0" lang="es-CO" altLang="es-CO" sz="1100" b="0" i="0" u="none" strike="noStrike" cap="none" normalizeH="0" baseline="0" dirty="0" smtClean="0">
                <a:ln>
                  <a:noFill/>
                </a:ln>
                <a:solidFill>
                  <a:schemeClr val="tx1"/>
                </a:solidFill>
                <a:effectLst/>
                <a:latin typeface="Open Sans"/>
              </a:rPr>
            </a:br>
            <a:r>
              <a:rPr kumimoji="0" lang="es-CO" altLang="es-CO" sz="1100" b="1" i="0" u="none" strike="noStrike" cap="none" normalizeH="0" baseline="0" dirty="0" smtClean="0">
                <a:ln>
                  <a:noFill/>
                </a:ln>
                <a:solidFill>
                  <a:schemeClr val="tx1"/>
                </a:solidFill>
                <a:effectLst/>
                <a:latin typeface="Open Sans"/>
              </a:rPr>
              <a:t>3.7</a:t>
            </a:r>
            <a:r>
              <a:rPr kumimoji="0" lang="es-CO" altLang="es-CO" sz="1100" b="0" i="0" u="none" strike="noStrike" cap="none" normalizeH="0" baseline="0" dirty="0" smtClean="0">
                <a:ln>
                  <a:noFill/>
                </a:ln>
                <a:solidFill>
                  <a:schemeClr val="tx1"/>
                </a:solidFill>
                <a:effectLst/>
                <a:latin typeface="Open Sans"/>
              </a:rPr>
              <a:t> Experiencia y familiaridad de los profesores en ambientes virtuales para el mejoramiento profesional.</a:t>
            </a:r>
          </a:p>
        </p:txBody>
      </p:sp>
    </p:spTree>
    <p:extLst>
      <p:ext uri="{BB962C8B-B14F-4D97-AF65-F5344CB8AC3E}">
        <p14:creationId xmlns:p14="http://schemas.microsoft.com/office/powerpoint/2010/main" val="28465534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150" y="1178246"/>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94982"/>
            <a:ext cx="9143850" cy="1143000"/>
          </a:xfrm>
        </p:spPr>
        <p:txBody>
          <a:bodyPr>
            <a:noAutofit/>
          </a:bodyPr>
          <a:lstStyle/>
          <a:p>
            <a:pPr algn="l"/>
            <a:r>
              <a:rPr lang="es-CO" sz="3200" dirty="0"/>
              <a:t>Matriz de evaluación de la dimensión escuela</a:t>
            </a:r>
            <a:br>
              <a:rPr lang="es-CO" sz="3200" dirty="0"/>
            </a:br>
            <a:r>
              <a:rPr lang="es-CO" sz="3200" dirty="0"/>
              <a:t/>
            </a:r>
            <a:br>
              <a:rPr lang="es-CO" sz="3200" dirty="0"/>
            </a:br>
            <a:r>
              <a:rPr lang="es-CO" sz="3200" dirty="0">
                <a:solidFill>
                  <a:srgbClr val="000000"/>
                </a:solidFill>
              </a:rPr>
              <a:t/>
            </a:r>
            <a:br>
              <a:rPr lang="es-CO" sz="3200" dirty="0">
                <a:solidFill>
                  <a:srgbClr val="000000"/>
                </a:solidFill>
              </a:rPr>
            </a:br>
            <a:endParaRPr lang="es-CO" sz="3200" dirty="0"/>
          </a:p>
        </p:txBody>
      </p:sp>
      <p:pic>
        <p:nvPicPr>
          <p:cNvPr id="2050" name="Picture 2" descr="http://www.eduteka.org/imgbd/25/25-02/IntegracionTICescuela3.jpg"/>
          <p:cNvPicPr>
            <a:picLocks noChangeAspect="1" noChangeArrowheads="1"/>
          </p:cNvPicPr>
          <p:nvPr/>
        </p:nvPicPr>
        <p:blipFill rotWithShape="1">
          <a:blip r:embed="rId2">
            <a:extLst>
              <a:ext uri="{28A0092B-C50C-407E-A947-70E740481C1C}">
                <a14:useLocalDpi xmlns:a14="http://schemas.microsoft.com/office/drawing/2010/main" val="0"/>
              </a:ext>
            </a:extLst>
          </a:blip>
          <a:srcRect l="54340" t="54571" r="2190" b="15516"/>
          <a:stretch/>
        </p:blipFill>
        <p:spPr bwMode="auto">
          <a:xfrm>
            <a:off x="6372200" y="2556625"/>
            <a:ext cx="1656185" cy="7920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755576" y="2348294"/>
            <a:ext cx="4793764" cy="3600986"/>
          </a:xfrm>
          <a:prstGeom prst="rect">
            <a:avLst/>
          </a:prstGeom>
          <a:solidFill>
            <a:srgbClr val="F9F9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200" b="1" i="0" u="none" strike="noStrike" cap="none" normalizeH="0" baseline="0" dirty="0" smtClean="0">
                <a:ln>
                  <a:noFill/>
                </a:ln>
                <a:solidFill>
                  <a:srgbClr val="212121"/>
                </a:solidFill>
                <a:effectLst/>
                <a:latin typeface="Open Sans"/>
              </a:rPr>
              <a:t>INDICADOR 4: Presencia de las TIC en las prácticas pedagógicas</a:t>
            </a:r>
          </a:p>
          <a:p>
            <a:pPr marL="0" marR="0" lvl="0" indent="0" defTabSz="914400" rtl="0" eaLnBrk="0" fontAlgn="base" latinLnBrk="0" hangingPunct="0">
              <a:lnSpc>
                <a:spcPct val="150000"/>
              </a:lnSpc>
              <a:spcBef>
                <a:spcPct val="0"/>
              </a:spcBef>
              <a:spcAft>
                <a:spcPct val="0"/>
              </a:spcAft>
              <a:buClrTx/>
              <a:buSzTx/>
              <a:buFontTx/>
              <a:buNone/>
              <a:tabLst/>
            </a:pPr>
            <a:endParaRPr kumimoji="0" lang="es-CO" altLang="es-CO" sz="1200" b="0" i="0" u="none" strike="noStrike" cap="none" normalizeH="0" baseline="0" dirty="0" smtClean="0">
              <a:ln>
                <a:noFill/>
              </a:ln>
              <a:solidFill>
                <a:schemeClr val="tx1"/>
              </a:solidFill>
              <a:effectLst/>
              <a:latin typeface="Open Sans"/>
            </a:endParaRPr>
          </a:p>
          <a:p>
            <a:pPr marL="0" marR="0" lvl="0" indent="0" defTabSz="914400" rtl="0" eaLnBrk="0" fontAlgn="base" latinLnBrk="0" hangingPunct="0">
              <a:lnSpc>
                <a:spcPct val="150000"/>
              </a:lnSpc>
              <a:spcBef>
                <a:spcPct val="0"/>
              </a:spcBef>
              <a:spcAft>
                <a:spcPct val="0"/>
              </a:spcAft>
              <a:buClrTx/>
              <a:buSzTx/>
              <a:buFontTx/>
              <a:buNone/>
              <a:tabLst/>
            </a:pPr>
            <a:r>
              <a:rPr kumimoji="0" lang="es-CO" altLang="es-CO" sz="1200" b="1" i="0" u="none" strike="noStrike" cap="none" normalizeH="0" baseline="0" dirty="0" smtClean="0">
                <a:ln>
                  <a:noFill/>
                </a:ln>
                <a:solidFill>
                  <a:schemeClr val="tx1"/>
                </a:solidFill>
                <a:effectLst/>
                <a:latin typeface="Open Sans"/>
              </a:rPr>
              <a:t>4.1</a:t>
            </a:r>
            <a:r>
              <a:rPr kumimoji="0" lang="es-CO" altLang="es-CO" sz="1200" b="0" i="0" u="none" strike="noStrike" cap="none" normalizeH="0" baseline="0" dirty="0" smtClean="0">
                <a:ln>
                  <a:noFill/>
                </a:ln>
                <a:solidFill>
                  <a:schemeClr val="tx1"/>
                </a:solidFill>
                <a:effectLst/>
                <a:latin typeface="Open Sans"/>
              </a:rPr>
              <a:t> Naturaleza del uso de computadoras e Internet en la planificación pedagógica docente.</a:t>
            </a:r>
            <a:br>
              <a:rPr kumimoji="0" lang="es-CO" altLang="es-CO" sz="1200" b="0" i="0" u="none" strike="noStrike" cap="none" normalizeH="0" baseline="0" dirty="0" smtClean="0">
                <a:ln>
                  <a:noFill/>
                </a:ln>
                <a:solidFill>
                  <a:schemeClr val="tx1"/>
                </a:solidFill>
                <a:effectLst/>
                <a:latin typeface="Open Sans"/>
              </a:rPr>
            </a:br>
            <a:r>
              <a:rPr kumimoji="0" lang="es-CO" altLang="es-CO" sz="1200" b="1" i="0" u="none" strike="noStrike" cap="none" normalizeH="0" baseline="0" dirty="0" smtClean="0">
                <a:ln>
                  <a:noFill/>
                </a:ln>
                <a:solidFill>
                  <a:schemeClr val="tx1"/>
                </a:solidFill>
                <a:effectLst/>
                <a:latin typeface="Open Sans"/>
              </a:rPr>
              <a:t>4.2</a:t>
            </a:r>
            <a:r>
              <a:rPr kumimoji="0" lang="es-CO" altLang="es-CO" sz="1200" b="0" i="0" u="none" strike="noStrike" cap="none" normalizeH="0" baseline="0" dirty="0" smtClean="0">
                <a:ln>
                  <a:noFill/>
                </a:ln>
                <a:solidFill>
                  <a:schemeClr val="tx1"/>
                </a:solidFill>
                <a:effectLst/>
                <a:latin typeface="Open Sans"/>
              </a:rPr>
              <a:t> Objetivos de los profesores con relación al uso pedagógico de las computadoras e Internet. </a:t>
            </a:r>
            <a:br>
              <a:rPr kumimoji="0" lang="es-CO" altLang="es-CO" sz="1200" b="0" i="0" u="none" strike="noStrike" cap="none" normalizeH="0" baseline="0" dirty="0" smtClean="0">
                <a:ln>
                  <a:noFill/>
                </a:ln>
                <a:solidFill>
                  <a:schemeClr val="tx1"/>
                </a:solidFill>
                <a:effectLst/>
                <a:latin typeface="Open Sans"/>
              </a:rPr>
            </a:br>
            <a:r>
              <a:rPr kumimoji="0" lang="es-CO" altLang="es-CO" sz="1200" b="1" i="0" u="none" strike="noStrike" cap="none" normalizeH="0" baseline="0" dirty="0" smtClean="0">
                <a:ln>
                  <a:noFill/>
                </a:ln>
                <a:solidFill>
                  <a:schemeClr val="tx1"/>
                </a:solidFill>
                <a:effectLst/>
                <a:latin typeface="Open Sans"/>
              </a:rPr>
              <a:t>4.3</a:t>
            </a:r>
            <a:r>
              <a:rPr kumimoji="0" lang="es-CO" altLang="es-CO" sz="1200" b="0" i="0" u="none" strike="noStrike" cap="none" normalizeH="0" baseline="0" dirty="0" smtClean="0">
                <a:ln>
                  <a:noFill/>
                </a:ln>
                <a:solidFill>
                  <a:schemeClr val="tx1"/>
                </a:solidFill>
                <a:effectLst/>
                <a:latin typeface="Open Sans"/>
              </a:rPr>
              <a:t> Estrategias de los profesores con relación al uso pedagógico de las computadoras e Internet. </a:t>
            </a:r>
            <a:br>
              <a:rPr kumimoji="0" lang="es-CO" altLang="es-CO" sz="1200" b="0" i="0" u="none" strike="noStrike" cap="none" normalizeH="0" baseline="0" dirty="0" smtClean="0">
                <a:ln>
                  <a:noFill/>
                </a:ln>
                <a:solidFill>
                  <a:schemeClr val="tx1"/>
                </a:solidFill>
                <a:effectLst/>
                <a:latin typeface="Open Sans"/>
              </a:rPr>
            </a:br>
            <a:r>
              <a:rPr kumimoji="0" lang="es-CO" altLang="es-CO" sz="1200" b="1" i="0" u="none" strike="noStrike" cap="none" normalizeH="0" baseline="0" dirty="0" smtClean="0">
                <a:ln>
                  <a:noFill/>
                </a:ln>
                <a:solidFill>
                  <a:schemeClr val="tx1"/>
                </a:solidFill>
                <a:effectLst/>
                <a:latin typeface="Open Sans"/>
              </a:rPr>
              <a:t>4.4</a:t>
            </a:r>
            <a:r>
              <a:rPr kumimoji="0" lang="es-CO" altLang="es-CO" sz="1200" b="0" i="0" u="none" strike="noStrike" cap="none" normalizeH="0" baseline="0" dirty="0" smtClean="0">
                <a:ln>
                  <a:noFill/>
                </a:ln>
                <a:solidFill>
                  <a:schemeClr val="tx1"/>
                </a:solidFill>
                <a:effectLst/>
                <a:latin typeface="Open Sans"/>
              </a:rPr>
              <a:t> Frecuencia de uso pedagógico de equipamientos de TIC por los profesores. </a:t>
            </a:r>
            <a:br>
              <a:rPr kumimoji="0" lang="es-CO" altLang="es-CO" sz="1200" b="0" i="0" u="none" strike="noStrike" cap="none" normalizeH="0" baseline="0" dirty="0" smtClean="0">
                <a:ln>
                  <a:noFill/>
                </a:ln>
                <a:solidFill>
                  <a:schemeClr val="tx1"/>
                </a:solidFill>
                <a:effectLst/>
                <a:latin typeface="Open Sans"/>
              </a:rPr>
            </a:br>
            <a:r>
              <a:rPr kumimoji="0" lang="es-CO" altLang="es-CO" sz="1200" b="1" i="0" u="none" strike="noStrike" cap="none" normalizeH="0" baseline="0" dirty="0" smtClean="0">
                <a:ln>
                  <a:noFill/>
                </a:ln>
                <a:solidFill>
                  <a:schemeClr val="tx1"/>
                </a:solidFill>
                <a:effectLst/>
                <a:latin typeface="Open Sans"/>
              </a:rPr>
              <a:t>4.5</a:t>
            </a:r>
            <a:r>
              <a:rPr kumimoji="0" lang="es-CO" altLang="es-CO" sz="1200" b="0" i="0" u="none" strike="noStrike" cap="none" normalizeH="0" baseline="0" dirty="0" smtClean="0">
                <a:ln>
                  <a:noFill/>
                </a:ln>
                <a:solidFill>
                  <a:schemeClr val="tx1"/>
                </a:solidFill>
                <a:effectLst/>
                <a:latin typeface="Open Sans"/>
              </a:rPr>
              <a:t> Existencia y aspectos de la evaluación sobre el uso pedagógico de las TIC en la práctica docente.</a:t>
            </a:r>
            <a:br>
              <a:rPr kumimoji="0" lang="es-CO" altLang="es-CO" sz="1200" b="0" i="0" u="none" strike="noStrike" cap="none" normalizeH="0" baseline="0" dirty="0" smtClean="0">
                <a:ln>
                  <a:noFill/>
                </a:ln>
                <a:solidFill>
                  <a:schemeClr val="tx1"/>
                </a:solidFill>
                <a:effectLst/>
                <a:latin typeface="Open Sans"/>
              </a:rPr>
            </a:br>
            <a:r>
              <a:rPr kumimoji="0" lang="es-CO" altLang="es-CO" sz="1200" b="1" i="0" u="none" strike="noStrike" cap="none" normalizeH="0" baseline="0" dirty="0" smtClean="0">
                <a:ln>
                  <a:noFill/>
                </a:ln>
                <a:solidFill>
                  <a:schemeClr val="tx1"/>
                </a:solidFill>
                <a:effectLst/>
                <a:latin typeface="Open Sans"/>
              </a:rPr>
              <a:t>4.6</a:t>
            </a:r>
            <a:r>
              <a:rPr kumimoji="0" lang="es-CO" altLang="es-CO" sz="1200" b="0" i="0" u="none" strike="noStrike" cap="none" normalizeH="0" baseline="0" dirty="0" smtClean="0">
                <a:ln>
                  <a:noFill/>
                </a:ln>
                <a:solidFill>
                  <a:schemeClr val="tx1"/>
                </a:solidFill>
                <a:effectLst/>
                <a:latin typeface="Open Sans"/>
              </a:rPr>
              <a:t> Fuentes de acceso a materiales educativos digitales.</a:t>
            </a:r>
          </a:p>
        </p:txBody>
      </p:sp>
    </p:spTree>
    <p:extLst>
      <p:ext uri="{BB962C8B-B14F-4D97-AF65-F5344CB8AC3E}">
        <p14:creationId xmlns:p14="http://schemas.microsoft.com/office/powerpoint/2010/main" val="18777417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31965" y="1218839"/>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831479"/>
            <a:ext cx="9143850" cy="1143000"/>
          </a:xfrm>
        </p:spPr>
        <p:txBody>
          <a:bodyPr>
            <a:noAutofit/>
          </a:bodyPr>
          <a:lstStyle/>
          <a:p>
            <a:pPr algn="l"/>
            <a:r>
              <a:rPr lang="es-CO" sz="2800" dirty="0"/>
              <a:t>SAMR, modelo para integrar las TIC en procesos educativos</a:t>
            </a:r>
            <a:br>
              <a:rPr lang="es-CO" sz="2800" dirty="0"/>
            </a:br>
            <a:r>
              <a:rPr lang="es-CO" sz="2800" dirty="0"/>
              <a:t/>
            </a:r>
            <a:br>
              <a:rPr lang="es-CO" sz="2800" dirty="0"/>
            </a:br>
            <a:r>
              <a:rPr lang="es-CO" sz="2800" dirty="0"/>
              <a:t/>
            </a:r>
            <a:br>
              <a:rPr lang="es-CO" sz="2800" dirty="0"/>
            </a:br>
            <a:r>
              <a:rPr lang="es-CO" sz="2800" dirty="0">
                <a:solidFill>
                  <a:srgbClr val="000000"/>
                </a:solidFill>
              </a:rPr>
              <a:t/>
            </a:r>
            <a:br>
              <a:rPr lang="es-CO" sz="2800" dirty="0">
                <a:solidFill>
                  <a:srgbClr val="000000"/>
                </a:solidFill>
              </a:rPr>
            </a:br>
            <a:endParaRPr lang="es-CO" sz="2800" dirty="0"/>
          </a:p>
        </p:txBody>
      </p:sp>
      <p:sp>
        <p:nvSpPr>
          <p:cNvPr id="5" name="Rectángulo 4"/>
          <p:cNvSpPr/>
          <p:nvPr/>
        </p:nvSpPr>
        <p:spPr>
          <a:xfrm>
            <a:off x="467544" y="2558728"/>
            <a:ext cx="3305215" cy="3093154"/>
          </a:xfrm>
          <a:prstGeom prst="rect">
            <a:avLst/>
          </a:prstGeom>
        </p:spPr>
        <p:txBody>
          <a:bodyPr wrap="square">
            <a:spAutoFit/>
          </a:bodyPr>
          <a:lstStyle/>
          <a:p>
            <a:pPr>
              <a:lnSpc>
                <a:spcPct val="150000"/>
              </a:lnSpc>
            </a:pPr>
            <a:r>
              <a:rPr lang="es-CO" sz="1300" dirty="0" smtClean="0">
                <a:solidFill>
                  <a:srgbClr val="212121"/>
                </a:solidFill>
                <a:latin typeface="Open Sans"/>
              </a:rPr>
              <a:t>Entre varios modelos, el desarrollado </a:t>
            </a:r>
            <a:r>
              <a:rPr lang="es-CO" sz="1300" dirty="0">
                <a:solidFill>
                  <a:srgbClr val="212121"/>
                </a:solidFill>
                <a:latin typeface="Open Sans"/>
              </a:rPr>
              <a:t>por el Dr. </a:t>
            </a:r>
            <a:r>
              <a:rPr lang="es-CO" sz="1300" dirty="0" err="1">
                <a:solidFill>
                  <a:srgbClr val="212121"/>
                </a:solidFill>
                <a:latin typeface="Open Sans"/>
              </a:rPr>
              <a:t>Ruben</a:t>
            </a:r>
            <a:r>
              <a:rPr lang="es-CO" sz="1300" dirty="0">
                <a:solidFill>
                  <a:srgbClr val="212121"/>
                </a:solidFill>
                <a:latin typeface="Open Sans"/>
              </a:rPr>
              <a:t> </a:t>
            </a:r>
            <a:r>
              <a:rPr lang="es-CO" sz="1300" dirty="0" err="1" smtClean="0">
                <a:solidFill>
                  <a:srgbClr val="212121"/>
                </a:solidFill>
                <a:latin typeface="Open Sans"/>
              </a:rPr>
              <a:t>Puentedura</a:t>
            </a:r>
            <a:r>
              <a:rPr lang="es-CO" sz="1300" dirty="0" smtClean="0">
                <a:solidFill>
                  <a:srgbClr val="212121"/>
                </a:solidFill>
                <a:latin typeface="Open Sans"/>
              </a:rPr>
              <a:t>, </a:t>
            </a:r>
            <a:r>
              <a:rPr lang="es-CO" sz="1300" dirty="0">
                <a:solidFill>
                  <a:srgbClr val="212121"/>
                </a:solidFill>
                <a:latin typeface="Open Sans"/>
              </a:rPr>
              <a:t>conocido como </a:t>
            </a:r>
            <a:r>
              <a:rPr lang="es-CO" sz="1300" dirty="0">
                <a:solidFill>
                  <a:srgbClr val="800000"/>
                </a:solidFill>
                <a:latin typeface="Open Sans"/>
                <a:hlinkClick r:id="rId2"/>
              </a:rPr>
              <a:t>SAMR</a:t>
            </a:r>
            <a:r>
              <a:rPr lang="es-CO" sz="1300" dirty="0">
                <a:solidFill>
                  <a:srgbClr val="212121"/>
                </a:solidFill>
                <a:latin typeface="Open Sans"/>
              </a:rPr>
              <a:t>, </a:t>
            </a:r>
            <a:r>
              <a:rPr lang="es-CO" sz="1300" dirty="0" smtClean="0">
                <a:solidFill>
                  <a:srgbClr val="212121"/>
                </a:solidFill>
                <a:latin typeface="Open Sans"/>
              </a:rPr>
              <a:t>facilita </a:t>
            </a:r>
            <a:r>
              <a:rPr lang="es-CO" sz="1300" dirty="0">
                <a:solidFill>
                  <a:srgbClr val="212121"/>
                </a:solidFill>
                <a:latin typeface="Open Sans"/>
              </a:rPr>
              <a:t>a los docentes visualizar claramente cómo pueden transformar las TIC los ambientes de aprendizaje tradicionales. Este modelo está compuesto  por cuatro niveles progresivos de impacto de las TIC en un ambiente de aprendizaje: Sustituir, Aumentar, Modificar y Redefinir (SAMR).</a:t>
            </a:r>
            <a:endParaRPr lang="es-CO" sz="1300" dirty="0">
              <a:latin typeface="Open Sans"/>
            </a:endParaRPr>
          </a:p>
        </p:txBody>
      </p:sp>
      <p:pic>
        <p:nvPicPr>
          <p:cNvPr id="8194" name="Picture 2" descr="http://www.eduteka.org/imgbd/28/28-01/TraduccionModeloSAM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2226088"/>
            <a:ext cx="4270278" cy="4371264"/>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1005916" y="5826488"/>
            <a:ext cx="2483372" cy="261610"/>
          </a:xfrm>
          <a:prstGeom prst="rect">
            <a:avLst/>
          </a:prstGeom>
        </p:spPr>
        <p:txBody>
          <a:bodyPr wrap="none">
            <a:spAutoFit/>
          </a:bodyPr>
          <a:lstStyle/>
          <a:p>
            <a:r>
              <a:rPr lang="es-CO" sz="1100" dirty="0">
                <a:hlinkClick r:id="rId4"/>
              </a:rPr>
              <a:t>http://www.eduteka.org/articulos/samr</a:t>
            </a:r>
            <a:endParaRPr lang="es-CO" sz="1100" dirty="0"/>
          </a:p>
        </p:txBody>
      </p:sp>
    </p:spTree>
    <p:extLst>
      <p:ext uri="{BB962C8B-B14F-4D97-AF65-F5344CB8AC3E}">
        <p14:creationId xmlns:p14="http://schemas.microsoft.com/office/powerpoint/2010/main" val="20712689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31965" y="1080021"/>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92661"/>
            <a:ext cx="9143850" cy="1143000"/>
          </a:xfrm>
        </p:spPr>
        <p:txBody>
          <a:bodyPr>
            <a:noAutofit/>
          </a:bodyPr>
          <a:lstStyle/>
          <a:p>
            <a:pPr algn="l"/>
            <a:r>
              <a:rPr lang="es-CO" sz="2800" dirty="0"/>
              <a:t>SAMR, modelo para integrar las TIC en procesos educativos</a:t>
            </a:r>
            <a:br>
              <a:rPr lang="es-CO" sz="2800" dirty="0"/>
            </a:br>
            <a:r>
              <a:rPr lang="es-CO" sz="2800" dirty="0"/>
              <a:t/>
            </a:r>
            <a:br>
              <a:rPr lang="es-CO" sz="2800" dirty="0"/>
            </a:br>
            <a:r>
              <a:rPr lang="es-CO" sz="2800" dirty="0"/>
              <a:t/>
            </a:r>
            <a:br>
              <a:rPr lang="es-CO" sz="2800" dirty="0"/>
            </a:br>
            <a:r>
              <a:rPr lang="es-CO" sz="2800" dirty="0">
                <a:solidFill>
                  <a:srgbClr val="000000"/>
                </a:solidFill>
              </a:rPr>
              <a:t/>
            </a:r>
            <a:br>
              <a:rPr lang="es-CO" sz="2800" dirty="0">
                <a:solidFill>
                  <a:srgbClr val="000000"/>
                </a:solidFill>
              </a:rPr>
            </a:br>
            <a:endParaRPr lang="es-CO" sz="2800" dirty="0"/>
          </a:p>
        </p:txBody>
      </p:sp>
      <p:pic>
        <p:nvPicPr>
          <p:cNvPr id="8194" name="Picture 2" descr="http://www.eduteka.org/imgbd/28/28-01/TraduccionModeloSAMR.jpg"/>
          <p:cNvPicPr>
            <a:picLocks noChangeAspect="1" noChangeArrowheads="1"/>
          </p:cNvPicPr>
          <p:nvPr/>
        </p:nvPicPr>
        <p:blipFill rotWithShape="1">
          <a:blip r:embed="rId2">
            <a:extLst>
              <a:ext uri="{28A0092B-C50C-407E-A947-70E740481C1C}">
                <a14:useLocalDpi xmlns:a14="http://schemas.microsoft.com/office/drawing/2010/main" val="0"/>
              </a:ext>
            </a:extLst>
          </a:blip>
          <a:srcRect l="7980" t="75647" r="7428" b="2524"/>
          <a:stretch/>
        </p:blipFill>
        <p:spPr bwMode="auto">
          <a:xfrm>
            <a:off x="395536" y="4046256"/>
            <a:ext cx="3816424" cy="1008112"/>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372200" y="6407750"/>
            <a:ext cx="2483372" cy="261610"/>
          </a:xfrm>
          <a:prstGeom prst="rect">
            <a:avLst/>
          </a:prstGeom>
        </p:spPr>
        <p:txBody>
          <a:bodyPr wrap="none">
            <a:spAutoFit/>
          </a:bodyPr>
          <a:lstStyle/>
          <a:p>
            <a:r>
              <a:rPr lang="es-CO" sz="1100" dirty="0">
                <a:hlinkClick r:id="rId3"/>
              </a:rPr>
              <a:t>http://www.eduteka.org/articulos/samr</a:t>
            </a:r>
            <a:endParaRPr lang="es-CO" sz="1100" dirty="0"/>
          </a:p>
        </p:txBody>
      </p:sp>
      <p:sp>
        <p:nvSpPr>
          <p:cNvPr id="2" name="Rectángulo 1"/>
          <p:cNvSpPr/>
          <p:nvPr/>
        </p:nvSpPr>
        <p:spPr>
          <a:xfrm>
            <a:off x="253466" y="1871246"/>
            <a:ext cx="8660727" cy="1061829"/>
          </a:xfrm>
          <a:prstGeom prst="rect">
            <a:avLst/>
          </a:prstGeom>
        </p:spPr>
        <p:txBody>
          <a:bodyPr wrap="square">
            <a:spAutoFit/>
          </a:bodyPr>
          <a:lstStyle/>
          <a:p>
            <a:pPr>
              <a:lnSpc>
                <a:spcPct val="150000"/>
              </a:lnSpc>
            </a:pPr>
            <a:r>
              <a:rPr lang="es-CO" sz="1400" dirty="0">
                <a:solidFill>
                  <a:srgbClr val="212121"/>
                </a:solidFill>
                <a:latin typeface="Open Sans"/>
              </a:rPr>
              <a:t>En este primer nivel, </a:t>
            </a:r>
            <a:r>
              <a:rPr lang="es-CO" sz="1400" b="1" i="1" dirty="0">
                <a:solidFill>
                  <a:srgbClr val="212121"/>
                </a:solidFill>
                <a:latin typeface="Open Sans"/>
              </a:rPr>
              <a:t>las TIC actúan como herramienta sustituta directa, sin cambio funcional</a:t>
            </a:r>
            <a:r>
              <a:rPr lang="es-CO" sz="1400" dirty="0">
                <a:solidFill>
                  <a:srgbClr val="212121"/>
                </a:solidFill>
                <a:latin typeface="Open Sans"/>
              </a:rPr>
              <a:t>. En otras palabras, los docentes integran las TIC en sus actividades de enseñanza/aprendizaje de manera tal que los estudiantes realizan las mismas tareas que antes cumplían sin utilizar tecnología.</a:t>
            </a:r>
            <a:endParaRPr lang="es-CO" sz="1400" dirty="0">
              <a:latin typeface="Open Sans"/>
            </a:endParaRPr>
          </a:p>
        </p:txBody>
      </p:sp>
      <p:sp>
        <p:nvSpPr>
          <p:cNvPr id="7" name="Rectángulo 6"/>
          <p:cNvSpPr/>
          <p:nvPr/>
        </p:nvSpPr>
        <p:spPr>
          <a:xfrm>
            <a:off x="4583829" y="3280595"/>
            <a:ext cx="3902215" cy="2893100"/>
          </a:xfrm>
          <a:prstGeom prst="rect">
            <a:avLst/>
          </a:prstGeom>
        </p:spPr>
        <p:txBody>
          <a:bodyPr wrap="square">
            <a:spAutoFit/>
          </a:bodyPr>
          <a:lstStyle/>
          <a:p>
            <a:r>
              <a:rPr lang="es-CO" sz="1400" dirty="0">
                <a:solidFill>
                  <a:srgbClr val="212121"/>
                </a:solidFill>
                <a:latin typeface="Open Sans"/>
              </a:rPr>
              <a:t>A manera de ejemplo del uso de las TIC como herramienta sustituta, los estudiantes</a:t>
            </a:r>
            <a:r>
              <a:rPr lang="es-CO" sz="1400" dirty="0" smtClean="0">
                <a:solidFill>
                  <a:srgbClr val="212121"/>
                </a:solidFill>
                <a:latin typeface="Open Sans"/>
              </a:rPr>
              <a:t>:</a:t>
            </a:r>
            <a:br>
              <a:rPr lang="es-CO" sz="1400" dirty="0" smtClean="0">
                <a:solidFill>
                  <a:srgbClr val="212121"/>
                </a:solidFill>
                <a:latin typeface="Open Sans"/>
              </a:rPr>
            </a:br>
            <a:endParaRPr lang="es-CO" sz="1400" dirty="0">
              <a:solidFill>
                <a:srgbClr val="212121"/>
              </a:solidFill>
              <a:latin typeface="Open Sans"/>
            </a:endParaRPr>
          </a:p>
          <a:p>
            <a:pPr>
              <a:buFont typeface="Arial" panose="020B0604020202020204" pitchFamily="34" charset="0"/>
              <a:buChar char="•"/>
            </a:pPr>
            <a:r>
              <a:rPr lang="es-CO" sz="1400" dirty="0">
                <a:solidFill>
                  <a:srgbClr val="212121"/>
                </a:solidFill>
                <a:latin typeface="Open Sans"/>
              </a:rPr>
              <a:t>Usan </a:t>
            </a:r>
            <a:r>
              <a:rPr lang="es-CO" sz="1400" dirty="0">
                <a:solidFill>
                  <a:srgbClr val="800000"/>
                </a:solidFill>
                <a:latin typeface="Open Sans"/>
                <a:hlinkClick r:id="rId4"/>
              </a:rPr>
              <a:t>Google </a:t>
            </a:r>
            <a:r>
              <a:rPr lang="es-CO" sz="1400" dirty="0" err="1">
                <a:solidFill>
                  <a:srgbClr val="800000"/>
                </a:solidFill>
                <a:latin typeface="Open Sans"/>
                <a:hlinkClick r:id="rId4"/>
              </a:rPr>
              <a:t>Maps</a:t>
            </a:r>
            <a:r>
              <a:rPr lang="es-CO" sz="1400" dirty="0">
                <a:solidFill>
                  <a:srgbClr val="212121"/>
                </a:solidFill>
                <a:latin typeface="Open Sans"/>
              </a:rPr>
              <a:t> como reemplazo de un atlas de papel</a:t>
            </a:r>
            <a:r>
              <a:rPr lang="es-CO" sz="1400" dirty="0" smtClean="0">
                <a:solidFill>
                  <a:srgbClr val="212121"/>
                </a:solidFill>
                <a:latin typeface="Open Sans"/>
              </a:rPr>
              <a:t>.</a:t>
            </a:r>
            <a:br>
              <a:rPr lang="es-CO" sz="1400" dirty="0" smtClean="0">
                <a:solidFill>
                  <a:srgbClr val="212121"/>
                </a:solidFill>
                <a:latin typeface="Open Sans"/>
              </a:rPr>
            </a:br>
            <a:endParaRPr lang="es-CO" sz="1400" dirty="0">
              <a:solidFill>
                <a:srgbClr val="212121"/>
              </a:solidFill>
              <a:latin typeface="Open Sans"/>
            </a:endParaRPr>
          </a:p>
          <a:p>
            <a:pPr>
              <a:buFont typeface="Arial" panose="020B0604020202020204" pitchFamily="34" charset="0"/>
              <a:buChar char="•"/>
            </a:pPr>
            <a:r>
              <a:rPr lang="es-CO" sz="1400" dirty="0">
                <a:solidFill>
                  <a:srgbClr val="212121"/>
                </a:solidFill>
                <a:latin typeface="Open Sans"/>
              </a:rPr>
              <a:t>Toman notas de clase en un procesador de texto para acceder a ellas, con el único fin, de estudiar para los exámenes</a:t>
            </a:r>
            <a:r>
              <a:rPr lang="es-CO" sz="1400" dirty="0" smtClean="0">
                <a:solidFill>
                  <a:srgbClr val="212121"/>
                </a:solidFill>
                <a:latin typeface="Open Sans"/>
              </a:rPr>
              <a:t>.</a:t>
            </a:r>
            <a:br>
              <a:rPr lang="es-CO" sz="1400" dirty="0" smtClean="0">
                <a:solidFill>
                  <a:srgbClr val="212121"/>
                </a:solidFill>
                <a:latin typeface="Open Sans"/>
              </a:rPr>
            </a:br>
            <a:endParaRPr lang="es-CO" sz="1400" dirty="0">
              <a:solidFill>
                <a:srgbClr val="212121"/>
              </a:solidFill>
              <a:latin typeface="Open Sans"/>
            </a:endParaRPr>
          </a:p>
          <a:p>
            <a:pPr>
              <a:buFont typeface="Arial" panose="020B0604020202020204" pitchFamily="34" charset="0"/>
              <a:buChar char="•"/>
            </a:pPr>
            <a:r>
              <a:rPr lang="es-CO" sz="1400" dirty="0">
                <a:solidFill>
                  <a:srgbClr val="212121"/>
                </a:solidFill>
                <a:latin typeface="Open Sans"/>
              </a:rPr>
              <a:t>Observan un video sobre un tema específico que sustituye la explicación magistral del docente</a:t>
            </a:r>
            <a:r>
              <a:rPr lang="es-CO" sz="1400" dirty="0" smtClean="0">
                <a:solidFill>
                  <a:srgbClr val="212121"/>
                </a:solidFill>
                <a:latin typeface="Open Sans"/>
              </a:rPr>
              <a:t>.</a:t>
            </a:r>
            <a:endParaRPr lang="es-CO" sz="1400" dirty="0">
              <a:latin typeface="Open Sans"/>
            </a:endParaRPr>
          </a:p>
        </p:txBody>
      </p:sp>
    </p:spTree>
    <p:extLst>
      <p:ext uri="{BB962C8B-B14F-4D97-AF65-F5344CB8AC3E}">
        <p14:creationId xmlns:p14="http://schemas.microsoft.com/office/powerpoint/2010/main" val="35761617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31965" y="1082922"/>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95562"/>
            <a:ext cx="9143850" cy="1143000"/>
          </a:xfrm>
        </p:spPr>
        <p:txBody>
          <a:bodyPr>
            <a:noAutofit/>
          </a:bodyPr>
          <a:lstStyle/>
          <a:p>
            <a:pPr algn="l"/>
            <a:r>
              <a:rPr lang="es-CO" sz="2800" dirty="0"/>
              <a:t>SAMR, modelo para integrar las TIC en procesos educativos</a:t>
            </a:r>
            <a:br>
              <a:rPr lang="es-CO" sz="2800" dirty="0"/>
            </a:br>
            <a:r>
              <a:rPr lang="es-CO" sz="2800" dirty="0"/>
              <a:t/>
            </a:r>
            <a:br>
              <a:rPr lang="es-CO" sz="2800" dirty="0"/>
            </a:br>
            <a:r>
              <a:rPr lang="es-CO" sz="2800" dirty="0"/>
              <a:t/>
            </a:r>
            <a:br>
              <a:rPr lang="es-CO" sz="2800" dirty="0"/>
            </a:br>
            <a:r>
              <a:rPr lang="es-CO" sz="2800" dirty="0">
                <a:solidFill>
                  <a:srgbClr val="000000"/>
                </a:solidFill>
              </a:rPr>
              <a:t/>
            </a:r>
            <a:br>
              <a:rPr lang="es-CO" sz="2800" dirty="0">
                <a:solidFill>
                  <a:srgbClr val="000000"/>
                </a:solidFill>
              </a:rPr>
            </a:br>
            <a:endParaRPr lang="es-CO" sz="2800" dirty="0"/>
          </a:p>
        </p:txBody>
      </p:sp>
      <p:pic>
        <p:nvPicPr>
          <p:cNvPr id="8194" name="Picture 2" descr="http://www.eduteka.org/imgbd/28/28-01/TraduccionModeloSAMR.jpg"/>
          <p:cNvPicPr>
            <a:picLocks noChangeAspect="1" noChangeArrowheads="1"/>
          </p:cNvPicPr>
          <p:nvPr/>
        </p:nvPicPr>
        <p:blipFill rotWithShape="1">
          <a:blip r:embed="rId2">
            <a:extLst>
              <a:ext uri="{28A0092B-C50C-407E-A947-70E740481C1C}">
                <a14:useLocalDpi xmlns:a14="http://schemas.microsoft.com/office/drawing/2010/main" val="0"/>
              </a:ext>
            </a:extLst>
          </a:blip>
          <a:srcRect l="7980" t="52972" r="7428" b="25199"/>
          <a:stretch/>
        </p:blipFill>
        <p:spPr bwMode="auto">
          <a:xfrm>
            <a:off x="240215" y="4106395"/>
            <a:ext cx="3816424" cy="1008113"/>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538367" y="6479758"/>
            <a:ext cx="2483372" cy="261610"/>
          </a:xfrm>
          <a:prstGeom prst="rect">
            <a:avLst/>
          </a:prstGeom>
        </p:spPr>
        <p:txBody>
          <a:bodyPr wrap="none">
            <a:spAutoFit/>
          </a:bodyPr>
          <a:lstStyle/>
          <a:p>
            <a:r>
              <a:rPr lang="es-CO" sz="1100" dirty="0">
                <a:hlinkClick r:id="rId3"/>
              </a:rPr>
              <a:t>http://www.eduteka.org/articulos/samr</a:t>
            </a:r>
            <a:endParaRPr lang="es-CO" sz="1100" dirty="0"/>
          </a:p>
        </p:txBody>
      </p:sp>
      <p:sp>
        <p:nvSpPr>
          <p:cNvPr id="2" name="Rectángulo 1"/>
          <p:cNvSpPr/>
          <p:nvPr/>
        </p:nvSpPr>
        <p:spPr>
          <a:xfrm>
            <a:off x="399500" y="1869055"/>
            <a:ext cx="8280920" cy="1384995"/>
          </a:xfrm>
          <a:prstGeom prst="rect">
            <a:avLst/>
          </a:prstGeom>
        </p:spPr>
        <p:txBody>
          <a:bodyPr wrap="square">
            <a:spAutoFit/>
          </a:bodyPr>
          <a:lstStyle/>
          <a:p>
            <a:pPr>
              <a:lnSpc>
                <a:spcPct val="150000"/>
              </a:lnSpc>
            </a:pPr>
            <a:r>
              <a:rPr lang="es-CO" sz="1400" b="1" i="1" dirty="0">
                <a:solidFill>
                  <a:srgbClr val="212121"/>
                </a:solidFill>
                <a:latin typeface="Open Sans"/>
              </a:rPr>
              <a:t>Las TIC actúan como herramienta sustituta directa, pero con mejora funcional</a:t>
            </a:r>
            <a:r>
              <a:rPr lang="es-CO" sz="1400" dirty="0">
                <a:solidFill>
                  <a:srgbClr val="212121"/>
                </a:solidFill>
                <a:latin typeface="Open Sans"/>
              </a:rPr>
              <a:t>. En otras palabras, aunque las TIC agregan mejoras funcionales a una experiencia de aprendizaje que se ha venido implementando en el aula, si no se utilizan,  la actividad de clase no sufre cambios drásticos en su diseño.</a:t>
            </a:r>
            <a:endParaRPr lang="es-CO" sz="1400" dirty="0">
              <a:latin typeface="Open Sans"/>
            </a:endParaRPr>
          </a:p>
        </p:txBody>
      </p:sp>
      <p:sp>
        <p:nvSpPr>
          <p:cNvPr id="5" name="Rectángulo 4"/>
          <p:cNvSpPr/>
          <p:nvPr/>
        </p:nvSpPr>
        <p:spPr>
          <a:xfrm>
            <a:off x="4218439" y="3170291"/>
            <a:ext cx="4572000" cy="3108543"/>
          </a:xfrm>
          <a:prstGeom prst="rect">
            <a:avLst/>
          </a:prstGeom>
        </p:spPr>
        <p:txBody>
          <a:bodyPr>
            <a:spAutoFit/>
          </a:bodyPr>
          <a:lstStyle/>
          <a:p>
            <a:r>
              <a:rPr lang="es-CO" sz="1400" dirty="0">
                <a:solidFill>
                  <a:srgbClr val="212121"/>
                </a:solidFill>
                <a:latin typeface="Roboto" panose="02000000000000000000" pitchFamily="2" charset="0"/>
              </a:rPr>
              <a:t>El uso de las TIC como herramienta sustituta con cambio funcional se evidencia, por ejemplo, cuando los estudiantes</a:t>
            </a:r>
            <a:r>
              <a:rPr lang="es-CO" sz="1400" dirty="0" smtClean="0">
                <a:solidFill>
                  <a:srgbClr val="212121"/>
                </a:solidFill>
                <a:latin typeface="Roboto" panose="02000000000000000000" pitchFamily="2" charset="0"/>
              </a:rPr>
              <a:t>:</a:t>
            </a:r>
            <a:br>
              <a:rPr lang="es-CO" sz="1400" dirty="0" smtClean="0">
                <a:solidFill>
                  <a:srgbClr val="212121"/>
                </a:solidFill>
                <a:latin typeface="Roboto" panose="02000000000000000000" pitchFamily="2" charset="0"/>
              </a:rPr>
            </a:br>
            <a:endParaRPr lang="es-CO" sz="1400" dirty="0">
              <a:solidFill>
                <a:srgbClr val="212121"/>
              </a:solidFill>
              <a:latin typeface="Roboto" panose="02000000000000000000" pitchFamily="2" charset="0"/>
            </a:endParaRPr>
          </a:p>
          <a:p>
            <a:pPr>
              <a:buFont typeface="Arial" panose="020B0604020202020204" pitchFamily="34" charset="0"/>
              <a:buChar char="•"/>
            </a:pPr>
            <a:r>
              <a:rPr lang="es-CO" sz="1400" dirty="0">
                <a:solidFill>
                  <a:srgbClr val="212121"/>
                </a:solidFill>
                <a:latin typeface="Roboto" panose="02000000000000000000" pitchFamily="2" charset="0"/>
              </a:rPr>
              <a:t>Utilizan la regla de </a:t>
            </a:r>
            <a:r>
              <a:rPr lang="es-CO" sz="1400" dirty="0">
                <a:solidFill>
                  <a:srgbClr val="800000"/>
                </a:solidFill>
                <a:latin typeface="Roboto" panose="02000000000000000000" pitchFamily="2" charset="0"/>
                <a:hlinkClick r:id="rId4"/>
              </a:rPr>
              <a:t>Google </a:t>
            </a:r>
            <a:r>
              <a:rPr lang="es-CO" sz="1400" dirty="0" err="1">
                <a:solidFill>
                  <a:srgbClr val="800000"/>
                </a:solidFill>
                <a:latin typeface="Roboto" panose="02000000000000000000" pitchFamily="2" charset="0"/>
                <a:hlinkClick r:id="rId4"/>
              </a:rPr>
              <a:t>Maps</a:t>
            </a:r>
            <a:r>
              <a:rPr lang="es-CO" sz="1400" dirty="0">
                <a:solidFill>
                  <a:srgbClr val="212121"/>
                </a:solidFill>
                <a:latin typeface="Roboto" panose="02000000000000000000" pitchFamily="2" charset="0"/>
              </a:rPr>
              <a:t> para medir la distancia entre dos lugares geográficos</a:t>
            </a:r>
            <a:r>
              <a:rPr lang="es-CO" sz="1400" dirty="0" smtClean="0">
                <a:solidFill>
                  <a:srgbClr val="212121"/>
                </a:solidFill>
                <a:latin typeface="Roboto" panose="02000000000000000000" pitchFamily="2" charset="0"/>
              </a:rPr>
              <a:t>.</a:t>
            </a:r>
            <a:br>
              <a:rPr lang="es-CO" sz="1400" dirty="0" smtClean="0">
                <a:solidFill>
                  <a:srgbClr val="212121"/>
                </a:solidFill>
                <a:latin typeface="Roboto" panose="02000000000000000000" pitchFamily="2" charset="0"/>
              </a:rPr>
            </a:br>
            <a:endParaRPr lang="es-CO" sz="1400" dirty="0">
              <a:solidFill>
                <a:srgbClr val="212121"/>
              </a:solidFill>
              <a:latin typeface="Roboto" panose="02000000000000000000" pitchFamily="2" charset="0"/>
            </a:endParaRPr>
          </a:p>
          <a:p>
            <a:pPr>
              <a:buFont typeface="Arial" panose="020B0604020202020204" pitchFamily="34" charset="0"/>
              <a:buChar char="•"/>
            </a:pPr>
            <a:r>
              <a:rPr lang="es-CO" sz="1400" dirty="0">
                <a:solidFill>
                  <a:srgbClr val="212121"/>
                </a:solidFill>
                <a:latin typeface="Roboto" panose="02000000000000000000" pitchFamily="2" charset="0"/>
              </a:rPr>
              <a:t>Toman notas de clase en </a:t>
            </a:r>
            <a:r>
              <a:rPr lang="es-CO" sz="1400" dirty="0" err="1">
                <a:solidFill>
                  <a:srgbClr val="800000"/>
                </a:solidFill>
                <a:latin typeface="Roboto" panose="02000000000000000000" pitchFamily="2" charset="0"/>
                <a:hlinkClick r:id="rId5"/>
              </a:rPr>
              <a:t>Evernote</a:t>
            </a:r>
            <a:r>
              <a:rPr lang="es-CO" sz="1400" dirty="0">
                <a:solidFill>
                  <a:srgbClr val="212121"/>
                </a:solidFill>
                <a:latin typeface="Roboto" panose="02000000000000000000" pitchFamily="2" charset="0"/>
              </a:rPr>
              <a:t> para acceder a ellas posteriormente. Categorizan las notas en Libretas</a:t>
            </a:r>
            <a:r>
              <a:rPr lang="es-CO" sz="1400" dirty="0" smtClean="0">
                <a:solidFill>
                  <a:srgbClr val="212121"/>
                </a:solidFill>
                <a:latin typeface="Roboto" panose="02000000000000000000" pitchFamily="2" charset="0"/>
              </a:rPr>
              <a:t>.</a:t>
            </a:r>
            <a:br>
              <a:rPr lang="es-CO" sz="1400" dirty="0" smtClean="0">
                <a:solidFill>
                  <a:srgbClr val="212121"/>
                </a:solidFill>
                <a:latin typeface="Roboto" panose="02000000000000000000" pitchFamily="2" charset="0"/>
              </a:rPr>
            </a:br>
            <a:endParaRPr lang="es-CO" sz="1400" dirty="0">
              <a:solidFill>
                <a:srgbClr val="212121"/>
              </a:solidFill>
              <a:latin typeface="Roboto" panose="02000000000000000000" pitchFamily="2" charset="0"/>
            </a:endParaRPr>
          </a:p>
          <a:p>
            <a:pPr>
              <a:buFont typeface="Arial" panose="020B0604020202020204" pitchFamily="34" charset="0"/>
              <a:buChar char="•"/>
            </a:pPr>
            <a:r>
              <a:rPr lang="es-CO" sz="1400" dirty="0">
                <a:solidFill>
                  <a:srgbClr val="212121"/>
                </a:solidFill>
                <a:latin typeface="Roboto" panose="02000000000000000000" pitchFamily="2" charset="0"/>
              </a:rPr>
              <a:t>Utilizan la aplicación </a:t>
            </a:r>
            <a:r>
              <a:rPr lang="es-CO" sz="1400" dirty="0">
                <a:solidFill>
                  <a:srgbClr val="800000"/>
                </a:solidFill>
                <a:latin typeface="Roboto" panose="02000000000000000000" pitchFamily="2" charset="0"/>
                <a:hlinkClick r:id="rId6"/>
              </a:rPr>
              <a:t>Kindle</a:t>
            </a:r>
            <a:r>
              <a:rPr lang="es-CO" sz="1400" dirty="0">
                <a:solidFill>
                  <a:srgbClr val="212121"/>
                </a:solidFill>
                <a:latin typeface="Roboto" panose="02000000000000000000" pitchFamily="2" charset="0"/>
              </a:rPr>
              <a:t> para leer libros digitales. Resaltan los textos más importantes y/o  agregan notas.</a:t>
            </a:r>
            <a:endParaRPr lang="es-CO" sz="1400" b="0" i="0" dirty="0">
              <a:solidFill>
                <a:srgbClr val="212121"/>
              </a:solidFill>
              <a:effectLst/>
              <a:latin typeface="Roboto" panose="02000000000000000000" pitchFamily="2" charset="0"/>
            </a:endParaRPr>
          </a:p>
        </p:txBody>
      </p:sp>
    </p:spTree>
    <p:extLst>
      <p:ext uri="{BB962C8B-B14F-4D97-AF65-F5344CB8AC3E}">
        <p14:creationId xmlns:p14="http://schemas.microsoft.com/office/powerpoint/2010/main" val="8388335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31965" y="1080021"/>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92661"/>
            <a:ext cx="9143850" cy="1143000"/>
          </a:xfrm>
        </p:spPr>
        <p:txBody>
          <a:bodyPr>
            <a:noAutofit/>
          </a:bodyPr>
          <a:lstStyle/>
          <a:p>
            <a:pPr algn="l"/>
            <a:r>
              <a:rPr lang="es-CO" sz="2800" dirty="0"/>
              <a:t>SAMR, modelo para integrar las TIC en procesos educativos</a:t>
            </a:r>
            <a:br>
              <a:rPr lang="es-CO" sz="2800" dirty="0"/>
            </a:br>
            <a:r>
              <a:rPr lang="es-CO" sz="2800" dirty="0"/>
              <a:t/>
            </a:r>
            <a:br>
              <a:rPr lang="es-CO" sz="2800" dirty="0"/>
            </a:br>
            <a:r>
              <a:rPr lang="es-CO" sz="2800" dirty="0"/>
              <a:t/>
            </a:r>
            <a:br>
              <a:rPr lang="es-CO" sz="2800" dirty="0"/>
            </a:br>
            <a:r>
              <a:rPr lang="es-CO" sz="2800" dirty="0">
                <a:solidFill>
                  <a:srgbClr val="000000"/>
                </a:solidFill>
              </a:rPr>
              <a:t/>
            </a:r>
            <a:br>
              <a:rPr lang="es-CO" sz="2800" dirty="0">
                <a:solidFill>
                  <a:srgbClr val="000000"/>
                </a:solidFill>
              </a:rPr>
            </a:br>
            <a:endParaRPr lang="es-CO" sz="2800" dirty="0"/>
          </a:p>
        </p:txBody>
      </p:sp>
      <p:pic>
        <p:nvPicPr>
          <p:cNvPr id="8194" name="Picture 2" descr="http://www.eduteka.org/imgbd/28/28-01/TraduccionModeloSAMR.jpg"/>
          <p:cNvPicPr>
            <a:picLocks noChangeAspect="1" noChangeArrowheads="1"/>
          </p:cNvPicPr>
          <p:nvPr/>
        </p:nvPicPr>
        <p:blipFill rotWithShape="1">
          <a:blip r:embed="rId2">
            <a:extLst>
              <a:ext uri="{28A0092B-C50C-407E-A947-70E740481C1C}">
                <a14:useLocalDpi xmlns:a14="http://schemas.microsoft.com/office/drawing/2010/main" val="0"/>
              </a:ext>
            </a:extLst>
          </a:blip>
          <a:srcRect l="7980" t="24906" r="7428" b="53265"/>
          <a:stretch/>
        </p:blipFill>
        <p:spPr bwMode="auto">
          <a:xfrm>
            <a:off x="107504" y="3767402"/>
            <a:ext cx="3816424" cy="1008113"/>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588224" y="6479758"/>
            <a:ext cx="2483372" cy="261610"/>
          </a:xfrm>
          <a:prstGeom prst="rect">
            <a:avLst/>
          </a:prstGeom>
        </p:spPr>
        <p:txBody>
          <a:bodyPr wrap="none">
            <a:spAutoFit/>
          </a:bodyPr>
          <a:lstStyle/>
          <a:p>
            <a:r>
              <a:rPr lang="es-CO" sz="1100" dirty="0">
                <a:hlinkClick r:id="rId3"/>
              </a:rPr>
              <a:t>http://www.eduteka.org/articulos/samr</a:t>
            </a:r>
            <a:endParaRPr lang="es-CO" sz="1100" dirty="0"/>
          </a:p>
        </p:txBody>
      </p:sp>
      <p:sp>
        <p:nvSpPr>
          <p:cNvPr id="2" name="Rectángulo 1"/>
          <p:cNvSpPr/>
          <p:nvPr/>
        </p:nvSpPr>
        <p:spPr>
          <a:xfrm>
            <a:off x="251520" y="1826572"/>
            <a:ext cx="8640960" cy="1021883"/>
          </a:xfrm>
          <a:prstGeom prst="rect">
            <a:avLst/>
          </a:prstGeom>
        </p:spPr>
        <p:txBody>
          <a:bodyPr wrap="square">
            <a:spAutoFit/>
          </a:bodyPr>
          <a:lstStyle/>
          <a:p>
            <a:pPr>
              <a:lnSpc>
                <a:spcPct val="150000"/>
              </a:lnSpc>
            </a:pPr>
            <a:r>
              <a:rPr lang="es-CO" sz="1400" b="1" i="1" dirty="0">
                <a:solidFill>
                  <a:srgbClr val="212121"/>
                </a:solidFill>
                <a:latin typeface="Open Sans"/>
              </a:rPr>
              <a:t>Las TIC permiten rediseñar significativamente las actividades de aprendizaje</a:t>
            </a:r>
            <a:r>
              <a:rPr lang="es-CO" sz="1400" dirty="0">
                <a:solidFill>
                  <a:srgbClr val="212121"/>
                </a:solidFill>
                <a:latin typeface="Open Sans"/>
              </a:rPr>
              <a:t>. En otras palabras, el uso de las TIC aporta un cambio funcional significativo al demandar del docente reformular las actividades de aprendizaje que lleva a cabo regularmente en el aula sin el uso de éstas.</a:t>
            </a:r>
            <a:endParaRPr lang="es-CO" sz="1400" dirty="0">
              <a:latin typeface="Open Sans"/>
            </a:endParaRPr>
          </a:p>
        </p:txBody>
      </p:sp>
      <p:sp>
        <p:nvSpPr>
          <p:cNvPr id="5" name="Rectángulo 4"/>
          <p:cNvSpPr/>
          <p:nvPr/>
        </p:nvSpPr>
        <p:spPr>
          <a:xfrm>
            <a:off x="4067944" y="3002113"/>
            <a:ext cx="4899925" cy="3323987"/>
          </a:xfrm>
          <a:prstGeom prst="rect">
            <a:avLst/>
          </a:prstGeom>
        </p:spPr>
        <p:txBody>
          <a:bodyPr wrap="square">
            <a:spAutoFit/>
          </a:bodyPr>
          <a:lstStyle/>
          <a:p>
            <a:r>
              <a:rPr lang="es-CO" sz="1400" dirty="0">
                <a:solidFill>
                  <a:srgbClr val="212121"/>
                </a:solidFill>
                <a:latin typeface="Open Sans"/>
              </a:rPr>
              <a:t>Realizar actividades de aprendizaje  rediseñadas  mediante la utilización de  las TIC implica, por ejemplo, que los estudiantes:</a:t>
            </a:r>
            <a:br>
              <a:rPr lang="es-CO" sz="1400" dirty="0">
                <a:solidFill>
                  <a:srgbClr val="212121"/>
                </a:solidFill>
                <a:latin typeface="Open Sans"/>
              </a:rPr>
            </a:br>
            <a:endParaRPr lang="es-CO" sz="1400" dirty="0">
              <a:solidFill>
                <a:srgbClr val="212121"/>
              </a:solidFill>
              <a:latin typeface="Open Sans"/>
            </a:endParaRPr>
          </a:p>
          <a:p>
            <a:pPr>
              <a:buFont typeface="Arial" panose="020B0604020202020204" pitchFamily="34" charset="0"/>
              <a:buChar char="•"/>
            </a:pPr>
            <a:r>
              <a:rPr lang="es-CO" sz="1400" dirty="0">
                <a:solidFill>
                  <a:srgbClr val="212121"/>
                </a:solidFill>
                <a:latin typeface="Open Sans"/>
              </a:rPr>
              <a:t>Utilicen la función “Street View” de </a:t>
            </a:r>
            <a:r>
              <a:rPr lang="es-CO" sz="1400" dirty="0">
                <a:solidFill>
                  <a:srgbClr val="800000"/>
                </a:solidFill>
                <a:latin typeface="Open Sans"/>
                <a:hlinkClick r:id="rId4"/>
              </a:rPr>
              <a:t>Google </a:t>
            </a:r>
            <a:r>
              <a:rPr lang="es-CO" sz="1400" dirty="0" err="1">
                <a:solidFill>
                  <a:srgbClr val="800000"/>
                </a:solidFill>
                <a:latin typeface="Open Sans"/>
                <a:hlinkClick r:id="rId4"/>
              </a:rPr>
              <a:t>Maps</a:t>
            </a:r>
            <a:r>
              <a:rPr lang="es-CO" sz="1400" dirty="0">
                <a:solidFill>
                  <a:srgbClr val="212121"/>
                </a:solidFill>
                <a:latin typeface="Open Sans"/>
              </a:rPr>
              <a:t> para elaborar recorridos virtuales por las calles de una determinada localidad</a:t>
            </a:r>
            <a:r>
              <a:rPr lang="es-CO" sz="1400" dirty="0" smtClean="0">
                <a:solidFill>
                  <a:srgbClr val="212121"/>
                </a:solidFill>
                <a:latin typeface="Open Sans"/>
              </a:rPr>
              <a:t>.</a:t>
            </a:r>
            <a:br>
              <a:rPr lang="es-CO" sz="1400" dirty="0" smtClean="0">
                <a:solidFill>
                  <a:srgbClr val="212121"/>
                </a:solidFill>
                <a:latin typeface="Open Sans"/>
              </a:rPr>
            </a:br>
            <a:endParaRPr lang="es-CO" sz="1400" dirty="0">
              <a:solidFill>
                <a:srgbClr val="212121"/>
              </a:solidFill>
              <a:latin typeface="Open Sans"/>
            </a:endParaRPr>
          </a:p>
          <a:p>
            <a:pPr>
              <a:buFont typeface="Arial" panose="020B0604020202020204" pitchFamily="34" charset="0"/>
              <a:buChar char="•"/>
            </a:pPr>
            <a:r>
              <a:rPr lang="es-CO" sz="1400" dirty="0">
                <a:solidFill>
                  <a:srgbClr val="212121"/>
                </a:solidFill>
                <a:latin typeface="Open Sans"/>
              </a:rPr>
              <a:t>Tomen notas de clase en </a:t>
            </a:r>
            <a:r>
              <a:rPr lang="es-CO" sz="1400" dirty="0" err="1">
                <a:solidFill>
                  <a:srgbClr val="800000"/>
                </a:solidFill>
                <a:latin typeface="Open Sans"/>
                <a:hlinkClick r:id="rId5"/>
              </a:rPr>
              <a:t>Evernote</a:t>
            </a:r>
            <a:r>
              <a:rPr lang="es-CO" sz="1400" dirty="0">
                <a:solidFill>
                  <a:srgbClr val="212121"/>
                </a:solidFill>
                <a:latin typeface="Open Sans"/>
              </a:rPr>
              <a:t> para acceder posteriormente a ellas; además las categorizan en Libretas y las comparten con otros estudiantes</a:t>
            </a:r>
            <a:r>
              <a:rPr lang="es-CO" sz="1400" dirty="0" smtClean="0">
                <a:solidFill>
                  <a:srgbClr val="212121"/>
                </a:solidFill>
                <a:latin typeface="Open Sans"/>
              </a:rPr>
              <a:t>.</a:t>
            </a:r>
            <a:br>
              <a:rPr lang="es-CO" sz="1400" dirty="0" smtClean="0">
                <a:solidFill>
                  <a:srgbClr val="212121"/>
                </a:solidFill>
                <a:latin typeface="Open Sans"/>
              </a:rPr>
            </a:br>
            <a:endParaRPr lang="es-CO" sz="1400" dirty="0">
              <a:solidFill>
                <a:srgbClr val="212121"/>
              </a:solidFill>
              <a:latin typeface="Open Sans"/>
            </a:endParaRPr>
          </a:p>
          <a:p>
            <a:pPr>
              <a:buFont typeface="Arial" panose="020B0604020202020204" pitchFamily="34" charset="0"/>
              <a:buChar char="•"/>
            </a:pPr>
            <a:r>
              <a:rPr lang="es-CO" sz="1400" dirty="0">
                <a:solidFill>
                  <a:srgbClr val="212121"/>
                </a:solidFill>
                <a:latin typeface="Open Sans"/>
              </a:rPr>
              <a:t>Tomen notas con </a:t>
            </a:r>
            <a:r>
              <a:rPr lang="es-CO" sz="1400" dirty="0" err="1">
                <a:solidFill>
                  <a:srgbClr val="800000"/>
                </a:solidFill>
                <a:latin typeface="Open Sans"/>
                <a:hlinkClick r:id="rId6"/>
              </a:rPr>
              <a:t>Screencast</a:t>
            </a:r>
            <a:r>
              <a:rPr lang="es-CO" sz="1400" dirty="0">
                <a:solidFill>
                  <a:srgbClr val="800000"/>
                </a:solidFill>
                <a:latin typeface="Open Sans"/>
                <a:hlinkClick r:id="rId6"/>
              </a:rPr>
              <a:t>-O-</a:t>
            </a:r>
            <a:r>
              <a:rPr lang="es-CO" sz="1400" dirty="0" err="1">
                <a:solidFill>
                  <a:srgbClr val="800000"/>
                </a:solidFill>
                <a:latin typeface="Open Sans"/>
                <a:hlinkClick r:id="rId6"/>
              </a:rPr>
              <a:t>Matic</a:t>
            </a:r>
            <a:r>
              <a:rPr lang="es-CO" sz="1400" dirty="0">
                <a:solidFill>
                  <a:srgbClr val="212121"/>
                </a:solidFill>
                <a:latin typeface="Open Sans"/>
              </a:rPr>
              <a:t> y le agregan grabaciones de audio. Publican esas notas de texto y audio para compartirlas con docentes y compañeros.</a:t>
            </a:r>
            <a:endParaRPr lang="es-CO" sz="1400" b="0" i="0" dirty="0">
              <a:solidFill>
                <a:srgbClr val="212121"/>
              </a:solidFill>
              <a:effectLst/>
              <a:latin typeface="Open Sans"/>
            </a:endParaRPr>
          </a:p>
        </p:txBody>
      </p:sp>
    </p:spTree>
    <p:extLst>
      <p:ext uri="{BB962C8B-B14F-4D97-AF65-F5344CB8AC3E}">
        <p14:creationId xmlns:p14="http://schemas.microsoft.com/office/powerpoint/2010/main" val="41716759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453"/>
          <p:cNvSpPr/>
          <p:nvPr/>
        </p:nvSpPr>
        <p:spPr>
          <a:xfrm>
            <a:off x="-31965" y="1008013"/>
            <a:ext cx="9143850" cy="738000"/>
          </a:xfrm>
          <a:prstGeom prst="rect">
            <a:avLst/>
          </a:prstGeom>
          <a:solidFill>
            <a:srgbClr val="F3F3F3"/>
          </a:solidFill>
          <a:ln>
            <a:noFill/>
          </a:ln>
        </p:spPr>
        <p:txBody>
          <a:bodyPr lIns="91425" tIns="91425" rIns="91425" bIns="91425" anchor="ctr" anchorCtr="0">
            <a:noAutofit/>
          </a:bodyPr>
          <a:lstStyle/>
          <a:p>
            <a:endParaRPr/>
          </a:p>
        </p:txBody>
      </p:sp>
      <p:sp>
        <p:nvSpPr>
          <p:cNvPr id="4" name="Título 6"/>
          <p:cNvSpPr>
            <a:spLocks noGrp="1"/>
          </p:cNvSpPr>
          <p:nvPr>
            <p:ph type="title"/>
          </p:nvPr>
        </p:nvSpPr>
        <p:spPr>
          <a:xfrm>
            <a:off x="251520" y="1620653"/>
            <a:ext cx="9143850" cy="1143000"/>
          </a:xfrm>
        </p:spPr>
        <p:txBody>
          <a:bodyPr>
            <a:noAutofit/>
          </a:bodyPr>
          <a:lstStyle/>
          <a:p>
            <a:pPr algn="l"/>
            <a:r>
              <a:rPr lang="es-CO" sz="2800" dirty="0"/>
              <a:t>SAMR, modelo para integrar las TIC en procesos educativos</a:t>
            </a:r>
            <a:br>
              <a:rPr lang="es-CO" sz="2800" dirty="0"/>
            </a:br>
            <a:r>
              <a:rPr lang="es-CO" sz="2800" dirty="0"/>
              <a:t/>
            </a:r>
            <a:br>
              <a:rPr lang="es-CO" sz="2800" dirty="0"/>
            </a:br>
            <a:r>
              <a:rPr lang="es-CO" sz="2800" dirty="0"/>
              <a:t/>
            </a:r>
            <a:br>
              <a:rPr lang="es-CO" sz="2800" dirty="0"/>
            </a:br>
            <a:r>
              <a:rPr lang="es-CO" sz="2800" dirty="0">
                <a:solidFill>
                  <a:srgbClr val="000000"/>
                </a:solidFill>
              </a:rPr>
              <a:t/>
            </a:r>
            <a:br>
              <a:rPr lang="es-CO" sz="2800" dirty="0">
                <a:solidFill>
                  <a:srgbClr val="000000"/>
                </a:solidFill>
              </a:rPr>
            </a:br>
            <a:endParaRPr lang="es-CO" sz="2800" dirty="0"/>
          </a:p>
        </p:txBody>
      </p:sp>
      <p:pic>
        <p:nvPicPr>
          <p:cNvPr id="8194" name="Picture 2" descr="http://www.eduteka.org/imgbd/28/28-01/TraduccionModeloSAMR.jpg"/>
          <p:cNvPicPr>
            <a:picLocks noChangeAspect="1" noChangeArrowheads="1"/>
          </p:cNvPicPr>
          <p:nvPr/>
        </p:nvPicPr>
        <p:blipFill rotWithShape="1">
          <a:blip r:embed="rId2">
            <a:extLst>
              <a:ext uri="{28A0092B-C50C-407E-A947-70E740481C1C}">
                <a14:useLocalDpi xmlns:a14="http://schemas.microsoft.com/office/drawing/2010/main" val="0"/>
              </a:ext>
            </a:extLst>
          </a:blip>
          <a:srcRect l="7980" t="1519" r="7428" b="75093"/>
          <a:stretch/>
        </p:blipFill>
        <p:spPr bwMode="auto">
          <a:xfrm>
            <a:off x="179512" y="4080638"/>
            <a:ext cx="3816424" cy="108012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596153" y="6407750"/>
            <a:ext cx="2483372" cy="261610"/>
          </a:xfrm>
          <a:prstGeom prst="rect">
            <a:avLst/>
          </a:prstGeom>
        </p:spPr>
        <p:txBody>
          <a:bodyPr wrap="none">
            <a:spAutoFit/>
          </a:bodyPr>
          <a:lstStyle/>
          <a:p>
            <a:r>
              <a:rPr lang="es-CO" sz="1100" dirty="0">
                <a:hlinkClick r:id="rId3"/>
              </a:rPr>
              <a:t>http://www.eduteka.org/articulos/samr</a:t>
            </a:r>
            <a:endParaRPr lang="es-CO" sz="1100" dirty="0"/>
          </a:p>
        </p:txBody>
      </p:sp>
      <p:sp>
        <p:nvSpPr>
          <p:cNvPr id="2" name="Rectángulo 1"/>
          <p:cNvSpPr/>
          <p:nvPr/>
        </p:nvSpPr>
        <p:spPr>
          <a:xfrm>
            <a:off x="75464" y="1927411"/>
            <a:ext cx="8928992" cy="1443152"/>
          </a:xfrm>
          <a:prstGeom prst="rect">
            <a:avLst/>
          </a:prstGeom>
        </p:spPr>
        <p:txBody>
          <a:bodyPr wrap="square">
            <a:spAutoFit/>
          </a:bodyPr>
          <a:lstStyle/>
          <a:p>
            <a:pPr>
              <a:lnSpc>
                <a:spcPct val="150000"/>
              </a:lnSpc>
            </a:pPr>
            <a:r>
              <a:rPr lang="es-CO" sz="1200" b="1" i="1" dirty="0">
                <a:solidFill>
                  <a:srgbClr val="212121"/>
                </a:solidFill>
                <a:latin typeface="Open Sans"/>
              </a:rPr>
              <a:t>Las TIC permiten crear nuevas actividades de aprendizaje, antes inconcebibles</a:t>
            </a:r>
            <a:r>
              <a:rPr lang="es-CO" sz="1200" dirty="0">
                <a:solidFill>
                  <a:srgbClr val="212121"/>
                </a:solidFill>
                <a:latin typeface="Open Sans"/>
              </a:rPr>
              <a:t>.  En este nivel del modelo SAMR el docente debe formularse preguntas tales como. ¿En qué consiste la nueva actividad? ¿Cómo hacen posible las TIC la nueva actividad? ¿La nueva actividad plantea retos a los estudiantes para elaborar productos informáticos que den cuenta de los contenidos académicos que deben aprender y, que además, en el proceso, ayuden a desarrollar en ellos habilidades transversales?. Aquí, la colaboración entre estudiantes se hace indispensable y las TIC facilitan la comunicación entre ellos.</a:t>
            </a:r>
            <a:endParaRPr lang="es-CO" sz="1200" dirty="0">
              <a:latin typeface="Open Sans"/>
            </a:endParaRPr>
          </a:p>
        </p:txBody>
      </p:sp>
      <p:sp>
        <p:nvSpPr>
          <p:cNvPr id="5" name="Rectángulo 4"/>
          <p:cNvSpPr/>
          <p:nvPr/>
        </p:nvSpPr>
        <p:spPr>
          <a:xfrm>
            <a:off x="4432456" y="3551961"/>
            <a:ext cx="4572000" cy="2492990"/>
          </a:xfrm>
          <a:prstGeom prst="rect">
            <a:avLst/>
          </a:prstGeom>
        </p:spPr>
        <p:txBody>
          <a:bodyPr>
            <a:spAutoFit/>
          </a:bodyPr>
          <a:lstStyle/>
          <a:p>
            <a:r>
              <a:rPr lang="es-CO" sz="1200" dirty="0">
                <a:solidFill>
                  <a:srgbClr val="212121"/>
                </a:solidFill>
                <a:latin typeface="Open Sans"/>
              </a:rPr>
              <a:t>E</a:t>
            </a:r>
            <a:r>
              <a:rPr lang="es-CO" sz="1200" dirty="0" smtClean="0">
                <a:solidFill>
                  <a:srgbClr val="212121"/>
                </a:solidFill>
                <a:latin typeface="Open Sans"/>
              </a:rPr>
              <a:t>jemplos </a:t>
            </a:r>
            <a:r>
              <a:rPr lang="es-CO" sz="1200" dirty="0">
                <a:solidFill>
                  <a:srgbClr val="212121"/>
                </a:solidFill>
                <a:latin typeface="Open Sans"/>
              </a:rPr>
              <a:t>de </a:t>
            </a:r>
            <a:r>
              <a:rPr lang="es-CO" sz="1200" dirty="0" smtClean="0">
                <a:solidFill>
                  <a:srgbClr val="212121"/>
                </a:solidFill>
                <a:latin typeface="Open Sans"/>
              </a:rPr>
              <a:t>actividades:</a:t>
            </a:r>
            <a:br>
              <a:rPr lang="es-CO" sz="1200" dirty="0" smtClean="0">
                <a:solidFill>
                  <a:srgbClr val="212121"/>
                </a:solidFill>
                <a:latin typeface="Open Sans"/>
              </a:rPr>
            </a:br>
            <a:endParaRPr lang="es-CO" sz="1200" dirty="0">
              <a:solidFill>
                <a:srgbClr val="212121"/>
              </a:solidFill>
              <a:latin typeface="Open Sans"/>
            </a:endParaRPr>
          </a:p>
          <a:p>
            <a:pPr>
              <a:buFont typeface="Arial" panose="020B0604020202020204" pitchFamily="34" charset="0"/>
              <a:buChar char="•"/>
            </a:pPr>
            <a:r>
              <a:rPr lang="es-CO" sz="1200" dirty="0">
                <a:solidFill>
                  <a:srgbClr val="212121"/>
                </a:solidFill>
                <a:latin typeface="Open Sans"/>
              </a:rPr>
              <a:t>Crean una guía turística utilizando </a:t>
            </a:r>
            <a:r>
              <a:rPr lang="es-CO" sz="1200" dirty="0">
                <a:solidFill>
                  <a:srgbClr val="800000"/>
                </a:solidFill>
                <a:latin typeface="Open Sans"/>
                <a:hlinkClick r:id="rId4"/>
              </a:rPr>
              <a:t>Google </a:t>
            </a:r>
            <a:r>
              <a:rPr lang="es-CO" sz="1200" dirty="0" err="1">
                <a:solidFill>
                  <a:srgbClr val="800000"/>
                </a:solidFill>
                <a:latin typeface="Open Sans"/>
                <a:hlinkClick r:id="rId4"/>
              </a:rPr>
              <a:t>Maps</a:t>
            </a:r>
            <a:r>
              <a:rPr lang="es-CO" sz="1200" dirty="0">
                <a:solidFill>
                  <a:srgbClr val="212121"/>
                </a:solidFill>
                <a:latin typeface="Open Sans"/>
              </a:rPr>
              <a:t> y la comparten con otros en línea</a:t>
            </a:r>
            <a:r>
              <a:rPr lang="es-CO" sz="1200" dirty="0" smtClean="0">
                <a:solidFill>
                  <a:srgbClr val="212121"/>
                </a:solidFill>
                <a:latin typeface="Open Sans"/>
              </a:rPr>
              <a:t>.</a:t>
            </a:r>
            <a:br>
              <a:rPr lang="es-CO" sz="1200" dirty="0" smtClean="0">
                <a:solidFill>
                  <a:srgbClr val="212121"/>
                </a:solidFill>
                <a:latin typeface="Open Sans"/>
              </a:rPr>
            </a:br>
            <a:endParaRPr lang="es-CO" sz="1200" dirty="0">
              <a:solidFill>
                <a:srgbClr val="212121"/>
              </a:solidFill>
              <a:latin typeface="Open Sans"/>
            </a:endParaRPr>
          </a:p>
          <a:p>
            <a:pPr>
              <a:buFont typeface="Arial" panose="020B0604020202020204" pitchFamily="34" charset="0"/>
              <a:buChar char="•"/>
            </a:pPr>
            <a:r>
              <a:rPr lang="es-CO" sz="1200" dirty="0">
                <a:solidFill>
                  <a:srgbClr val="212121"/>
                </a:solidFill>
                <a:latin typeface="Open Sans"/>
              </a:rPr>
              <a:t>Toman notas de clase en </a:t>
            </a:r>
            <a:r>
              <a:rPr lang="es-CO" sz="1200" dirty="0" err="1">
                <a:solidFill>
                  <a:srgbClr val="800000"/>
                </a:solidFill>
                <a:latin typeface="Open Sans"/>
                <a:hlinkClick r:id="rId5"/>
              </a:rPr>
              <a:t>Evernote</a:t>
            </a:r>
            <a:r>
              <a:rPr lang="es-CO" sz="1200" dirty="0">
                <a:solidFill>
                  <a:srgbClr val="212121"/>
                </a:solidFill>
                <a:latin typeface="Open Sans"/>
              </a:rPr>
              <a:t> para acceder a ellas posteriormente. Las categorizan en Libretas y les agregan etiquetas. Comparten las Libretas con otros estudiantes y elaboran notas de manera colaborativa</a:t>
            </a:r>
            <a:r>
              <a:rPr lang="es-CO" sz="1200" dirty="0" smtClean="0">
                <a:solidFill>
                  <a:srgbClr val="212121"/>
                </a:solidFill>
                <a:latin typeface="Open Sans"/>
              </a:rPr>
              <a:t>.</a:t>
            </a:r>
            <a:br>
              <a:rPr lang="es-CO" sz="1200" dirty="0" smtClean="0">
                <a:solidFill>
                  <a:srgbClr val="212121"/>
                </a:solidFill>
                <a:latin typeface="Open Sans"/>
              </a:rPr>
            </a:br>
            <a:endParaRPr lang="es-CO" sz="1200" dirty="0">
              <a:solidFill>
                <a:srgbClr val="212121"/>
              </a:solidFill>
              <a:latin typeface="Open Sans"/>
            </a:endParaRPr>
          </a:p>
          <a:p>
            <a:pPr>
              <a:buFont typeface="Arial" panose="020B0604020202020204" pitchFamily="34" charset="0"/>
              <a:buChar char="•"/>
            </a:pPr>
            <a:r>
              <a:rPr lang="es-CO" sz="1200" dirty="0">
                <a:solidFill>
                  <a:srgbClr val="212121"/>
                </a:solidFill>
                <a:latin typeface="Open Sans"/>
              </a:rPr>
              <a:t>Utilizan la aplicación </a:t>
            </a:r>
            <a:r>
              <a:rPr lang="es-CO" sz="1200" dirty="0" err="1">
                <a:solidFill>
                  <a:srgbClr val="800000"/>
                </a:solidFill>
                <a:latin typeface="Open Sans"/>
                <a:hlinkClick r:id="rId6"/>
              </a:rPr>
              <a:t>BackTypo</a:t>
            </a:r>
            <a:r>
              <a:rPr lang="es-CO" sz="1200" dirty="0">
                <a:solidFill>
                  <a:srgbClr val="212121"/>
                </a:solidFill>
                <a:latin typeface="Open Sans"/>
              </a:rPr>
              <a:t> para crear un libro con notas de clase en formato </a:t>
            </a:r>
            <a:r>
              <a:rPr lang="es-CO" sz="1200" dirty="0" err="1">
                <a:solidFill>
                  <a:srgbClr val="212121"/>
                </a:solidFill>
                <a:latin typeface="Open Sans"/>
              </a:rPr>
              <a:t>epub</a:t>
            </a:r>
            <a:r>
              <a:rPr lang="es-CO" sz="1200" dirty="0">
                <a:solidFill>
                  <a:srgbClr val="212121"/>
                </a:solidFill>
                <a:latin typeface="Open Sans"/>
              </a:rPr>
              <a:t>, </a:t>
            </a:r>
            <a:r>
              <a:rPr lang="es-CO" sz="1200" dirty="0" err="1">
                <a:solidFill>
                  <a:srgbClr val="212121"/>
                </a:solidFill>
                <a:latin typeface="Open Sans"/>
              </a:rPr>
              <a:t>mobi</a:t>
            </a:r>
            <a:r>
              <a:rPr lang="es-CO" sz="1200" dirty="0">
                <a:solidFill>
                  <a:srgbClr val="212121"/>
                </a:solidFill>
                <a:latin typeface="Open Sans"/>
              </a:rPr>
              <a:t> o </a:t>
            </a:r>
            <a:r>
              <a:rPr lang="es-CO" sz="1200" dirty="0" err="1">
                <a:solidFill>
                  <a:srgbClr val="212121"/>
                </a:solidFill>
                <a:latin typeface="Open Sans"/>
              </a:rPr>
              <a:t>pdf</a:t>
            </a:r>
            <a:r>
              <a:rPr lang="es-CO" sz="1200" dirty="0">
                <a:solidFill>
                  <a:srgbClr val="212121"/>
                </a:solidFill>
                <a:latin typeface="Open Sans"/>
              </a:rPr>
              <a:t>. Publican el libro digital resultante y lo comparten con profesores y compañeros.</a:t>
            </a:r>
            <a:endParaRPr lang="es-CO" sz="1200" b="0" i="0" dirty="0">
              <a:solidFill>
                <a:srgbClr val="212121"/>
              </a:solidFill>
              <a:effectLst/>
              <a:latin typeface="Open Sans"/>
            </a:endParaRPr>
          </a:p>
        </p:txBody>
      </p:sp>
    </p:spTree>
    <p:extLst>
      <p:ext uri="{BB962C8B-B14F-4D97-AF65-F5344CB8AC3E}">
        <p14:creationId xmlns:p14="http://schemas.microsoft.com/office/powerpoint/2010/main" val="77785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1" y="836712"/>
            <a:ext cx="9144001" cy="5976664"/>
          </a:xfrm>
          <a:prstGeom prst="rect">
            <a:avLst/>
          </a:prstGeom>
          <a:noFill/>
          <a:ln w="9525">
            <a:noFill/>
            <a:miter lim="800000"/>
            <a:headEnd/>
            <a:tailEnd/>
          </a:ln>
          <a:effectLst/>
        </p:spPr>
      </p:pic>
      <p:sp>
        <p:nvSpPr>
          <p:cNvPr id="2" name="Shape 543"/>
          <p:cNvSpPr/>
          <p:nvPr/>
        </p:nvSpPr>
        <p:spPr>
          <a:xfrm>
            <a:off x="0" y="4509120"/>
            <a:ext cx="3059832" cy="1311899"/>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lIns="121875" tIns="60925" rIns="121875" bIns="60925" anchor="t" anchorCtr="0">
            <a:noAutofit/>
          </a:bodyPr>
          <a:lstStyle/>
          <a:p>
            <a:endParaRPr/>
          </a:p>
        </p:txBody>
      </p:sp>
      <p:sp>
        <p:nvSpPr>
          <p:cNvPr id="3" name="Shape 544"/>
          <p:cNvSpPr txBox="1"/>
          <p:nvPr/>
        </p:nvSpPr>
        <p:spPr>
          <a:xfrm>
            <a:off x="251520" y="4725144"/>
            <a:ext cx="3168352" cy="672000"/>
          </a:xfrm>
          <a:prstGeom prst="rect">
            <a:avLst/>
          </a:prstGeom>
          <a:noFill/>
          <a:ln>
            <a:noFill/>
          </a:ln>
        </p:spPr>
        <p:txBody>
          <a:bodyPr lIns="91425" tIns="45700" rIns="91425" bIns="45700" anchor="t" anchorCtr="0">
            <a:noAutofit/>
          </a:bodyPr>
          <a:lstStyle/>
          <a:p>
            <a:pPr marL="0" marR="0" lvl="0" indent="0" rtl="0">
              <a:lnSpc>
                <a:spcPct val="90000"/>
              </a:lnSpc>
              <a:spcAft>
                <a:spcPts val="1200"/>
              </a:spcAft>
              <a:buSzPct val="25000"/>
              <a:buNone/>
            </a:pPr>
            <a:r>
              <a:rPr lang="es-CO" sz="2800" dirty="0" smtClean="0">
                <a:solidFill>
                  <a:srgbClr val="FFFFFF"/>
                </a:solidFill>
                <a:latin typeface="Open Sans"/>
                <a:ea typeface="Open Sans"/>
                <a:cs typeface="Open Sans"/>
                <a:sym typeface="Open Sans"/>
              </a:rPr>
              <a:t>Configuración</a:t>
            </a:r>
            <a:br>
              <a:rPr lang="es-CO" sz="2800" dirty="0" smtClean="0">
                <a:solidFill>
                  <a:srgbClr val="FFFFFF"/>
                </a:solidFill>
                <a:latin typeface="Open Sans"/>
                <a:ea typeface="Open Sans"/>
                <a:cs typeface="Open Sans"/>
                <a:sym typeface="Open Sans"/>
              </a:rPr>
            </a:br>
            <a:r>
              <a:rPr lang="es-CO" sz="2800" dirty="0" smtClean="0">
                <a:solidFill>
                  <a:srgbClr val="FFFFFF"/>
                </a:solidFill>
                <a:latin typeface="Open Sans"/>
                <a:ea typeface="Open Sans"/>
                <a:cs typeface="Open Sans"/>
                <a:sym typeface="Open Sans"/>
              </a:rPr>
              <a:t>de la tableta</a:t>
            </a:r>
            <a:endParaRPr lang="es-CO" sz="28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25212828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1" y="1941936"/>
            <a:ext cx="9153885" cy="4511400"/>
          </a:xfrm>
          <a:prstGeom prst="rect">
            <a:avLst/>
          </a:prstGeom>
          <a:solidFill>
            <a:srgbClr val="F3F3F3"/>
          </a:solidFill>
          <a:ln>
            <a:noFill/>
          </a:ln>
        </p:spPr>
        <p:txBody>
          <a:bodyPr lIns="91425" tIns="91425" rIns="91425" bIns="91425" anchor="ctr" anchorCtr="0">
            <a:noAutofit/>
          </a:bodyPr>
          <a:lstStyle/>
          <a:p>
            <a:endParaRPr/>
          </a:p>
        </p:txBody>
      </p:sp>
      <p:sp>
        <p:nvSpPr>
          <p:cNvPr id="3" name="Shape 446"/>
          <p:cNvSpPr txBox="1">
            <a:spLocks noGrp="1"/>
          </p:cNvSpPr>
          <p:nvPr>
            <p:ph type="title"/>
          </p:nvPr>
        </p:nvSpPr>
        <p:spPr>
          <a:xfrm>
            <a:off x="393191" y="1042459"/>
            <a:ext cx="8715313" cy="640200"/>
          </a:xfrm>
          <a:prstGeom prst="rect">
            <a:avLst/>
          </a:prstGeom>
        </p:spPr>
        <p:txBody>
          <a:bodyPr lIns="91425" tIns="91425" rIns="91425" bIns="91425" anchor="t" anchorCtr="0">
            <a:noAutofit/>
          </a:bodyPr>
          <a:lstStyle/>
          <a:p>
            <a:pPr lvl="0" algn="l" rtl="0">
              <a:buNone/>
            </a:pPr>
            <a:r>
              <a:rPr lang="es-CO" sz="3600" dirty="0" smtClean="0"/>
              <a:t>Crear una cuenta en Gmail</a:t>
            </a:r>
            <a:endParaRPr lang="es-CO" sz="3600" dirty="0"/>
          </a:p>
        </p:txBody>
      </p:sp>
      <p:sp>
        <p:nvSpPr>
          <p:cNvPr id="4" name="Shape 447"/>
          <p:cNvSpPr txBox="1">
            <a:spLocks/>
          </p:cNvSpPr>
          <p:nvPr/>
        </p:nvSpPr>
        <p:spPr>
          <a:xfrm>
            <a:off x="251520" y="2215204"/>
            <a:ext cx="4957718" cy="338880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CO" sz="1800" dirty="0" smtClean="0">
              <a:solidFill>
                <a:srgbClr val="434343"/>
              </a:solidFill>
            </a:endParaRPr>
          </a:p>
          <a:p>
            <a:pPr algn="just"/>
            <a:r>
              <a:rPr lang="es-CO" sz="1800" dirty="0" smtClean="0">
                <a:solidFill>
                  <a:srgbClr val="434343"/>
                </a:solidFill>
              </a:rPr>
              <a:t>Android es un sistema operativo perteneciente a Google, por lo cual es necesario crear una cuenta en el servicio de correo electrónico gratuito Gmail, con el fin de vincular todos los servicios que este ofrece:</a:t>
            </a:r>
          </a:p>
          <a:p>
            <a:pPr algn="just">
              <a:lnSpc>
                <a:spcPct val="150000"/>
              </a:lnSpc>
            </a:pPr>
            <a:r>
              <a:rPr lang="es-CO" sz="1800" dirty="0" smtClean="0">
                <a:solidFill>
                  <a:srgbClr val="434343"/>
                </a:solidFill>
              </a:rPr>
              <a:t> Acceso al correo electrónico</a:t>
            </a:r>
          </a:p>
          <a:p>
            <a:pPr algn="just">
              <a:lnSpc>
                <a:spcPct val="150000"/>
              </a:lnSpc>
            </a:pPr>
            <a:r>
              <a:rPr lang="es-CO" sz="1800" dirty="0" smtClean="0">
                <a:solidFill>
                  <a:srgbClr val="434343"/>
                </a:solidFill>
              </a:rPr>
              <a:t> Sincronización de cuentas</a:t>
            </a:r>
          </a:p>
          <a:p>
            <a:pPr algn="just">
              <a:lnSpc>
                <a:spcPct val="150000"/>
              </a:lnSpc>
            </a:pPr>
            <a:r>
              <a:rPr lang="es-CO" sz="1800" dirty="0" smtClean="0">
                <a:solidFill>
                  <a:srgbClr val="434343"/>
                </a:solidFill>
              </a:rPr>
              <a:t> Copias de seguridad</a:t>
            </a:r>
          </a:p>
          <a:p>
            <a:pPr algn="just">
              <a:lnSpc>
                <a:spcPct val="150000"/>
              </a:lnSpc>
            </a:pPr>
            <a:r>
              <a:rPr lang="es-CO" sz="1800" dirty="0" smtClean="0">
                <a:solidFill>
                  <a:srgbClr val="434343"/>
                </a:solidFill>
              </a:rPr>
              <a:t> Aplicaciones de Google con la misma cuenta</a:t>
            </a:r>
          </a:p>
          <a:p>
            <a:endParaRPr lang="es-MX" sz="1800" dirty="0" smtClean="0">
              <a:solidFill>
                <a:srgbClr val="434343"/>
              </a:solidFill>
            </a:endParaRPr>
          </a:p>
          <a:p>
            <a:pPr algn="r"/>
            <a:endParaRPr lang="en-US" sz="1200" dirty="0" smtClean="0">
              <a:solidFill>
                <a:srgbClr val="434343"/>
              </a:solidFill>
            </a:endParaRPr>
          </a:p>
          <a:p>
            <a:pPr algn="r"/>
            <a:endParaRPr lang="en-US" sz="1200" dirty="0" smtClean="0">
              <a:solidFill>
                <a:srgbClr val="434343"/>
              </a:solidFill>
            </a:endParaRPr>
          </a:p>
          <a:p>
            <a:pPr algn="r"/>
            <a:endParaRPr lang="en-US" sz="1200" dirty="0">
              <a:solidFill>
                <a:srgbClr val="434343"/>
              </a:solidFill>
            </a:endParaRPr>
          </a:p>
        </p:txBody>
      </p:sp>
      <p:pic>
        <p:nvPicPr>
          <p:cNvPr id="5" name="Picture 2"/>
          <p:cNvPicPr>
            <a:picLocks noChangeAspect="1" noChangeArrowheads="1"/>
          </p:cNvPicPr>
          <p:nvPr/>
        </p:nvPicPr>
        <p:blipFill>
          <a:blip r:embed="rId2"/>
          <a:srcRect/>
          <a:stretch>
            <a:fillRect/>
          </a:stretch>
        </p:blipFill>
        <p:spPr bwMode="auto">
          <a:xfrm>
            <a:off x="6352453" y="2725925"/>
            <a:ext cx="1913095" cy="2585623"/>
          </a:xfrm>
          <a:prstGeom prst="rect">
            <a:avLst/>
          </a:prstGeom>
          <a:noFill/>
          <a:ln w="9525">
            <a:noFill/>
            <a:miter lim="800000"/>
            <a:headEnd/>
            <a:tailEnd/>
          </a:ln>
          <a:effectLst/>
        </p:spPr>
      </p:pic>
    </p:spTree>
    <p:extLst>
      <p:ext uri="{BB962C8B-B14F-4D97-AF65-F5344CB8AC3E}">
        <p14:creationId xmlns:p14="http://schemas.microsoft.com/office/powerpoint/2010/main" val="8730148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0" y="2267094"/>
            <a:ext cx="9144000" cy="1080120"/>
          </a:xfrm>
          <a:prstGeom prst="rect">
            <a:avLst/>
          </a:prstGeom>
          <a:solidFill>
            <a:srgbClr val="F3F3F3"/>
          </a:solidFill>
          <a:ln>
            <a:noFill/>
          </a:ln>
        </p:spPr>
        <p:txBody>
          <a:bodyPr lIns="91425" tIns="91425" rIns="91425" bIns="91425" anchor="ctr" anchorCtr="0">
            <a:noAutofit/>
          </a:bodyPr>
          <a:lstStyle/>
          <a:p>
            <a:endParaRPr/>
          </a:p>
        </p:txBody>
      </p:sp>
      <p:sp>
        <p:nvSpPr>
          <p:cNvPr id="3" name="Shape 446"/>
          <p:cNvSpPr txBox="1">
            <a:spLocks noGrp="1"/>
          </p:cNvSpPr>
          <p:nvPr>
            <p:ph type="title"/>
          </p:nvPr>
        </p:nvSpPr>
        <p:spPr>
          <a:xfrm>
            <a:off x="393191" y="1238365"/>
            <a:ext cx="8750809" cy="640200"/>
          </a:xfrm>
          <a:prstGeom prst="rect">
            <a:avLst/>
          </a:prstGeom>
        </p:spPr>
        <p:txBody>
          <a:bodyPr lIns="91425" tIns="91425" rIns="91425" bIns="91425" anchor="t" anchorCtr="0">
            <a:noAutofit/>
          </a:bodyPr>
          <a:lstStyle/>
          <a:p>
            <a:pPr lvl="0" algn="l" rtl="0">
              <a:buNone/>
            </a:pPr>
            <a:r>
              <a:rPr lang="es-CO" sz="3600" dirty="0" smtClean="0"/>
              <a:t>Apps de Google incluidos en la tableta</a:t>
            </a:r>
            <a:endParaRPr lang="es-CO" sz="3600" dirty="0"/>
          </a:p>
        </p:txBody>
      </p:sp>
      <p:sp>
        <p:nvSpPr>
          <p:cNvPr id="4" name="Shape 447"/>
          <p:cNvSpPr txBox="1">
            <a:spLocks/>
          </p:cNvSpPr>
          <p:nvPr/>
        </p:nvSpPr>
        <p:spPr>
          <a:xfrm>
            <a:off x="405780" y="2262670"/>
            <a:ext cx="8738220" cy="86852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CO" sz="1800" dirty="0" smtClean="0">
              <a:solidFill>
                <a:srgbClr val="434343"/>
              </a:solidFill>
            </a:endParaRPr>
          </a:p>
          <a:p>
            <a:pPr marL="0" indent="0" algn="just">
              <a:buNone/>
            </a:pPr>
            <a:r>
              <a:rPr lang="es-CO" sz="1800" dirty="0" smtClean="0">
                <a:solidFill>
                  <a:srgbClr val="434343"/>
                </a:solidFill>
              </a:rPr>
              <a:t>El sistema operativo Android incluye Apps pertenecientes a la suite de servicios de Google.</a:t>
            </a:r>
          </a:p>
          <a:p>
            <a:endParaRPr lang="es-MX" sz="1800" dirty="0" smtClean="0">
              <a:solidFill>
                <a:srgbClr val="434343"/>
              </a:solidFill>
            </a:endParaRPr>
          </a:p>
          <a:p>
            <a:pPr algn="r"/>
            <a:endParaRPr lang="en-US" sz="1200" dirty="0" smtClean="0">
              <a:solidFill>
                <a:srgbClr val="434343"/>
              </a:solidFill>
            </a:endParaRPr>
          </a:p>
          <a:p>
            <a:pPr algn="r"/>
            <a:endParaRPr lang="en-US" sz="1200" dirty="0" smtClean="0">
              <a:solidFill>
                <a:srgbClr val="434343"/>
              </a:solidFill>
            </a:endParaRPr>
          </a:p>
          <a:p>
            <a:pPr algn="r"/>
            <a:endParaRPr lang="en-US" sz="1200" dirty="0">
              <a:solidFill>
                <a:srgbClr val="434343"/>
              </a:solidFill>
            </a:endParaRPr>
          </a:p>
        </p:txBody>
      </p:sp>
      <p:pic>
        <p:nvPicPr>
          <p:cNvPr id="5" name="Picture 2"/>
          <p:cNvPicPr>
            <a:picLocks noChangeAspect="1" noChangeArrowheads="1"/>
          </p:cNvPicPr>
          <p:nvPr/>
        </p:nvPicPr>
        <p:blipFill>
          <a:blip r:embed="rId2"/>
          <a:srcRect/>
          <a:stretch>
            <a:fillRect/>
          </a:stretch>
        </p:blipFill>
        <p:spPr bwMode="auto">
          <a:xfrm>
            <a:off x="361602" y="3709388"/>
            <a:ext cx="8208912" cy="2527924"/>
          </a:xfrm>
          <a:prstGeom prst="rect">
            <a:avLst/>
          </a:prstGeom>
          <a:noFill/>
          <a:ln w="9525">
            <a:noFill/>
            <a:miter lim="800000"/>
            <a:headEnd/>
            <a:tailEnd/>
          </a:ln>
          <a:effectLst/>
        </p:spPr>
      </p:pic>
    </p:spTree>
    <p:extLst>
      <p:ext uri="{BB962C8B-B14F-4D97-AF65-F5344CB8AC3E}">
        <p14:creationId xmlns:p14="http://schemas.microsoft.com/office/powerpoint/2010/main" val="4298700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0" y="2009457"/>
            <a:ext cx="4139952" cy="4392488"/>
          </a:xfrm>
          <a:prstGeom prst="rect">
            <a:avLst/>
          </a:prstGeom>
          <a:solidFill>
            <a:srgbClr val="F3F3F3"/>
          </a:solidFill>
          <a:ln>
            <a:noFill/>
          </a:ln>
        </p:spPr>
        <p:txBody>
          <a:bodyPr lIns="91425" tIns="91425" rIns="91425" bIns="91425" anchor="ctr" anchorCtr="0">
            <a:noAutofit/>
          </a:bodyPr>
          <a:lstStyle/>
          <a:p>
            <a:endParaRPr/>
          </a:p>
        </p:txBody>
      </p:sp>
      <p:sp>
        <p:nvSpPr>
          <p:cNvPr id="3" name="Shape 446"/>
          <p:cNvSpPr txBox="1">
            <a:spLocks noGrp="1"/>
          </p:cNvSpPr>
          <p:nvPr>
            <p:ph type="title"/>
          </p:nvPr>
        </p:nvSpPr>
        <p:spPr>
          <a:xfrm>
            <a:off x="393191" y="980728"/>
            <a:ext cx="8750809" cy="640200"/>
          </a:xfrm>
          <a:prstGeom prst="rect">
            <a:avLst/>
          </a:prstGeom>
        </p:spPr>
        <p:txBody>
          <a:bodyPr lIns="91425" tIns="91425" rIns="91425" bIns="91425" anchor="t" anchorCtr="0">
            <a:noAutofit/>
          </a:bodyPr>
          <a:lstStyle/>
          <a:p>
            <a:pPr lvl="0" algn="l" rtl="0">
              <a:buNone/>
            </a:pPr>
            <a:r>
              <a:rPr lang="es-CO" sz="3600" dirty="0" smtClean="0"/>
              <a:t>Apps diferentes a la suite de Google</a:t>
            </a:r>
            <a:endParaRPr lang="es-CO" sz="3600" dirty="0"/>
          </a:p>
        </p:txBody>
      </p:sp>
      <p:sp>
        <p:nvSpPr>
          <p:cNvPr id="4" name="Shape 447"/>
          <p:cNvSpPr txBox="1">
            <a:spLocks/>
          </p:cNvSpPr>
          <p:nvPr/>
        </p:nvSpPr>
        <p:spPr>
          <a:xfrm>
            <a:off x="189756" y="2149049"/>
            <a:ext cx="3671484" cy="4180888"/>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CO" sz="1600" dirty="0" smtClean="0">
              <a:solidFill>
                <a:srgbClr val="434343"/>
              </a:solidFill>
            </a:endParaRPr>
          </a:p>
          <a:p>
            <a:pPr algn="just"/>
            <a:r>
              <a:rPr lang="es-CO" sz="1600" dirty="0" smtClean="0">
                <a:solidFill>
                  <a:srgbClr val="434343"/>
                </a:solidFill>
              </a:rPr>
              <a:t>Android cuenta con aplicaciones que no pertenecen necesariamente a la suite de Google y que son utilizadas para la configuración general de la tableta. Estas aplicaciones pueden varias dependiendo del fabricante o la versión de Android:</a:t>
            </a:r>
          </a:p>
          <a:p>
            <a:pPr algn="just"/>
            <a:r>
              <a:rPr lang="es-CO" sz="1600" dirty="0" smtClean="0">
                <a:solidFill>
                  <a:srgbClr val="434343"/>
                </a:solidFill>
              </a:rPr>
              <a:t> Navegadores de Internet</a:t>
            </a:r>
          </a:p>
          <a:p>
            <a:pPr algn="just"/>
            <a:r>
              <a:rPr lang="es-CO" sz="1600" dirty="0" smtClean="0">
                <a:solidFill>
                  <a:srgbClr val="434343"/>
                </a:solidFill>
              </a:rPr>
              <a:t> Sistema de archivos</a:t>
            </a:r>
          </a:p>
          <a:p>
            <a:pPr algn="just"/>
            <a:r>
              <a:rPr lang="es-CO" sz="1600" dirty="0" smtClean="0">
                <a:solidFill>
                  <a:srgbClr val="434343"/>
                </a:solidFill>
              </a:rPr>
              <a:t> Pantallas y fondos</a:t>
            </a:r>
          </a:p>
          <a:p>
            <a:pPr algn="just"/>
            <a:r>
              <a:rPr lang="es-CO" sz="1600" dirty="0" smtClean="0">
                <a:solidFill>
                  <a:srgbClr val="434343"/>
                </a:solidFill>
              </a:rPr>
              <a:t> Widgets</a:t>
            </a:r>
          </a:p>
          <a:p>
            <a:pPr algn="just"/>
            <a:r>
              <a:rPr lang="es-CO" sz="1600" dirty="0" smtClean="0">
                <a:solidFill>
                  <a:srgbClr val="434343"/>
                </a:solidFill>
              </a:rPr>
              <a:t> Temas</a:t>
            </a:r>
          </a:p>
          <a:p>
            <a:endParaRPr lang="es-MX" sz="1600" dirty="0" smtClean="0">
              <a:solidFill>
                <a:srgbClr val="434343"/>
              </a:solidFill>
            </a:endParaRPr>
          </a:p>
          <a:p>
            <a:pPr algn="r"/>
            <a:endParaRPr lang="en-US" sz="1100" dirty="0" smtClean="0">
              <a:solidFill>
                <a:srgbClr val="434343"/>
              </a:solidFill>
            </a:endParaRPr>
          </a:p>
          <a:p>
            <a:pPr algn="r"/>
            <a:endParaRPr lang="en-US" sz="1100" dirty="0" smtClean="0">
              <a:solidFill>
                <a:srgbClr val="434343"/>
              </a:solidFill>
            </a:endParaRPr>
          </a:p>
          <a:p>
            <a:pPr algn="r"/>
            <a:endParaRPr lang="en-US" sz="1100" dirty="0">
              <a:solidFill>
                <a:srgbClr val="434343"/>
              </a:solidFill>
            </a:endParaRPr>
          </a:p>
        </p:txBody>
      </p:sp>
      <p:pic>
        <p:nvPicPr>
          <p:cNvPr id="5" name="Picture 2"/>
          <p:cNvPicPr>
            <a:picLocks noChangeAspect="1" noChangeArrowheads="1"/>
          </p:cNvPicPr>
          <p:nvPr/>
        </p:nvPicPr>
        <p:blipFill>
          <a:blip r:embed="rId2"/>
          <a:srcRect/>
          <a:stretch>
            <a:fillRect/>
          </a:stretch>
        </p:blipFill>
        <p:spPr bwMode="auto">
          <a:xfrm>
            <a:off x="4572000" y="2297489"/>
            <a:ext cx="4320480" cy="3504195"/>
          </a:xfrm>
          <a:prstGeom prst="rect">
            <a:avLst/>
          </a:prstGeom>
          <a:noFill/>
          <a:ln w="9525">
            <a:noFill/>
            <a:miter lim="800000"/>
            <a:headEnd/>
            <a:tailEnd/>
          </a:ln>
          <a:effectLst/>
        </p:spPr>
      </p:pic>
    </p:spTree>
    <p:extLst>
      <p:ext uri="{BB962C8B-B14F-4D97-AF65-F5344CB8AC3E}">
        <p14:creationId xmlns:p14="http://schemas.microsoft.com/office/powerpoint/2010/main" val="29254041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CuadroTexto"/>
          <p:cNvSpPr txBox="1"/>
          <p:nvPr/>
        </p:nvSpPr>
        <p:spPr>
          <a:xfrm>
            <a:off x="79411" y="2966554"/>
            <a:ext cx="3849672" cy="2585323"/>
          </a:xfrm>
          <a:prstGeom prst="rect">
            <a:avLst/>
          </a:prstGeom>
          <a:noFill/>
        </p:spPr>
        <p:txBody>
          <a:bodyPr wrap="square" rtlCol="0">
            <a:spAutoFit/>
          </a:bodyPr>
          <a:lstStyle/>
          <a:p>
            <a:pPr algn="just"/>
            <a:r>
              <a:rPr lang="es-ES" sz="1800" dirty="0" smtClean="0">
                <a:solidFill>
                  <a:schemeClr val="tx1">
                    <a:lumMod val="75000"/>
                    <a:lumOff val="25000"/>
                  </a:schemeClr>
                </a:solidFill>
                <a:latin typeface="Open Sans"/>
              </a:rPr>
              <a:t>Puede crear copias de seguridad de la configuración y de otros datos asociados con una o más cuentas de Google. Si necesitas reemplazar o volver a los ajustes de fábrica de tu dispositivo, puedes restablecer los datos de cualquier cuenta para la que hayas creado una copia de seguridad anteriormente.</a:t>
            </a:r>
          </a:p>
        </p:txBody>
      </p:sp>
      <p:pic>
        <p:nvPicPr>
          <p:cNvPr id="3" name="7 Imagen" descr="2014-05-27 23.01.04.png"/>
          <p:cNvPicPr>
            <a:picLocks noChangeAspect="1"/>
          </p:cNvPicPr>
          <p:nvPr/>
        </p:nvPicPr>
        <p:blipFill>
          <a:blip r:embed="rId2"/>
          <a:srcRect t="2083" b="21875"/>
          <a:stretch>
            <a:fillRect/>
          </a:stretch>
        </p:blipFill>
        <p:spPr>
          <a:xfrm>
            <a:off x="4355976" y="1382378"/>
            <a:ext cx="4286250" cy="5214974"/>
          </a:xfrm>
          <a:prstGeom prst="rect">
            <a:avLst/>
          </a:prstGeom>
          <a:ln>
            <a:noFill/>
          </a:ln>
          <a:effectLst>
            <a:outerShdw blurRad="292100" dist="139700" dir="2700000" algn="tl" rotWithShape="0">
              <a:srgbClr val="333333">
                <a:alpha val="65000"/>
              </a:srgbClr>
            </a:outerShdw>
          </a:effectLst>
        </p:spPr>
      </p:pic>
      <p:grpSp>
        <p:nvGrpSpPr>
          <p:cNvPr id="4" name="Shape 528"/>
          <p:cNvGrpSpPr/>
          <p:nvPr/>
        </p:nvGrpSpPr>
        <p:grpSpPr>
          <a:xfrm>
            <a:off x="0" y="1118856"/>
            <a:ext cx="2669099" cy="922500"/>
            <a:chOff x="78700" y="2614655"/>
            <a:chExt cx="2669099" cy="922500"/>
          </a:xfrm>
        </p:grpSpPr>
        <p:sp>
          <p:nvSpPr>
            <p:cNvPr id="5" name="Shape 529"/>
            <p:cNvSpPr/>
            <p:nvPr/>
          </p:nvSpPr>
          <p:spPr>
            <a:xfrm>
              <a:off x="78700" y="2614655"/>
              <a:ext cx="2669099" cy="922500"/>
            </a:xfrm>
            <a:prstGeom prst="homePlate">
              <a:avLst>
                <a:gd name="adj" fmla="val 26194"/>
              </a:avLst>
            </a:prstGeom>
            <a:solidFill>
              <a:srgbClr val="D50F25"/>
            </a:solidFill>
            <a:ln>
              <a:noFill/>
            </a:ln>
          </p:spPr>
          <p:txBody>
            <a:bodyPr lIns="121875" tIns="60925" rIns="121875" bIns="60925" anchor="t" anchorCtr="0">
              <a:noAutofit/>
            </a:bodyPr>
            <a:lstStyle/>
            <a:p>
              <a:endParaRPr/>
            </a:p>
          </p:txBody>
        </p:sp>
        <p:sp>
          <p:nvSpPr>
            <p:cNvPr id="6" name="Shape 530"/>
            <p:cNvSpPr/>
            <p:nvPr/>
          </p:nvSpPr>
          <p:spPr>
            <a:xfrm>
              <a:off x="2410166" y="2790005"/>
              <a:ext cx="171300" cy="571799"/>
            </a:xfrm>
            <a:prstGeom prst="chevron">
              <a:avLst>
                <a:gd name="adj" fmla="val 87475"/>
              </a:avLst>
            </a:prstGeom>
            <a:solidFill>
              <a:srgbClr val="F8939E"/>
            </a:solidFill>
            <a:ln>
              <a:noFill/>
            </a:ln>
          </p:spPr>
          <p:txBody>
            <a:bodyPr lIns="91425" tIns="45700" rIns="91425" bIns="45700" anchor="ctr" anchorCtr="0">
              <a:noAutofit/>
            </a:bodyPr>
            <a:lstStyle/>
            <a:p>
              <a:endParaRPr/>
            </a:p>
          </p:txBody>
        </p:sp>
      </p:grpSp>
      <p:sp>
        <p:nvSpPr>
          <p:cNvPr id="7" name="9 CuadroTexto"/>
          <p:cNvSpPr txBox="1"/>
          <p:nvPr/>
        </p:nvSpPr>
        <p:spPr>
          <a:xfrm>
            <a:off x="45740" y="1238362"/>
            <a:ext cx="2308198" cy="707886"/>
          </a:xfrm>
          <a:prstGeom prst="rect">
            <a:avLst/>
          </a:prstGeom>
          <a:noFill/>
        </p:spPr>
        <p:txBody>
          <a:bodyPr wrap="square" rtlCol="0">
            <a:spAutoFit/>
          </a:bodyPr>
          <a:lstStyle/>
          <a:p>
            <a:r>
              <a:rPr lang="es-ES_tradnl" sz="2000" dirty="0" smtClean="0">
                <a:solidFill>
                  <a:schemeClr val="bg1"/>
                </a:solidFill>
                <a:latin typeface="Open Sans"/>
              </a:rPr>
              <a:t>Copia Seguridad y Restablecer</a:t>
            </a:r>
            <a:endParaRPr lang="es-ES" sz="2400" dirty="0">
              <a:solidFill>
                <a:schemeClr val="bg1"/>
              </a:solidFill>
              <a:latin typeface="Open Sans"/>
            </a:endParaRPr>
          </a:p>
        </p:txBody>
      </p:sp>
    </p:spTree>
    <p:extLst>
      <p:ext uri="{BB962C8B-B14F-4D97-AF65-F5344CB8AC3E}">
        <p14:creationId xmlns:p14="http://schemas.microsoft.com/office/powerpoint/2010/main" val="36650286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CuadroTexto"/>
          <p:cNvSpPr txBox="1"/>
          <p:nvPr/>
        </p:nvSpPr>
        <p:spPr>
          <a:xfrm>
            <a:off x="107504" y="3056761"/>
            <a:ext cx="2934855" cy="3108543"/>
          </a:xfrm>
          <a:prstGeom prst="rect">
            <a:avLst/>
          </a:prstGeom>
          <a:noFill/>
        </p:spPr>
        <p:txBody>
          <a:bodyPr wrap="square" rtlCol="0">
            <a:spAutoFit/>
          </a:bodyPr>
          <a:lstStyle/>
          <a:p>
            <a:pPr algn="just" fontAlgn="base"/>
            <a:r>
              <a:rPr lang="es-CO" sz="1400" dirty="0" smtClean="0">
                <a:solidFill>
                  <a:schemeClr val="tx1">
                    <a:lumMod val="75000"/>
                    <a:lumOff val="25000"/>
                  </a:schemeClr>
                </a:solidFill>
                <a:latin typeface="Open Sans"/>
              </a:rPr>
              <a:t>Puedes conectarte a redes </a:t>
            </a:r>
            <a:r>
              <a:rPr lang="es-CO" sz="1400" dirty="0" err="1" smtClean="0">
                <a:solidFill>
                  <a:schemeClr val="tx1">
                    <a:lumMod val="75000"/>
                    <a:lumOff val="25000"/>
                  </a:schemeClr>
                </a:solidFill>
                <a:latin typeface="Open Sans"/>
              </a:rPr>
              <a:t>Wi</a:t>
            </a:r>
            <a:r>
              <a:rPr lang="es-CO" sz="1400" dirty="0" smtClean="0">
                <a:solidFill>
                  <a:schemeClr val="tx1">
                    <a:lumMod val="75000"/>
                    <a:lumOff val="25000"/>
                  </a:schemeClr>
                </a:solidFill>
                <a:latin typeface="Open Sans"/>
              </a:rPr>
              <a:t>-Fi con el dispositivo, así como también agregar redes que usas seguido o eliminar redes que ya no usas. También puedes cambiar la configuración de las redes </a:t>
            </a:r>
            <a:r>
              <a:rPr lang="es-CO" sz="1400" dirty="0" err="1" smtClean="0">
                <a:solidFill>
                  <a:schemeClr val="tx1">
                    <a:lumMod val="75000"/>
                    <a:lumOff val="25000"/>
                  </a:schemeClr>
                </a:solidFill>
                <a:latin typeface="Open Sans"/>
              </a:rPr>
              <a:t>Wi</a:t>
            </a:r>
            <a:r>
              <a:rPr lang="es-CO" sz="1400" dirty="0" smtClean="0">
                <a:solidFill>
                  <a:schemeClr val="tx1">
                    <a:lumMod val="75000"/>
                    <a:lumOff val="25000"/>
                  </a:schemeClr>
                </a:solidFill>
                <a:latin typeface="Open Sans"/>
              </a:rPr>
              <a:t>-Fi guardadas en el dispositivo.</a:t>
            </a:r>
            <a:br>
              <a:rPr lang="es-CO" sz="1400" dirty="0" smtClean="0">
                <a:solidFill>
                  <a:schemeClr val="tx1">
                    <a:lumMod val="75000"/>
                    <a:lumOff val="25000"/>
                  </a:schemeClr>
                </a:solidFill>
                <a:latin typeface="Open Sans"/>
              </a:rPr>
            </a:br>
            <a:endParaRPr lang="es-CO" sz="1400" dirty="0" smtClean="0">
              <a:solidFill>
                <a:schemeClr val="tx1">
                  <a:lumMod val="75000"/>
                  <a:lumOff val="25000"/>
                </a:schemeClr>
              </a:solidFill>
              <a:latin typeface="Open Sans"/>
            </a:endParaRPr>
          </a:p>
          <a:p>
            <a:pPr algn="just" fontAlgn="base"/>
            <a:r>
              <a:rPr lang="es-CO" sz="1400" dirty="0" smtClean="0">
                <a:solidFill>
                  <a:schemeClr val="tx1">
                    <a:lumMod val="75000"/>
                    <a:lumOff val="25000"/>
                  </a:schemeClr>
                </a:solidFill>
                <a:latin typeface="Open Sans"/>
              </a:rPr>
              <a:t>Ten en cuenta que el dispositivo recordará todas las redes a las que te conectes, junto con los detalles de seguridad y se conectará automáticamente cuando esté dentro del alcance.</a:t>
            </a:r>
          </a:p>
        </p:txBody>
      </p:sp>
      <p:grpSp>
        <p:nvGrpSpPr>
          <p:cNvPr id="3" name="Shape 528"/>
          <p:cNvGrpSpPr/>
          <p:nvPr/>
        </p:nvGrpSpPr>
        <p:grpSpPr>
          <a:xfrm>
            <a:off x="16966" y="1196752"/>
            <a:ext cx="2669099" cy="922500"/>
            <a:chOff x="-2441580" y="2470639"/>
            <a:chExt cx="2669099" cy="922500"/>
          </a:xfrm>
        </p:grpSpPr>
        <p:sp>
          <p:nvSpPr>
            <p:cNvPr id="4" name="Shape 529"/>
            <p:cNvSpPr/>
            <p:nvPr/>
          </p:nvSpPr>
          <p:spPr>
            <a:xfrm>
              <a:off x="-2441580" y="2470639"/>
              <a:ext cx="2669099" cy="922500"/>
            </a:xfrm>
            <a:prstGeom prst="homePlate">
              <a:avLst>
                <a:gd name="adj" fmla="val 26194"/>
              </a:avLst>
            </a:prstGeom>
            <a:ln/>
          </p:spPr>
          <p:style>
            <a:lnRef idx="2">
              <a:schemeClr val="accent1">
                <a:shade val="50000"/>
              </a:schemeClr>
            </a:lnRef>
            <a:fillRef idx="1">
              <a:schemeClr val="accent1"/>
            </a:fillRef>
            <a:effectRef idx="0">
              <a:schemeClr val="accent1"/>
            </a:effectRef>
            <a:fontRef idx="minor">
              <a:schemeClr val="lt1"/>
            </a:fontRef>
          </p:style>
          <p:txBody>
            <a:bodyPr lIns="121875" tIns="60925" rIns="121875" bIns="60925" anchor="t" anchorCtr="0">
              <a:noAutofit/>
            </a:bodyPr>
            <a:lstStyle/>
            <a:p>
              <a:endParaRPr/>
            </a:p>
          </p:txBody>
        </p:sp>
        <p:sp>
          <p:nvSpPr>
            <p:cNvPr id="5" name="Shape 530"/>
            <p:cNvSpPr/>
            <p:nvPr/>
          </p:nvSpPr>
          <p:spPr>
            <a:xfrm>
              <a:off x="-65316" y="2648396"/>
              <a:ext cx="171300" cy="571799"/>
            </a:xfrm>
            <a:prstGeom prst="chevron">
              <a:avLst>
                <a:gd name="adj" fmla="val 87475"/>
              </a:avLst>
            </a:prstGeom>
            <a:ln/>
          </p:spPr>
          <p:style>
            <a:lnRef idx="2">
              <a:schemeClr val="accent1">
                <a:shade val="50000"/>
              </a:schemeClr>
            </a:lnRef>
            <a:fillRef idx="1">
              <a:schemeClr val="accent1"/>
            </a:fillRef>
            <a:effectRef idx="0">
              <a:schemeClr val="accent1"/>
            </a:effectRef>
            <a:fontRef idx="minor">
              <a:schemeClr val="lt1"/>
            </a:fontRef>
          </p:style>
          <p:txBody>
            <a:bodyPr lIns="91425" tIns="45700" rIns="91425" bIns="45700" anchor="ctr" anchorCtr="0">
              <a:noAutofit/>
            </a:bodyPr>
            <a:lstStyle/>
            <a:p>
              <a:endParaRPr/>
            </a:p>
          </p:txBody>
        </p:sp>
      </p:grpSp>
      <p:sp>
        <p:nvSpPr>
          <p:cNvPr id="6" name="9 CuadroTexto"/>
          <p:cNvSpPr txBox="1"/>
          <p:nvPr/>
        </p:nvSpPr>
        <p:spPr>
          <a:xfrm>
            <a:off x="279730" y="1218018"/>
            <a:ext cx="2185508" cy="830997"/>
          </a:xfrm>
          <a:prstGeom prst="rect">
            <a:avLst/>
          </a:prstGeom>
          <a:noFill/>
        </p:spPr>
        <p:txBody>
          <a:bodyPr wrap="square" rtlCol="0">
            <a:spAutoFit/>
          </a:bodyPr>
          <a:lstStyle/>
          <a:p>
            <a:r>
              <a:rPr lang="es-ES_tradnl" sz="2400" dirty="0" smtClean="0">
                <a:solidFill>
                  <a:schemeClr val="bg1"/>
                </a:solidFill>
                <a:latin typeface="Open Sans"/>
              </a:rPr>
              <a:t>Conexiones inalámbricas</a:t>
            </a:r>
            <a:endParaRPr lang="es-ES" sz="2400" dirty="0">
              <a:solidFill>
                <a:schemeClr val="bg1"/>
              </a:solidFill>
              <a:latin typeface="Open Sans"/>
            </a:endParaRPr>
          </a:p>
        </p:txBody>
      </p:sp>
      <p:pic>
        <p:nvPicPr>
          <p:cNvPr id="7" name="Picture 2"/>
          <p:cNvPicPr>
            <a:picLocks noChangeAspect="1" noChangeArrowheads="1"/>
          </p:cNvPicPr>
          <p:nvPr/>
        </p:nvPicPr>
        <p:blipFill>
          <a:blip r:embed="rId2"/>
          <a:srcRect/>
          <a:stretch>
            <a:fillRect/>
          </a:stretch>
        </p:blipFill>
        <p:spPr bwMode="auto">
          <a:xfrm>
            <a:off x="3347864" y="3255179"/>
            <a:ext cx="5563146" cy="26220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090380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8 CuadroTexto"/>
          <p:cNvSpPr txBox="1"/>
          <p:nvPr/>
        </p:nvSpPr>
        <p:spPr>
          <a:xfrm>
            <a:off x="179512" y="3056246"/>
            <a:ext cx="3345616" cy="1815882"/>
          </a:xfrm>
          <a:prstGeom prst="rect">
            <a:avLst/>
          </a:prstGeom>
          <a:noFill/>
        </p:spPr>
        <p:txBody>
          <a:bodyPr wrap="square" rtlCol="0">
            <a:spAutoFit/>
          </a:bodyPr>
          <a:lstStyle/>
          <a:p>
            <a:pPr algn="just"/>
            <a:r>
              <a:rPr lang="es-ES" sz="1600" dirty="0" smtClean="0">
                <a:solidFill>
                  <a:schemeClr val="tx1">
                    <a:lumMod val="75000"/>
                    <a:lumOff val="25000"/>
                  </a:schemeClr>
                </a:solidFill>
                <a:latin typeface="Open Sans"/>
              </a:rPr>
              <a:t>Con esta opción puede configurar el Sonido, las características de la pantalla del dispositivo, conocer la capacidad de almacenamiento utilizada, hacer seguimiento al consumo de batería junto con las aplicaciones o </a:t>
            </a:r>
            <a:r>
              <a:rPr lang="es-ES" sz="1600" dirty="0" err="1" smtClean="0">
                <a:solidFill>
                  <a:schemeClr val="tx1">
                    <a:lumMod val="75000"/>
                    <a:lumOff val="25000"/>
                  </a:schemeClr>
                </a:solidFill>
                <a:latin typeface="Open Sans"/>
              </a:rPr>
              <a:t>Apps</a:t>
            </a:r>
            <a:r>
              <a:rPr lang="es-ES" sz="1600" dirty="0" smtClean="0">
                <a:solidFill>
                  <a:schemeClr val="tx1">
                    <a:lumMod val="75000"/>
                    <a:lumOff val="25000"/>
                  </a:schemeClr>
                </a:solidFill>
                <a:latin typeface="Open Sans"/>
              </a:rPr>
              <a:t> instaladas.</a:t>
            </a:r>
          </a:p>
        </p:txBody>
      </p:sp>
      <p:grpSp>
        <p:nvGrpSpPr>
          <p:cNvPr id="3" name="Shape 528"/>
          <p:cNvGrpSpPr/>
          <p:nvPr/>
        </p:nvGrpSpPr>
        <p:grpSpPr>
          <a:xfrm>
            <a:off x="0" y="1136540"/>
            <a:ext cx="2669099" cy="922500"/>
            <a:chOff x="78700" y="2614655"/>
            <a:chExt cx="2669099" cy="922500"/>
          </a:xfrm>
        </p:grpSpPr>
        <p:sp>
          <p:nvSpPr>
            <p:cNvPr id="4" name="Shape 529"/>
            <p:cNvSpPr/>
            <p:nvPr/>
          </p:nvSpPr>
          <p:spPr>
            <a:xfrm>
              <a:off x="78700" y="2614655"/>
              <a:ext cx="2669099" cy="922500"/>
            </a:xfrm>
            <a:prstGeom prst="homePlate">
              <a:avLst>
                <a:gd name="adj" fmla="val 26194"/>
              </a:avLst>
            </a:prstGeom>
            <a:solidFill>
              <a:srgbClr val="D50F25"/>
            </a:solidFill>
            <a:ln>
              <a:noFill/>
            </a:ln>
          </p:spPr>
          <p:txBody>
            <a:bodyPr lIns="121875" tIns="60925" rIns="121875" bIns="60925" anchor="t" anchorCtr="0">
              <a:noAutofit/>
            </a:bodyPr>
            <a:lstStyle/>
            <a:p>
              <a:endParaRPr/>
            </a:p>
          </p:txBody>
        </p:sp>
        <p:sp>
          <p:nvSpPr>
            <p:cNvPr id="5" name="Shape 530"/>
            <p:cNvSpPr/>
            <p:nvPr/>
          </p:nvSpPr>
          <p:spPr>
            <a:xfrm>
              <a:off x="2410166" y="2790005"/>
              <a:ext cx="171300" cy="571799"/>
            </a:xfrm>
            <a:prstGeom prst="chevron">
              <a:avLst>
                <a:gd name="adj" fmla="val 87475"/>
              </a:avLst>
            </a:prstGeom>
            <a:solidFill>
              <a:srgbClr val="F8939E"/>
            </a:solidFill>
            <a:ln>
              <a:noFill/>
            </a:ln>
          </p:spPr>
          <p:txBody>
            <a:bodyPr lIns="91425" tIns="45700" rIns="91425" bIns="45700" anchor="ctr" anchorCtr="0">
              <a:noAutofit/>
            </a:bodyPr>
            <a:lstStyle/>
            <a:p>
              <a:endParaRPr/>
            </a:p>
          </p:txBody>
        </p:sp>
      </p:grpSp>
      <p:sp>
        <p:nvSpPr>
          <p:cNvPr id="6" name="9 CuadroTexto"/>
          <p:cNvSpPr txBox="1"/>
          <p:nvPr/>
        </p:nvSpPr>
        <p:spPr>
          <a:xfrm>
            <a:off x="261764" y="1319703"/>
            <a:ext cx="2308198" cy="461665"/>
          </a:xfrm>
          <a:prstGeom prst="rect">
            <a:avLst/>
          </a:prstGeom>
          <a:noFill/>
        </p:spPr>
        <p:txBody>
          <a:bodyPr wrap="square" rtlCol="0">
            <a:spAutoFit/>
          </a:bodyPr>
          <a:lstStyle/>
          <a:p>
            <a:r>
              <a:rPr lang="es-ES_tradnl" sz="2400" dirty="0" smtClean="0">
                <a:solidFill>
                  <a:schemeClr val="bg1"/>
                </a:solidFill>
                <a:latin typeface="Open Sans"/>
              </a:rPr>
              <a:t>Dispositivo</a:t>
            </a:r>
            <a:endParaRPr lang="es-ES" sz="2400" dirty="0">
              <a:solidFill>
                <a:schemeClr val="bg1"/>
              </a:solidFill>
              <a:latin typeface="Open Sans"/>
            </a:endParaRPr>
          </a:p>
        </p:txBody>
      </p:sp>
      <p:pic>
        <p:nvPicPr>
          <p:cNvPr id="7" name="Picture 3"/>
          <p:cNvPicPr>
            <a:picLocks noChangeAspect="1" noChangeArrowheads="1"/>
          </p:cNvPicPr>
          <p:nvPr/>
        </p:nvPicPr>
        <p:blipFill>
          <a:blip r:embed="rId2"/>
          <a:srcRect/>
          <a:stretch>
            <a:fillRect/>
          </a:stretch>
        </p:blipFill>
        <p:spPr bwMode="auto">
          <a:xfrm>
            <a:off x="3923928" y="2059040"/>
            <a:ext cx="4834226" cy="41782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519000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hape 528"/>
          <p:cNvGrpSpPr/>
          <p:nvPr/>
        </p:nvGrpSpPr>
        <p:grpSpPr>
          <a:xfrm>
            <a:off x="0" y="1276846"/>
            <a:ext cx="2669099" cy="922500"/>
            <a:chOff x="78700" y="2614655"/>
            <a:chExt cx="2669099" cy="922500"/>
          </a:xfrm>
        </p:grpSpPr>
        <p:sp>
          <p:nvSpPr>
            <p:cNvPr id="3" name="Shape 529"/>
            <p:cNvSpPr/>
            <p:nvPr/>
          </p:nvSpPr>
          <p:spPr>
            <a:xfrm>
              <a:off x="78700" y="2614655"/>
              <a:ext cx="2669099" cy="922500"/>
            </a:xfrm>
            <a:prstGeom prst="homePlate">
              <a:avLst>
                <a:gd name="adj" fmla="val 26194"/>
              </a:avLst>
            </a:prstGeom>
            <a:ln/>
          </p:spPr>
          <p:style>
            <a:lnRef idx="2">
              <a:schemeClr val="accent3">
                <a:shade val="50000"/>
              </a:schemeClr>
            </a:lnRef>
            <a:fillRef idx="1">
              <a:schemeClr val="accent3"/>
            </a:fillRef>
            <a:effectRef idx="0">
              <a:schemeClr val="accent3"/>
            </a:effectRef>
            <a:fontRef idx="minor">
              <a:schemeClr val="lt1"/>
            </a:fontRef>
          </p:style>
          <p:txBody>
            <a:bodyPr lIns="121875" tIns="60925" rIns="121875" bIns="60925" anchor="t" anchorCtr="0">
              <a:noAutofit/>
            </a:bodyPr>
            <a:lstStyle/>
            <a:p>
              <a:endParaRPr/>
            </a:p>
          </p:txBody>
        </p:sp>
        <p:sp>
          <p:nvSpPr>
            <p:cNvPr id="4" name="Shape 530"/>
            <p:cNvSpPr/>
            <p:nvPr/>
          </p:nvSpPr>
          <p:spPr>
            <a:xfrm>
              <a:off x="2410166" y="2790005"/>
              <a:ext cx="171300" cy="571799"/>
            </a:xfrm>
            <a:prstGeom prst="chevron">
              <a:avLst>
                <a:gd name="adj" fmla="val 87475"/>
              </a:avLst>
            </a:prstGeom>
            <a:ln/>
          </p:spPr>
          <p:style>
            <a:lnRef idx="2">
              <a:schemeClr val="accent3">
                <a:shade val="50000"/>
              </a:schemeClr>
            </a:lnRef>
            <a:fillRef idx="1">
              <a:schemeClr val="accent3"/>
            </a:fillRef>
            <a:effectRef idx="0">
              <a:schemeClr val="accent3"/>
            </a:effectRef>
            <a:fontRef idx="minor">
              <a:schemeClr val="lt1"/>
            </a:fontRef>
          </p:style>
          <p:txBody>
            <a:bodyPr lIns="91425" tIns="45700" rIns="91425" bIns="45700" anchor="ctr" anchorCtr="0">
              <a:noAutofit/>
            </a:bodyPr>
            <a:lstStyle/>
            <a:p>
              <a:endParaRPr/>
            </a:p>
          </p:txBody>
        </p:sp>
      </p:grpSp>
      <p:sp>
        <p:nvSpPr>
          <p:cNvPr id="5" name="8 CuadroTexto"/>
          <p:cNvSpPr txBox="1"/>
          <p:nvPr/>
        </p:nvSpPr>
        <p:spPr>
          <a:xfrm>
            <a:off x="63410" y="2836512"/>
            <a:ext cx="4076542" cy="2893100"/>
          </a:xfrm>
          <a:prstGeom prst="rect">
            <a:avLst/>
          </a:prstGeom>
          <a:noFill/>
        </p:spPr>
        <p:txBody>
          <a:bodyPr wrap="square" rtlCol="0">
            <a:spAutoFit/>
          </a:bodyPr>
          <a:lstStyle/>
          <a:p>
            <a:pPr algn="just"/>
            <a:r>
              <a:rPr lang="es-ES" sz="1400" dirty="0" smtClean="0">
                <a:solidFill>
                  <a:schemeClr val="tx1">
                    <a:lumMod val="75000"/>
                    <a:lumOff val="25000"/>
                  </a:schemeClr>
                </a:solidFill>
                <a:latin typeface="Open Sans"/>
              </a:rPr>
              <a:t>Aquí puedes configurar la opción de Ubicación de la tableta, lo cual permite encontrarla de forma remota en caso de pérdida o robo. Para poder localizar el dispositivo es necesario ingresar a la siguiente dirección de Internet desde otro computador o dispositivo:</a:t>
            </a:r>
          </a:p>
          <a:p>
            <a:pPr>
              <a:lnSpc>
                <a:spcPct val="150000"/>
              </a:lnSpc>
            </a:pPr>
            <a:r>
              <a:rPr lang="es-ES" sz="1400" dirty="0" smtClean="0">
                <a:solidFill>
                  <a:schemeClr val="tx1">
                    <a:lumMod val="75000"/>
                    <a:lumOff val="25000"/>
                  </a:schemeClr>
                </a:solidFill>
                <a:latin typeface="Open Sans"/>
              </a:rPr>
              <a:t> </a:t>
            </a:r>
            <a:r>
              <a:rPr lang="es-ES" sz="1400" dirty="0" smtClean="0">
                <a:solidFill>
                  <a:schemeClr val="tx1">
                    <a:lumMod val="75000"/>
                    <a:lumOff val="25000"/>
                  </a:schemeClr>
                </a:solidFill>
                <a:latin typeface="Open Sans"/>
                <a:hlinkClick r:id="rId2"/>
              </a:rPr>
              <a:t>https://www.google.com/android/devicemanager</a:t>
            </a:r>
            <a:r>
              <a:rPr lang="es-ES" sz="1400" dirty="0" smtClean="0">
                <a:solidFill>
                  <a:schemeClr val="tx1">
                    <a:lumMod val="75000"/>
                    <a:lumOff val="25000"/>
                  </a:schemeClr>
                </a:solidFill>
                <a:latin typeface="Open Sans"/>
              </a:rPr>
              <a:t> </a:t>
            </a:r>
            <a:br>
              <a:rPr lang="es-ES" sz="1400" dirty="0" smtClean="0">
                <a:solidFill>
                  <a:schemeClr val="tx1">
                    <a:lumMod val="75000"/>
                    <a:lumOff val="25000"/>
                  </a:schemeClr>
                </a:solidFill>
                <a:latin typeface="Open Sans"/>
              </a:rPr>
            </a:br>
            <a:endParaRPr lang="es-ES" sz="1400" dirty="0" smtClean="0">
              <a:solidFill>
                <a:schemeClr val="tx1">
                  <a:lumMod val="75000"/>
                  <a:lumOff val="25000"/>
                </a:schemeClr>
              </a:solidFill>
              <a:latin typeface="Open Sans"/>
            </a:endParaRPr>
          </a:p>
          <a:p>
            <a:pPr algn="just"/>
            <a:r>
              <a:rPr lang="es-ES" sz="1400" dirty="0" smtClean="0">
                <a:solidFill>
                  <a:schemeClr val="tx1">
                    <a:lumMod val="75000"/>
                    <a:lumOff val="25000"/>
                  </a:schemeClr>
                </a:solidFill>
                <a:latin typeface="Open Sans"/>
              </a:rPr>
              <a:t>Además, puede establecer el funcionamiento del teclado utilizado en la interfaz. Sin embargo la opción más importante es poder especificar las normas de Seguridad de la tableta.</a:t>
            </a:r>
          </a:p>
        </p:txBody>
      </p:sp>
      <p:sp>
        <p:nvSpPr>
          <p:cNvPr id="6" name="9 CuadroTexto"/>
          <p:cNvSpPr txBox="1"/>
          <p:nvPr/>
        </p:nvSpPr>
        <p:spPr>
          <a:xfrm>
            <a:off x="420600" y="1468360"/>
            <a:ext cx="1857388" cy="461665"/>
          </a:xfrm>
          <a:prstGeom prst="rect">
            <a:avLst/>
          </a:prstGeom>
          <a:noFill/>
        </p:spPr>
        <p:txBody>
          <a:bodyPr wrap="square" rtlCol="0">
            <a:spAutoFit/>
          </a:bodyPr>
          <a:lstStyle/>
          <a:p>
            <a:r>
              <a:rPr lang="es-ES_tradnl" sz="2400" dirty="0" smtClean="0">
                <a:solidFill>
                  <a:schemeClr val="bg1"/>
                </a:solidFill>
                <a:latin typeface="Open Sans"/>
              </a:rPr>
              <a:t>Personal</a:t>
            </a:r>
            <a:endParaRPr lang="es-ES" sz="2400" dirty="0">
              <a:solidFill>
                <a:schemeClr val="bg1"/>
              </a:solidFill>
              <a:latin typeface="Open Sans"/>
            </a:endParaRPr>
          </a:p>
        </p:txBody>
      </p:sp>
      <p:pic>
        <p:nvPicPr>
          <p:cNvPr id="7" name="Picture 2"/>
          <p:cNvPicPr>
            <a:picLocks noChangeAspect="1" noChangeArrowheads="1"/>
          </p:cNvPicPr>
          <p:nvPr/>
        </p:nvPicPr>
        <p:blipFill>
          <a:blip r:embed="rId3"/>
          <a:srcRect/>
          <a:stretch>
            <a:fillRect/>
          </a:stretch>
        </p:blipFill>
        <p:spPr bwMode="auto">
          <a:xfrm>
            <a:off x="4427984" y="2476472"/>
            <a:ext cx="4499992" cy="376084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753333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hape 528"/>
          <p:cNvGrpSpPr/>
          <p:nvPr/>
        </p:nvGrpSpPr>
        <p:grpSpPr>
          <a:xfrm>
            <a:off x="0" y="1130874"/>
            <a:ext cx="2669099" cy="922500"/>
            <a:chOff x="78700" y="2614655"/>
            <a:chExt cx="2669099" cy="922500"/>
          </a:xfrm>
        </p:grpSpPr>
        <p:sp>
          <p:nvSpPr>
            <p:cNvPr id="3" name="Shape 529"/>
            <p:cNvSpPr/>
            <p:nvPr/>
          </p:nvSpPr>
          <p:spPr>
            <a:xfrm>
              <a:off x="78700" y="2614655"/>
              <a:ext cx="2669099" cy="922500"/>
            </a:xfrm>
            <a:prstGeom prst="homePlate">
              <a:avLst>
                <a:gd name="adj" fmla="val 26194"/>
              </a:avLst>
            </a:prstGeom>
            <a:ln/>
          </p:spPr>
          <p:style>
            <a:lnRef idx="2">
              <a:schemeClr val="accent2">
                <a:shade val="50000"/>
              </a:schemeClr>
            </a:lnRef>
            <a:fillRef idx="1">
              <a:schemeClr val="accent2"/>
            </a:fillRef>
            <a:effectRef idx="0">
              <a:schemeClr val="accent2"/>
            </a:effectRef>
            <a:fontRef idx="minor">
              <a:schemeClr val="lt1"/>
            </a:fontRef>
          </p:style>
          <p:txBody>
            <a:bodyPr lIns="121875" tIns="60925" rIns="121875" bIns="60925" anchor="t" anchorCtr="0">
              <a:noAutofit/>
            </a:bodyPr>
            <a:lstStyle/>
            <a:p>
              <a:endParaRPr/>
            </a:p>
          </p:txBody>
        </p:sp>
        <p:sp>
          <p:nvSpPr>
            <p:cNvPr id="4" name="Shape 530"/>
            <p:cNvSpPr/>
            <p:nvPr/>
          </p:nvSpPr>
          <p:spPr>
            <a:xfrm>
              <a:off x="2410166" y="2790005"/>
              <a:ext cx="171300" cy="571799"/>
            </a:xfrm>
            <a:prstGeom prst="chevron">
              <a:avLst>
                <a:gd name="adj" fmla="val 87475"/>
              </a:avLst>
            </a:prstGeom>
            <a:ln/>
          </p:spPr>
          <p:style>
            <a:lnRef idx="2">
              <a:schemeClr val="accent2">
                <a:shade val="50000"/>
              </a:schemeClr>
            </a:lnRef>
            <a:fillRef idx="1">
              <a:schemeClr val="accent2"/>
            </a:fillRef>
            <a:effectRef idx="0">
              <a:schemeClr val="accent2"/>
            </a:effectRef>
            <a:fontRef idx="minor">
              <a:schemeClr val="lt1"/>
            </a:fontRef>
          </p:style>
          <p:txBody>
            <a:bodyPr lIns="91425" tIns="45700" rIns="91425" bIns="45700" anchor="ctr" anchorCtr="0">
              <a:noAutofit/>
            </a:bodyPr>
            <a:lstStyle/>
            <a:p>
              <a:endParaRPr/>
            </a:p>
          </p:txBody>
        </p:sp>
      </p:grpSp>
      <p:sp>
        <p:nvSpPr>
          <p:cNvPr id="5" name="8 CuadroTexto"/>
          <p:cNvSpPr txBox="1"/>
          <p:nvPr/>
        </p:nvSpPr>
        <p:spPr>
          <a:xfrm>
            <a:off x="202538" y="2978572"/>
            <a:ext cx="3649382" cy="2800767"/>
          </a:xfrm>
          <a:prstGeom prst="rect">
            <a:avLst/>
          </a:prstGeom>
          <a:noFill/>
        </p:spPr>
        <p:txBody>
          <a:bodyPr wrap="square" rtlCol="0">
            <a:spAutoFit/>
          </a:bodyPr>
          <a:lstStyle/>
          <a:p>
            <a:pPr algn="just"/>
            <a:r>
              <a:rPr lang="es-ES" sz="1600" dirty="0" smtClean="0">
                <a:solidFill>
                  <a:schemeClr val="tx1">
                    <a:lumMod val="75000"/>
                    <a:lumOff val="25000"/>
                  </a:schemeClr>
                </a:solidFill>
                <a:latin typeface="Open Sans"/>
              </a:rPr>
              <a:t>Cuando se instalan </a:t>
            </a:r>
            <a:r>
              <a:rPr lang="es-ES" sz="1600" dirty="0" err="1" smtClean="0">
                <a:solidFill>
                  <a:schemeClr val="tx1">
                    <a:lumMod val="75000"/>
                    <a:lumOff val="25000"/>
                  </a:schemeClr>
                </a:solidFill>
                <a:latin typeface="Open Sans"/>
              </a:rPr>
              <a:t>Apps</a:t>
            </a:r>
            <a:r>
              <a:rPr lang="es-ES" sz="1600" dirty="0" smtClean="0">
                <a:solidFill>
                  <a:schemeClr val="tx1">
                    <a:lumMod val="75000"/>
                    <a:lumOff val="25000"/>
                  </a:schemeClr>
                </a:solidFill>
                <a:latin typeface="Open Sans"/>
              </a:rPr>
              <a:t> que requieren un registro previo (</a:t>
            </a:r>
            <a:r>
              <a:rPr lang="es-ES" sz="1600" dirty="0" err="1" smtClean="0">
                <a:solidFill>
                  <a:schemeClr val="tx1">
                    <a:lumMod val="75000"/>
                    <a:lumOff val="25000"/>
                  </a:schemeClr>
                </a:solidFill>
                <a:latin typeface="Open Sans"/>
              </a:rPr>
              <a:t>Dropbox</a:t>
            </a:r>
            <a:r>
              <a:rPr lang="es-ES" sz="1600" dirty="0" smtClean="0">
                <a:solidFill>
                  <a:schemeClr val="tx1">
                    <a:lumMod val="75000"/>
                    <a:lumOff val="25000"/>
                  </a:schemeClr>
                </a:solidFill>
                <a:latin typeface="Open Sans"/>
              </a:rPr>
              <a:t>, </a:t>
            </a:r>
            <a:r>
              <a:rPr lang="es-ES" sz="1600" dirty="0" err="1" smtClean="0">
                <a:solidFill>
                  <a:schemeClr val="tx1">
                    <a:lumMod val="75000"/>
                    <a:lumOff val="25000"/>
                  </a:schemeClr>
                </a:solidFill>
                <a:latin typeface="Open Sans"/>
              </a:rPr>
              <a:t>Facebook</a:t>
            </a:r>
            <a:r>
              <a:rPr lang="es-ES" sz="1600" dirty="0" smtClean="0">
                <a:solidFill>
                  <a:schemeClr val="tx1">
                    <a:lumMod val="75000"/>
                    <a:lumOff val="25000"/>
                  </a:schemeClr>
                </a:solidFill>
                <a:latin typeface="Open Sans"/>
              </a:rPr>
              <a:t>, </a:t>
            </a:r>
            <a:r>
              <a:rPr lang="es-ES" sz="1600" dirty="0" err="1" smtClean="0">
                <a:solidFill>
                  <a:schemeClr val="tx1">
                    <a:lumMod val="75000"/>
                    <a:lumOff val="25000"/>
                  </a:schemeClr>
                </a:solidFill>
                <a:latin typeface="Open Sans"/>
              </a:rPr>
              <a:t>Twitter</a:t>
            </a:r>
            <a:r>
              <a:rPr lang="es-ES" sz="1600" dirty="0" smtClean="0">
                <a:solidFill>
                  <a:schemeClr val="tx1">
                    <a:lumMod val="75000"/>
                    <a:lumOff val="25000"/>
                  </a:schemeClr>
                </a:solidFill>
                <a:latin typeface="Open Sans"/>
              </a:rPr>
              <a:t>, etc.) el usuario y contraseña quedan almacenados en el sistema operativo </a:t>
            </a:r>
            <a:r>
              <a:rPr lang="es-ES" sz="1600" dirty="0" err="1" smtClean="0">
                <a:solidFill>
                  <a:schemeClr val="tx1">
                    <a:lumMod val="75000"/>
                    <a:lumOff val="25000"/>
                  </a:schemeClr>
                </a:solidFill>
                <a:latin typeface="Open Sans"/>
              </a:rPr>
              <a:t>Android</a:t>
            </a:r>
            <a:r>
              <a:rPr lang="es-ES" sz="1600" dirty="0" smtClean="0">
                <a:solidFill>
                  <a:schemeClr val="tx1">
                    <a:lumMod val="75000"/>
                    <a:lumOff val="25000"/>
                  </a:schemeClr>
                </a:solidFill>
                <a:latin typeface="Open Sans"/>
              </a:rPr>
              <a:t>, permitiendo de esta manera  sincronizar la información. La opción Cuentas muestra que registros están vinculados con el dispositivo y desvincularlos en caso de ser necesario.  </a:t>
            </a:r>
          </a:p>
        </p:txBody>
      </p:sp>
      <p:sp>
        <p:nvSpPr>
          <p:cNvPr id="6" name="9 CuadroTexto"/>
          <p:cNvSpPr txBox="1"/>
          <p:nvPr/>
        </p:nvSpPr>
        <p:spPr>
          <a:xfrm>
            <a:off x="348592" y="1322388"/>
            <a:ext cx="1857388" cy="461665"/>
          </a:xfrm>
          <a:prstGeom prst="rect">
            <a:avLst/>
          </a:prstGeom>
          <a:noFill/>
        </p:spPr>
        <p:txBody>
          <a:bodyPr wrap="square" rtlCol="0">
            <a:spAutoFit/>
          </a:bodyPr>
          <a:lstStyle/>
          <a:p>
            <a:r>
              <a:rPr lang="es-ES_tradnl" sz="2400" dirty="0" smtClean="0">
                <a:solidFill>
                  <a:schemeClr val="bg1"/>
                </a:solidFill>
                <a:latin typeface="Open Sans"/>
              </a:rPr>
              <a:t>Cuentas</a:t>
            </a:r>
            <a:endParaRPr lang="es-ES" sz="2400" dirty="0">
              <a:solidFill>
                <a:schemeClr val="bg1"/>
              </a:solidFill>
              <a:latin typeface="Open Sans"/>
            </a:endParaRPr>
          </a:p>
        </p:txBody>
      </p:sp>
      <p:pic>
        <p:nvPicPr>
          <p:cNvPr id="7" name="Picture 3"/>
          <p:cNvPicPr>
            <a:picLocks noChangeAspect="1" noChangeArrowheads="1"/>
          </p:cNvPicPr>
          <p:nvPr/>
        </p:nvPicPr>
        <p:blipFill>
          <a:blip r:embed="rId2"/>
          <a:srcRect/>
          <a:stretch>
            <a:fillRect/>
          </a:stretch>
        </p:blipFill>
        <p:spPr bwMode="auto">
          <a:xfrm>
            <a:off x="4355976" y="1784053"/>
            <a:ext cx="4509418" cy="474129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5366870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hape 528"/>
          <p:cNvGrpSpPr/>
          <p:nvPr/>
        </p:nvGrpSpPr>
        <p:grpSpPr>
          <a:xfrm>
            <a:off x="0" y="1221262"/>
            <a:ext cx="2669099" cy="922500"/>
            <a:chOff x="78700" y="2614655"/>
            <a:chExt cx="2669099" cy="922500"/>
          </a:xfrm>
        </p:grpSpPr>
        <p:sp>
          <p:nvSpPr>
            <p:cNvPr id="3" name="Shape 529"/>
            <p:cNvSpPr/>
            <p:nvPr/>
          </p:nvSpPr>
          <p:spPr>
            <a:xfrm>
              <a:off x="78700" y="2614655"/>
              <a:ext cx="2669099" cy="922500"/>
            </a:xfrm>
            <a:prstGeom prst="homePlate">
              <a:avLst>
                <a:gd name="adj" fmla="val 26194"/>
              </a:avLst>
            </a:prstGeom>
            <a:ln/>
          </p:spPr>
          <p:style>
            <a:lnRef idx="2">
              <a:schemeClr val="accent3">
                <a:shade val="50000"/>
              </a:schemeClr>
            </a:lnRef>
            <a:fillRef idx="1">
              <a:schemeClr val="accent3"/>
            </a:fillRef>
            <a:effectRef idx="0">
              <a:schemeClr val="accent3"/>
            </a:effectRef>
            <a:fontRef idx="minor">
              <a:schemeClr val="lt1"/>
            </a:fontRef>
          </p:style>
          <p:txBody>
            <a:bodyPr lIns="121875" tIns="60925" rIns="121875" bIns="60925" anchor="t" anchorCtr="0">
              <a:noAutofit/>
            </a:bodyPr>
            <a:lstStyle/>
            <a:p>
              <a:endParaRPr/>
            </a:p>
          </p:txBody>
        </p:sp>
        <p:sp>
          <p:nvSpPr>
            <p:cNvPr id="4" name="Shape 530"/>
            <p:cNvSpPr/>
            <p:nvPr/>
          </p:nvSpPr>
          <p:spPr>
            <a:xfrm>
              <a:off x="2410166" y="2790005"/>
              <a:ext cx="171300" cy="571799"/>
            </a:xfrm>
            <a:prstGeom prst="chevron">
              <a:avLst>
                <a:gd name="adj" fmla="val 87475"/>
              </a:avLst>
            </a:prstGeom>
            <a:ln/>
          </p:spPr>
          <p:style>
            <a:lnRef idx="2">
              <a:schemeClr val="accent3">
                <a:shade val="50000"/>
              </a:schemeClr>
            </a:lnRef>
            <a:fillRef idx="1">
              <a:schemeClr val="accent3"/>
            </a:fillRef>
            <a:effectRef idx="0">
              <a:schemeClr val="accent3"/>
            </a:effectRef>
            <a:fontRef idx="minor">
              <a:schemeClr val="lt1"/>
            </a:fontRef>
          </p:style>
          <p:txBody>
            <a:bodyPr lIns="91425" tIns="45700" rIns="91425" bIns="45700" anchor="ctr" anchorCtr="0">
              <a:noAutofit/>
            </a:bodyPr>
            <a:lstStyle/>
            <a:p>
              <a:endParaRPr/>
            </a:p>
          </p:txBody>
        </p:sp>
      </p:grpSp>
      <p:sp>
        <p:nvSpPr>
          <p:cNvPr id="5" name="8 CuadroTexto"/>
          <p:cNvSpPr txBox="1"/>
          <p:nvPr/>
        </p:nvSpPr>
        <p:spPr>
          <a:xfrm>
            <a:off x="116888" y="3140968"/>
            <a:ext cx="3591016" cy="2554545"/>
          </a:xfrm>
          <a:prstGeom prst="rect">
            <a:avLst/>
          </a:prstGeom>
          <a:noFill/>
        </p:spPr>
        <p:txBody>
          <a:bodyPr wrap="square" rtlCol="0">
            <a:spAutoFit/>
          </a:bodyPr>
          <a:lstStyle/>
          <a:p>
            <a:pPr algn="just"/>
            <a:r>
              <a:rPr lang="es-ES" sz="1600" dirty="0" smtClean="0">
                <a:solidFill>
                  <a:schemeClr val="tx1">
                    <a:lumMod val="75000"/>
                    <a:lumOff val="25000"/>
                  </a:schemeClr>
                </a:solidFill>
                <a:latin typeface="Open Sans"/>
              </a:rPr>
              <a:t>Aquí puedes configurar la fecha y hora del dispositivo, programar el encendido y apagado automático de la tableta, controlar la rotación de la pantalla, configurar una impresora virtual utilizando Google Cloud </a:t>
            </a:r>
            <a:r>
              <a:rPr lang="es-ES" sz="1600" dirty="0" err="1" smtClean="0">
                <a:solidFill>
                  <a:schemeClr val="tx1">
                    <a:lumMod val="75000"/>
                    <a:lumOff val="25000"/>
                  </a:schemeClr>
                </a:solidFill>
                <a:latin typeface="Open Sans"/>
              </a:rPr>
              <a:t>Print</a:t>
            </a:r>
            <a:r>
              <a:rPr lang="es-ES" sz="1600" dirty="0" smtClean="0">
                <a:solidFill>
                  <a:schemeClr val="tx1">
                    <a:lumMod val="75000"/>
                    <a:lumOff val="25000"/>
                  </a:schemeClr>
                </a:solidFill>
                <a:latin typeface="Open Sans"/>
              </a:rPr>
              <a:t>. Sin embargo la opción más utilizada es “Acerca del </a:t>
            </a:r>
            <a:r>
              <a:rPr lang="es-ES" sz="1600" dirty="0" err="1" smtClean="0">
                <a:solidFill>
                  <a:schemeClr val="tx1">
                    <a:lumMod val="75000"/>
                    <a:lumOff val="25000"/>
                  </a:schemeClr>
                </a:solidFill>
                <a:latin typeface="Open Sans"/>
              </a:rPr>
              <a:t>tablet</a:t>
            </a:r>
            <a:r>
              <a:rPr lang="es-ES" sz="1600" dirty="0" smtClean="0">
                <a:solidFill>
                  <a:schemeClr val="tx1">
                    <a:lumMod val="75000"/>
                    <a:lumOff val="25000"/>
                  </a:schemeClr>
                </a:solidFill>
                <a:latin typeface="Open Sans"/>
              </a:rPr>
              <a:t>” la cual permite conocer las características y versión del hardware y software.</a:t>
            </a:r>
          </a:p>
        </p:txBody>
      </p:sp>
      <p:sp>
        <p:nvSpPr>
          <p:cNvPr id="6" name="9 CuadroTexto"/>
          <p:cNvSpPr txBox="1"/>
          <p:nvPr/>
        </p:nvSpPr>
        <p:spPr>
          <a:xfrm>
            <a:off x="261764" y="1412776"/>
            <a:ext cx="1857388" cy="461665"/>
          </a:xfrm>
          <a:prstGeom prst="rect">
            <a:avLst/>
          </a:prstGeom>
          <a:noFill/>
        </p:spPr>
        <p:txBody>
          <a:bodyPr wrap="square" rtlCol="0">
            <a:spAutoFit/>
          </a:bodyPr>
          <a:lstStyle/>
          <a:p>
            <a:r>
              <a:rPr lang="es-ES_tradnl" sz="2400" dirty="0" smtClean="0">
                <a:solidFill>
                  <a:schemeClr val="bg1"/>
                </a:solidFill>
                <a:latin typeface="Open Sans"/>
              </a:rPr>
              <a:t>Sistema</a:t>
            </a:r>
            <a:endParaRPr lang="es-ES" sz="2400" dirty="0">
              <a:solidFill>
                <a:schemeClr val="bg1"/>
              </a:solidFill>
              <a:latin typeface="Open Sans"/>
            </a:endParaRPr>
          </a:p>
        </p:txBody>
      </p:sp>
      <p:pic>
        <p:nvPicPr>
          <p:cNvPr id="7" name="Picture 2"/>
          <p:cNvPicPr>
            <a:picLocks noChangeAspect="1" noChangeArrowheads="1"/>
          </p:cNvPicPr>
          <p:nvPr/>
        </p:nvPicPr>
        <p:blipFill>
          <a:blip r:embed="rId2"/>
          <a:srcRect/>
          <a:stretch>
            <a:fillRect/>
          </a:stretch>
        </p:blipFill>
        <p:spPr bwMode="auto">
          <a:xfrm>
            <a:off x="4355976" y="1556792"/>
            <a:ext cx="4366926" cy="50405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187673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7 Imagen" descr="weird-android-apps.jpg"/>
          <p:cNvPicPr>
            <a:picLocks noChangeAspect="1"/>
          </p:cNvPicPr>
          <p:nvPr/>
        </p:nvPicPr>
        <p:blipFill>
          <a:blip r:embed="rId2"/>
          <a:stretch>
            <a:fillRect/>
          </a:stretch>
        </p:blipFill>
        <p:spPr>
          <a:xfrm>
            <a:off x="0" y="836712"/>
            <a:ext cx="10625181" cy="5976664"/>
          </a:xfrm>
          <a:prstGeom prst="rect">
            <a:avLst/>
          </a:prstGeom>
        </p:spPr>
      </p:pic>
      <p:sp>
        <p:nvSpPr>
          <p:cNvPr id="8" name="Shape 543"/>
          <p:cNvSpPr/>
          <p:nvPr/>
        </p:nvSpPr>
        <p:spPr>
          <a:xfrm>
            <a:off x="5220072" y="1412777"/>
            <a:ext cx="3923928" cy="108012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121875" tIns="60925" rIns="121875" bIns="60925" anchor="t" anchorCtr="0">
            <a:noAutofit/>
          </a:bodyPr>
          <a:lstStyle/>
          <a:p>
            <a:endParaRPr/>
          </a:p>
        </p:txBody>
      </p:sp>
      <p:sp>
        <p:nvSpPr>
          <p:cNvPr id="9" name="Shape 544"/>
          <p:cNvSpPr txBox="1"/>
          <p:nvPr/>
        </p:nvSpPr>
        <p:spPr>
          <a:xfrm>
            <a:off x="4898222" y="1700808"/>
            <a:ext cx="4786346" cy="672000"/>
          </a:xfrm>
          <a:prstGeom prst="rect">
            <a:avLst/>
          </a:prstGeom>
          <a:noFill/>
          <a:ln>
            <a:noFill/>
          </a:ln>
        </p:spPr>
        <p:txBody>
          <a:bodyPr lIns="91425" tIns="45700" rIns="91425" bIns="45700" anchor="t" anchorCtr="0">
            <a:noAutofit/>
          </a:bodyPr>
          <a:lstStyle/>
          <a:p>
            <a:pPr lvl="0" algn="ctr">
              <a:lnSpc>
                <a:spcPct val="90000"/>
              </a:lnSpc>
              <a:spcAft>
                <a:spcPts val="1200"/>
              </a:spcAft>
              <a:buSzPct val="25000"/>
            </a:pPr>
            <a:r>
              <a:rPr lang="es-ES" sz="3200" dirty="0" err="1" smtClean="0">
                <a:solidFill>
                  <a:schemeClr val="bg1"/>
                </a:solidFill>
              </a:rPr>
              <a:t>Apps</a:t>
            </a:r>
            <a:r>
              <a:rPr lang="es-ES" sz="3200" dirty="0" smtClean="0">
                <a:solidFill>
                  <a:schemeClr val="bg1"/>
                </a:solidFill>
              </a:rPr>
              <a:t> fundamentales</a:t>
            </a:r>
            <a:endParaRPr lang="es-CO" sz="3200" dirty="0">
              <a:solidFill>
                <a:schemeClr val="bg1"/>
              </a:solidFill>
              <a:latin typeface="Open Sans"/>
              <a:ea typeface="Open Sans"/>
              <a:cs typeface="Open Sans"/>
              <a:sym typeface="Open Sans"/>
            </a:endParaRPr>
          </a:p>
        </p:txBody>
      </p:sp>
    </p:spTree>
    <p:extLst>
      <p:ext uri="{BB962C8B-B14F-4D97-AF65-F5344CB8AC3E}">
        <p14:creationId xmlns:p14="http://schemas.microsoft.com/office/powerpoint/2010/main" val="9407125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516"/>
          <p:cNvSpPr/>
          <p:nvPr/>
        </p:nvSpPr>
        <p:spPr>
          <a:xfrm>
            <a:off x="150" y="5186136"/>
            <a:ext cx="9143850" cy="1488078"/>
          </a:xfrm>
          <a:prstGeom prst="rect">
            <a:avLst/>
          </a:prstGeom>
          <a:solidFill>
            <a:srgbClr val="F3F3F3"/>
          </a:solidFill>
          <a:ln>
            <a:noFill/>
          </a:ln>
        </p:spPr>
        <p:txBody>
          <a:bodyPr lIns="91425" tIns="91425" rIns="91425" bIns="91425" anchor="ctr" anchorCtr="0">
            <a:noAutofit/>
          </a:bodyPr>
          <a:lstStyle/>
          <a:p>
            <a:endParaRPr/>
          </a:p>
        </p:txBody>
      </p:sp>
      <p:sp>
        <p:nvSpPr>
          <p:cNvPr id="3" name="Shape 517"/>
          <p:cNvSpPr txBox="1">
            <a:spLocks noGrp="1"/>
          </p:cNvSpPr>
          <p:nvPr>
            <p:ph type="title"/>
          </p:nvPr>
        </p:nvSpPr>
        <p:spPr>
          <a:xfrm>
            <a:off x="393191" y="836712"/>
            <a:ext cx="8750809" cy="640200"/>
          </a:xfrm>
          <a:prstGeom prst="rect">
            <a:avLst/>
          </a:prstGeom>
        </p:spPr>
        <p:txBody>
          <a:bodyPr lIns="91425" tIns="91425" rIns="91425" bIns="91425" anchor="t" anchorCtr="0">
            <a:noAutofit/>
          </a:bodyPr>
          <a:lstStyle/>
          <a:p>
            <a:pPr lvl="0" algn="l" rtl="0">
              <a:buNone/>
            </a:pPr>
            <a:r>
              <a:rPr lang="en-US" sz="3600" dirty="0" smtClean="0"/>
              <a:t>Google Play</a:t>
            </a:r>
            <a:endParaRPr lang="en-US" sz="3600" dirty="0"/>
          </a:p>
        </p:txBody>
      </p:sp>
      <p:sp>
        <p:nvSpPr>
          <p:cNvPr id="4" name="Shape 518"/>
          <p:cNvSpPr txBox="1">
            <a:spLocks/>
          </p:cNvSpPr>
          <p:nvPr/>
        </p:nvSpPr>
        <p:spPr>
          <a:xfrm>
            <a:off x="150" y="4889777"/>
            <a:ext cx="9036496" cy="1861799"/>
          </a:xfrm>
          <a:prstGeom prst="rect">
            <a:avLst/>
          </a:prstGeom>
          <a:noFill/>
        </p:spPr>
        <p:txBody>
          <a:bodyPr vert="horz" lIns="91425" tIns="91425" rIns="91425" bIns="91425" rtlCol="0" anchor="ctr"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s-ES" sz="1600" b="1" dirty="0" smtClean="0">
                <a:solidFill>
                  <a:schemeClr val="tx1">
                    <a:lumMod val="75000"/>
                    <a:lumOff val="25000"/>
                  </a:schemeClr>
                </a:solidFill>
              </a:rPr>
              <a:t>Google Play</a:t>
            </a:r>
            <a:r>
              <a:rPr lang="es-ES" sz="1600" dirty="0" smtClean="0">
                <a:solidFill>
                  <a:schemeClr val="tx1">
                    <a:lumMod val="75000"/>
                    <a:lumOff val="25000"/>
                  </a:schemeClr>
                </a:solidFill>
              </a:rPr>
              <a:t> es una plataforma de distribución digital de aplicaciones móviles para los dispositivos con sistema operativo Android, así como una tienda en línea desarrollada y operada por Google. Ésta plataforma permite a los usuarios navegar y descargar aplicaciones, música, libros, revistas y películas. </a:t>
            </a:r>
            <a:endParaRPr lang="en-US" sz="1600" dirty="0">
              <a:solidFill>
                <a:schemeClr val="tx1">
                  <a:lumMod val="75000"/>
                  <a:lumOff val="25000"/>
                </a:schemeClr>
              </a:solidFill>
            </a:endParaRPr>
          </a:p>
        </p:txBody>
      </p:sp>
      <p:pic>
        <p:nvPicPr>
          <p:cNvPr id="5" name="Picture 2" descr="C:\Users\Andres\AppData\Local\Temp\x10sctmp.png"/>
          <p:cNvPicPr>
            <a:picLocks noChangeAspect="1" noChangeArrowheads="1"/>
          </p:cNvPicPr>
          <p:nvPr/>
        </p:nvPicPr>
        <p:blipFill>
          <a:blip r:embed="rId2"/>
          <a:srcRect/>
          <a:stretch>
            <a:fillRect/>
          </a:stretch>
        </p:blipFill>
        <p:spPr bwMode="auto">
          <a:xfrm>
            <a:off x="393191" y="1840842"/>
            <a:ext cx="8358468" cy="2981364"/>
          </a:xfrm>
          <a:prstGeom prst="rect">
            <a:avLst/>
          </a:prstGeom>
          <a:noFill/>
        </p:spPr>
      </p:pic>
      <p:sp>
        <p:nvSpPr>
          <p:cNvPr id="6" name="7 Elipse"/>
          <p:cNvSpPr/>
          <p:nvPr/>
        </p:nvSpPr>
        <p:spPr>
          <a:xfrm>
            <a:off x="1763688" y="2225481"/>
            <a:ext cx="1143008" cy="35719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7073347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ndres\AppData\Local\Temp\x10sctmp.png"/>
          <p:cNvPicPr>
            <a:picLocks noChangeAspect="1" noChangeArrowheads="1"/>
          </p:cNvPicPr>
          <p:nvPr/>
        </p:nvPicPr>
        <p:blipFill>
          <a:blip r:embed="rId2"/>
          <a:srcRect/>
          <a:stretch>
            <a:fillRect/>
          </a:stretch>
        </p:blipFill>
        <p:spPr bwMode="auto">
          <a:xfrm>
            <a:off x="395536" y="2656161"/>
            <a:ext cx="567668" cy="537566"/>
          </a:xfrm>
          <a:prstGeom prst="rect">
            <a:avLst/>
          </a:prstGeom>
          <a:noFill/>
        </p:spPr>
      </p:pic>
      <p:sp>
        <p:nvSpPr>
          <p:cNvPr id="3" name="Shape 789"/>
          <p:cNvSpPr txBox="1">
            <a:spLocks/>
          </p:cNvSpPr>
          <p:nvPr/>
        </p:nvSpPr>
        <p:spPr>
          <a:xfrm>
            <a:off x="558556" y="2561053"/>
            <a:ext cx="2232248" cy="280160"/>
          </a:xfrm>
          <a:prstGeom prst="rect">
            <a:avLst/>
          </a:prstGeom>
        </p:spPr>
        <p:txBody>
          <a:bodyPr lIns="91425" tIns="91425" rIns="91425" bIns="91425" anchor="t" anchorCtr="0">
            <a:no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smtClean="0">
                <a:ln>
                  <a:noFill/>
                </a:ln>
                <a:solidFill>
                  <a:srgbClr val="000000"/>
                </a:solidFill>
                <a:effectLst/>
                <a:uLnTx/>
                <a:uFillTx/>
                <a:latin typeface="Arial"/>
                <a:ea typeface="Arial"/>
                <a:cs typeface="Arial"/>
                <a:sym typeface="Arial"/>
              </a:rPr>
              <a:t>DropBox</a:t>
            </a:r>
            <a:endParaRPr kumimoji="0" lang="en-US" sz="2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4" name="Picture 6" descr="C:\Users\Andres\AppData\Local\Temp\x10sctmp0.png"/>
          <p:cNvPicPr>
            <a:picLocks noChangeAspect="1" noChangeArrowheads="1"/>
          </p:cNvPicPr>
          <p:nvPr/>
        </p:nvPicPr>
        <p:blipFill>
          <a:blip r:embed="rId3"/>
          <a:srcRect/>
          <a:stretch>
            <a:fillRect/>
          </a:stretch>
        </p:blipFill>
        <p:spPr bwMode="auto">
          <a:xfrm>
            <a:off x="5436096" y="2168716"/>
            <a:ext cx="2839505" cy="4716668"/>
          </a:xfrm>
          <a:prstGeom prst="rect">
            <a:avLst/>
          </a:prstGeom>
          <a:noFill/>
        </p:spPr>
      </p:pic>
      <p:sp>
        <p:nvSpPr>
          <p:cNvPr id="5" name="9 Rectángulo"/>
          <p:cNvSpPr/>
          <p:nvPr/>
        </p:nvSpPr>
        <p:spPr>
          <a:xfrm>
            <a:off x="395536" y="3645024"/>
            <a:ext cx="3816424" cy="1600438"/>
          </a:xfrm>
          <a:prstGeom prst="rect">
            <a:avLst/>
          </a:prstGeom>
        </p:spPr>
        <p:txBody>
          <a:bodyPr wrap="square">
            <a:spAutoFit/>
          </a:bodyPr>
          <a:lstStyle/>
          <a:p>
            <a:pPr algn="just"/>
            <a:r>
              <a:rPr lang="es-CO" sz="1400" dirty="0" err="1" smtClean="0">
                <a:solidFill>
                  <a:schemeClr val="tx1">
                    <a:lumMod val="75000"/>
                    <a:lumOff val="25000"/>
                  </a:schemeClr>
                </a:solidFill>
                <a:latin typeface="Open Sans"/>
                <a:ea typeface="Open Sans"/>
                <a:cs typeface="Open Sans"/>
                <a:sym typeface="Open Sans"/>
              </a:rPr>
              <a:t>Dropbox</a:t>
            </a:r>
            <a:r>
              <a:rPr lang="es-CO" sz="1400" dirty="0" smtClean="0">
                <a:solidFill>
                  <a:schemeClr val="tx1">
                    <a:lumMod val="75000"/>
                    <a:lumOff val="25000"/>
                  </a:schemeClr>
                </a:solidFill>
                <a:latin typeface="Open Sans"/>
                <a:ea typeface="Open Sans"/>
                <a:cs typeface="Open Sans"/>
                <a:sym typeface="Open Sans"/>
              </a:rPr>
              <a:t> permite llevar todas tus fotos, tus documentos y videos a cualquier lugar. Después de instalar </a:t>
            </a:r>
            <a:r>
              <a:rPr lang="es-CO" sz="1400" dirty="0" err="1" smtClean="0">
                <a:solidFill>
                  <a:schemeClr val="tx1">
                    <a:lumMod val="75000"/>
                    <a:lumOff val="25000"/>
                  </a:schemeClr>
                </a:solidFill>
                <a:latin typeface="Open Sans"/>
                <a:ea typeface="Open Sans"/>
                <a:cs typeface="Open Sans"/>
                <a:sym typeface="Open Sans"/>
              </a:rPr>
              <a:t>Dropbox</a:t>
            </a:r>
            <a:r>
              <a:rPr lang="es-CO" sz="1400" dirty="0" smtClean="0">
                <a:solidFill>
                  <a:schemeClr val="tx1">
                    <a:lumMod val="75000"/>
                    <a:lumOff val="25000"/>
                  </a:schemeClr>
                </a:solidFill>
                <a:latin typeface="Open Sans"/>
                <a:ea typeface="Open Sans"/>
                <a:cs typeface="Open Sans"/>
                <a:sym typeface="Open Sans"/>
              </a:rPr>
              <a:t> en tu equipo, cualquier archivo que guardes en tu </a:t>
            </a:r>
            <a:r>
              <a:rPr lang="es-CO" sz="1400" dirty="0" err="1" smtClean="0">
                <a:solidFill>
                  <a:schemeClr val="tx1">
                    <a:lumMod val="75000"/>
                    <a:lumOff val="25000"/>
                  </a:schemeClr>
                </a:solidFill>
                <a:latin typeface="Open Sans"/>
                <a:ea typeface="Open Sans"/>
                <a:cs typeface="Open Sans"/>
                <a:sym typeface="Open Sans"/>
              </a:rPr>
              <a:t>Dropbox</a:t>
            </a:r>
            <a:r>
              <a:rPr lang="es-CO" sz="1400" dirty="0" smtClean="0">
                <a:solidFill>
                  <a:schemeClr val="tx1">
                    <a:lumMod val="75000"/>
                    <a:lumOff val="25000"/>
                  </a:schemeClr>
                </a:solidFill>
                <a:latin typeface="Open Sans"/>
                <a:ea typeface="Open Sans"/>
                <a:cs typeface="Open Sans"/>
                <a:sym typeface="Open Sans"/>
              </a:rPr>
              <a:t> se guardará automáticamente en todos tus equipos, tu dispositivo Android, y hasta en el sitio web de </a:t>
            </a:r>
            <a:r>
              <a:rPr lang="es-CO" sz="1400" dirty="0" err="1" smtClean="0">
                <a:solidFill>
                  <a:schemeClr val="tx1">
                    <a:lumMod val="75000"/>
                    <a:lumOff val="25000"/>
                  </a:schemeClr>
                </a:solidFill>
                <a:latin typeface="Open Sans"/>
                <a:ea typeface="Open Sans"/>
                <a:cs typeface="Open Sans"/>
                <a:sym typeface="Open Sans"/>
              </a:rPr>
              <a:t>Dropbox</a:t>
            </a:r>
            <a:r>
              <a:rPr lang="es-CO" sz="1400" dirty="0" smtClean="0">
                <a:solidFill>
                  <a:schemeClr val="tx1">
                    <a:lumMod val="75000"/>
                    <a:lumOff val="25000"/>
                  </a:schemeClr>
                </a:solidFill>
                <a:latin typeface="Open Sans"/>
                <a:ea typeface="Open Sans"/>
                <a:cs typeface="Open Sans"/>
                <a:sym typeface="Open Sans"/>
              </a:rPr>
              <a:t>.</a:t>
            </a:r>
            <a:r>
              <a:rPr lang="es-CO" sz="1200" dirty="0" smtClean="0">
                <a:solidFill>
                  <a:schemeClr val="tx1">
                    <a:lumMod val="75000"/>
                    <a:lumOff val="25000"/>
                  </a:schemeClr>
                </a:solidFill>
              </a:rPr>
              <a:t> </a:t>
            </a:r>
            <a:endParaRPr lang="es-CO" sz="1200" dirty="0">
              <a:solidFill>
                <a:schemeClr val="tx1">
                  <a:lumMod val="75000"/>
                  <a:lumOff val="25000"/>
                </a:schemeClr>
              </a:solidFill>
            </a:endParaRPr>
          </a:p>
        </p:txBody>
      </p:sp>
      <p:grpSp>
        <p:nvGrpSpPr>
          <p:cNvPr id="10" name="Shape 528"/>
          <p:cNvGrpSpPr/>
          <p:nvPr/>
        </p:nvGrpSpPr>
        <p:grpSpPr>
          <a:xfrm>
            <a:off x="0" y="1077246"/>
            <a:ext cx="2669099" cy="922500"/>
            <a:chOff x="78700" y="2614655"/>
            <a:chExt cx="2669099" cy="922500"/>
          </a:xfrm>
          <a:solidFill>
            <a:srgbClr val="FFC000"/>
          </a:solidFill>
        </p:grpSpPr>
        <p:sp>
          <p:nvSpPr>
            <p:cNvPr id="11" name="Shape 529"/>
            <p:cNvSpPr/>
            <p:nvPr/>
          </p:nvSpPr>
          <p:spPr>
            <a:xfrm>
              <a:off x="78700" y="2614655"/>
              <a:ext cx="2669099" cy="922500"/>
            </a:xfrm>
            <a:prstGeom prst="homePlate">
              <a:avLst>
                <a:gd name="adj" fmla="val 26194"/>
              </a:avLst>
            </a:prstGeom>
            <a:ln/>
          </p:spPr>
          <p:style>
            <a:lnRef idx="2">
              <a:schemeClr val="accent6">
                <a:shade val="50000"/>
              </a:schemeClr>
            </a:lnRef>
            <a:fillRef idx="1">
              <a:schemeClr val="accent6"/>
            </a:fillRef>
            <a:effectRef idx="0">
              <a:schemeClr val="accent6"/>
            </a:effectRef>
            <a:fontRef idx="minor">
              <a:schemeClr val="lt1"/>
            </a:fontRef>
          </p:style>
          <p:txBody>
            <a:bodyPr lIns="121875" tIns="60925" rIns="121875" bIns="60925" anchor="t" anchorCtr="0">
              <a:noAutofit/>
            </a:bodyPr>
            <a:lstStyle/>
            <a:p>
              <a:endParaRPr/>
            </a:p>
          </p:txBody>
        </p:sp>
        <p:sp>
          <p:nvSpPr>
            <p:cNvPr id="12" name="Shape 530"/>
            <p:cNvSpPr/>
            <p:nvPr/>
          </p:nvSpPr>
          <p:spPr>
            <a:xfrm>
              <a:off x="2410166" y="2790005"/>
              <a:ext cx="171300" cy="571799"/>
            </a:xfrm>
            <a:prstGeom prst="chevron">
              <a:avLst>
                <a:gd name="adj" fmla="val 87475"/>
              </a:avLst>
            </a:prstGeom>
            <a:ln/>
          </p:spPr>
          <p:style>
            <a:lnRef idx="2">
              <a:schemeClr val="accent6">
                <a:shade val="50000"/>
              </a:schemeClr>
            </a:lnRef>
            <a:fillRef idx="1">
              <a:schemeClr val="accent6"/>
            </a:fillRef>
            <a:effectRef idx="0">
              <a:schemeClr val="accent6"/>
            </a:effectRef>
            <a:fontRef idx="minor">
              <a:schemeClr val="lt1"/>
            </a:fontRef>
          </p:style>
          <p:txBody>
            <a:bodyPr lIns="91425" tIns="45700" rIns="91425" bIns="45700" anchor="ctr" anchorCtr="0">
              <a:noAutofit/>
            </a:bodyPr>
            <a:lstStyle/>
            <a:p>
              <a:endParaRPr/>
            </a:p>
          </p:txBody>
        </p:sp>
      </p:grpSp>
      <p:sp>
        <p:nvSpPr>
          <p:cNvPr id="13" name="4 CuadroTexto"/>
          <p:cNvSpPr txBox="1"/>
          <p:nvPr/>
        </p:nvSpPr>
        <p:spPr>
          <a:xfrm>
            <a:off x="45740" y="1196752"/>
            <a:ext cx="2522512" cy="707886"/>
          </a:xfrm>
          <a:prstGeom prst="rect">
            <a:avLst/>
          </a:prstGeom>
          <a:noFill/>
        </p:spPr>
        <p:txBody>
          <a:bodyPr wrap="square" rtlCol="0">
            <a:spAutoFit/>
          </a:bodyPr>
          <a:lstStyle/>
          <a:p>
            <a:r>
              <a:rPr lang="es-ES_tradnl" sz="2000" dirty="0" smtClean="0">
                <a:solidFill>
                  <a:schemeClr val="bg1"/>
                </a:solidFill>
                <a:latin typeface="Open Sans"/>
              </a:rPr>
              <a:t>Almacenamiento y Sincronización</a:t>
            </a:r>
            <a:endParaRPr lang="es-ES" sz="2000" dirty="0">
              <a:solidFill>
                <a:schemeClr val="bg1"/>
              </a:solidFill>
              <a:latin typeface="Open Sans"/>
            </a:endParaRPr>
          </a:p>
        </p:txBody>
      </p:sp>
    </p:spTree>
    <p:extLst>
      <p:ext uri="{BB962C8B-B14F-4D97-AF65-F5344CB8AC3E}">
        <p14:creationId xmlns:p14="http://schemas.microsoft.com/office/powerpoint/2010/main" val="3508390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ape 779"/>
          <p:cNvPicPr preferRelativeResize="0"/>
          <p:nvPr/>
        </p:nvPicPr>
        <p:blipFill>
          <a:blip r:embed="rId2"/>
          <a:stretch>
            <a:fillRect/>
          </a:stretch>
        </p:blipFill>
        <p:spPr>
          <a:xfrm>
            <a:off x="6978024" y="1885360"/>
            <a:ext cx="640200" cy="640200"/>
          </a:xfrm>
          <a:prstGeom prst="rect">
            <a:avLst/>
          </a:prstGeom>
        </p:spPr>
      </p:pic>
      <p:sp>
        <p:nvSpPr>
          <p:cNvPr id="3" name="Shape 780"/>
          <p:cNvSpPr txBox="1">
            <a:spLocks noGrp="1"/>
          </p:cNvSpPr>
          <p:nvPr>
            <p:ph type="title" idx="4294967295"/>
          </p:nvPr>
        </p:nvSpPr>
        <p:spPr>
          <a:xfrm>
            <a:off x="4067944" y="1885360"/>
            <a:ext cx="2857118" cy="640200"/>
          </a:xfrm>
          <a:prstGeom prst="rect">
            <a:avLst/>
          </a:prstGeom>
        </p:spPr>
        <p:txBody>
          <a:bodyPr lIns="91425" tIns="91425" rIns="91425" bIns="91425" anchor="t" anchorCtr="0">
            <a:noAutofit/>
          </a:bodyPr>
          <a:lstStyle/>
          <a:p>
            <a:pPr lvl="0" indent="457200" rtl="0">
              <a:buNone/>
            </a:pPr>
            <a:r>
              <a:rPr lang="en-US" sz="2400" dirty="0" smtClean="0"/>
              <a:t>Google Drive</a:t>
            </a:r>
            <a:endParaRPr lang="en-US" sz="2400" dirty="0"/>
          </a:p>
        </p:txBody>
      </p:sp>
      <p:sp>
        <p:nvSpPr>
          <p:cNvPr id="5" name="16 Rectángulo"/>
          <p:cNvSpPr/>
          <p:nvPr/>
        </p:nvSpPr>
        <p:spPr>
          <a:xfrm>
            <a:off x="880999" y="5930696"/>
            <a:ext cx="7416824" cy="738664"/>
          </a:xfrm>
          <a:prstGeom prst="rect">
            <a:avLst/>
          </a:prstGeom>
        </p:spPr>
        <p:txBody>
          <a:bodyPr wrap="square">
            <a:spAutoFit/>
          </a:bodyPr>
          <a:lstStyle/>
          <a:p>
            <a:pPr algn="just"/>
            <a:r>
              <a:rPr lang="es-CO" sz="1400" dirty="0" smtClean="0">
                <a:solidFill>
                  <a:schemeClr val="tx1">
                    <a:lumMod val="75000"/>
                    <a:lumOff val="25000"/>
                  </a:schemeClr>
                </a:solidFill>
                <a:latin typeface="Open Sans"/>
                <a:ea typeface="Open Sans"/>
                <a:cs typeface="Open Sans"/>
                <a:sym typeface="Open Sans"/>
              </a:rPr>
              <a:t>Google Drive es un lugar seguro para todas las cosas. Sube fotos, videos, documentos y otros archivos importantes, y accede a ellos estés donde estés, desde cualquier dispositivo. Tienes 15 GB de almacenamiento gratuito para comenzar.</a:t>
            </a:r>
            <a:endParaRPr lang="es-CO" sz="1400" dirty="0">
              <a:solidFill>
                <a:schemeClr val="tx1">
                  <a:lumMod val="75000"/>
                  <a:lumOff val="25000"/>
                </a:schemeClr>
              </a:solidFill>
              <a:latin typeface="Open Sans"/>
              <a:ea typeface="Open Sans"/>
              <a:cs typeface="Open Sans"/>
              <a:sym typeface="Open Sans"/>
            </a:endParaRPr>
          </a:p>
        </p:txBody>
      </p:sp>
      <p:grpSp>
        <p:nvGrpSpPr>
          <p:cNvPr id="6" name="Shape 528"/>
          <p:cNvGrpSpPr/>
          <p:nvPr/>
        </p:nvGrpSpPr>
        <p:grpSpPr>
          <a:xfrm>
            <a:off x="0" y="1138211"/>
            <a:ext cx="2669099" cy="922500"/>
            <a:chOff x="78700" y="2614655"/>
            <a:chExt cx="2669099" cy="922500"/>
          </a:xfrm>
          <a:solidFill>
            <a:srgbClr val="FFC000"/>
          </a:solidFill>
        </p:grpSpPr>
        <p:sp>
          <p:nvSpPr>
            <p:cNvPr id="7" name="Shape 529"/>
            <p:cNvSpPr/>
            <p:nvPr/>
          </p:nvSpPr>
          <p:spPr>
            <a:xfrm>
              <a:off x="78700" y="2614655"/>
              <a:ext cx="2669099" cy="922500"/>
            </a:xfrm>
            <a:prstGeom prst="homePlate">
              <a:avLst>
                <a:gd name="adj" fmla="val 26194"/>
              </a:avLst>
            </a:prstGeom>
            <a:ln/>
          </p:spPr>
          <p:style>
            <a:lnRef idx="2">
              <a:schemeClr val="accent6">
                <a:shade val="50000"/>
              </a:schemeClr>
            </a:lnRef>
            <a:fillRef idx="1">
              <a:schemeClr val="accent6"/>
            </a:fillRef>
            <a:effectRef idx="0">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2">
              <a:schemeClr val="accent6">
                <a:shade val="50000"/>
              </a:schemeClr>
            </a:lnRef>
            <a:fillRef idx="1">
              <a:schemeClr val="accent6"/>
            </a:fillRef>
            <a:effectRef idx="0">
              <a:schemeClr val="accent6"/>
            </a:effectRef>
            <a:fontRef idx="minor">
              <a:schemeClr val="lt1"/>
            </a:fontRef>
          </p:style>
          <p:txBody>
            <a:bodyPr lIns="91425" tIns="45700" rIns="91425" bIns="45700" anchor="ctr" anchorCtr="0">
              <a:noAutofit/>
            </a:bodyPr>
            <a:lstStyle/>
            <a:p>
              <a:endParaRPr/>
            </a:p>
          </p:txBody>
        </p:sp>
      </p:grpSp>
      <p:sp>
        <p:nvSpPr>
          <p:cNvPr id="9" name="4 CuadroTexto"/>
          <p:cNvSpPr txBox="1"/>
          <p:nvPr/>
        </p:nvSpPr>
        <p:spPr>
          <a:xfrm>
            <a:off x="45740" y="1257717"/>
            <a:ext cx="2522512" cy="707886"/>
          </a:xfrm>
          <a:prstGeom prst="rect">
            <a:avLst/>
          </a:prstGeom>
          <a:noFill/>
        </p:spPr>
        <p:txBody>
          <a:bodyPr wrap="square" rtlCol="0">
            <a:spAutoFit/>
          </a:bodyPr>
          <a:lstStyle/>
          <a:p>
            <a:r>
              <a:rPr lang="es-ES_tradnl" sz="2000" dirty="0" smtClean="0">
                <a:solidFill>
                  <a:schemeClr val="bg1"/>
                </a:solidFill>
                <a:latin typeface="Open Sans"/>
              </a:rPr>
              <a:t>Almacenamiento y Sincronización</a:t>
            </a:r>
            <a:endParaRPr lang="es-ES" sz="2000" dirty="0">
              <a:solidFill>
                <a:schemeClr val="bg1"/>
              </a:solidFill>
              <a:latin typeface="Open Sans"/>
            </a:endParaRPr>
          </a:p>
        </p:txBody>
      </p:sp>
      <p:pic>
        <p:nvPicPr>
          <p:cNvPr id="10" name="Shape 784"/>
          <p:cNvPicPr preferRelativeResize="0"/>
          <p:nvPr/>
        </p:nvPicPr>
        <p:blipFill>
          <a:blip r:embed="rId3"/>
          <a:stretch>
            <a:fillRect/>
          </a:stretch>
        </p:blipFill>
        <p:spPr>
          <a:xfrm>
            <a:off x="880999" y="2785510"/>
            <a:ext cx="7213795" cy="2927336"/>
          </a:xfrm>
          <a:prstGeom prst="rect">
            <a:avLst/>
          </a:prstGeom>
          <a:noFill/>
          <a:ln>
            <a:noFill/>
          </a:ln>
        </p:spPr>
      </p:pic>
    </p:spTree>
    <p:extLst>
      <p:ext uri="{BB962C8B-B14F-4D97-AF65-F5344CB8AC3E}">
        <p14:creationId xmlns:p14="http://schemas.microsoft.com/office/powerpoint/2010/main" val="16148575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89"/>
          <p:cNvSpPr txBox="1">
            <a:spLocks noGrp="1"/>
          </p:cNvSpPr>
          <p:nvPr>
            <p:ph type="title"/>
          </p:nvPr>
        </p:nvSpPr>
        <p:spPr>
          <a:xfrm>
            <a:off x="-108520" y="2772285"/>
            <a:ext cx="2377427" cy="640200"/>
          </a:xfrm>
          <a:prstGeom prst="rect">
            <a:avLst/>
          </a:prstGeom>
        </p:spPr>
        <p:txBody>
          <a:bodyPr lIns="91425" tIns="91425" rIns="91425" bIns="91425" anchor="t" anchorCtr="0">
            <a:noAutofit/>
          </a:bodyPr>
          <a:lstStyle/>
          <a:p>
            <a:pPr lvl="0" indent="457200" rtl="0">
              <a:buNone/>
            </a:pPr>
            <a:r>
              <a:rPr lang="en-US" sz="3200" dirty="0"/>
              <a:t>   Box</a:t>
            </a:r>
          </a:p>
        </p:txBody>
      </p:sp>
      <p:pic>
        <p:nvPicPr>
          <p:cNvPr id="3" name="Shape 797"/>
          <p:cNvPicPr preferRelativeResize="0"/>
          <p:nvPr/>
        </p:nvPicPr>
        <p:blipFill>
          <a:blip r:embed="rId2"/>
          <a:stretch>
            <a:fillRect/>
          </a:stretch>
        </p:blipFill>
        <p:spPr>
          <a:xfrm>
            <a:off x="323528" y="2853160"/>
            <a:ext cx="559325" cy="559325"/>
          </a:xfrm>
          <a:prstGeom prst="rect">
            <a:avLst/>
          </a:prstGeom>
        </p:spPr>
      </p:pic>
      <p:sp>
        <p:nvSpPr>
          <p:cNvPr id="4" name="Shape 800"/>
          <p:cNvSpPr txBox="1"/>
          <p:nvPr/>
        </p:nvSpPr>
        <p:spPr>
          <a:xfrm>
            <a:off x="204873" y="3707852"/>
            <a:ext cx="2638935" cy="1972799"/>
          </a:xfrm>
          <a:prstGeom prst="rect">
            <a:avLst/>
          </a:prstGeom>
        </p:spPr>
        <p:txBody>
          <a:bodyPr lIns="91425" tIns="91425" rIns="91425" bIns="91425" anchor="t" anchorCtr="0">
            <a:noAutofit/>
          </a:bodyPr>
          <a:lstStyle/>
          <a:p>
            <a:pPr lvl="0" algn="just">
              <a:buClr>
                <a:srgbClr val="000000"/>
              </a:buClr>
              <a:buSzPct val="55000"/>
            </a:pPr>
            <a:r>
              <a:rPr lang="es-CO" sz="1400" dirty="0" smtClean="0">
                <a:solidFill>
                  <a:schemeClr val="tx1">
                    <a:lumMod val="75000"/>
                    <a:lumOff val="25000"/>
                  </a:schemeClr>
                </a:solidFill>
                <a:latin typeface="Open Sans"/>
                <a:ea typeface="Open Sans"/>
                <a:cs typeface="Open Sans"/>
                <a:sym typeface="Open Sans"/>
              </a:rPr>
              <a:t>Hace que </a:t>
            </a:r>
            <a:r>
              <a:rPr lang="es-CO" sz="1600" dirty="0" smtClean="0">
                <a:solidFill>
                  <a:schemeClr val="tx1">
                    <a:lumMod val="75000"/>
                    <a:lumOff val="25000"/>
                  </a:schemeClr>
                </a:solidFill>
                <a:latin typeface="Open Sans"/>
                <a:ea typeface="Open Sans"/>
                <a:cs typeface="Open Sans"/>
                <a:sym typeface="Open Sans"/>
              </a:rPr>
              <a:t>sea fácil de acceder y editar archivos, compartir contenido y mantener contacto con los estudiantes y profesores de cualquier lugar en cualquier dispositivo.</a:t>
            </a:r>
            <a:endParaRPr sz="1100" dirty="0">
              <a:solidFill>
                <a:schemeClr val="tx1">
                  <a:lumMod val="75000"/>
                  <a:lumOff val="25000"/>
                </a:schemeClr>
              </a:solidFill>
            </a:endParaRPr>
          </a:p>
        </p:txBody>
      </p:sp>
      <p:pic>
        <p:nvPicPr>
          <p:cNvPr id="5" name="Shape 802"/>
          <p:cNvPicPr preferRelativeResize="0"/>
          <p:nvPr/>
        </p:nvPicPr>
        <p:blipFill>
          <a:blip r:embed="rId3"/>
          <a:stretch>
            <a:fillRect/>
          </a:stretch>
        </p:blipFill>
        <p:spPr>
          <a:xfrm>
            <a:off x="2988570" y="3059403"/>
            <a:ext cx="6155430" cy="3024336"/>
          </a:xfrm>
          <a:prstGeom prst="rect">
            <a:avLst/>
          </a:prstGeom>
          <a:noFill/>
          <a:ln>
            <a:noFill/>
          </a:ln>
        </p:spPr>
      </p:pic>
      <p:grpSp>
        <p:nvGrpSpPr>
          <p:cNvPr id="6" name="Shape 528"/>
          <p:cNvGrpSpPr/>
          <p:nvPr/>
        </p:nvGrpSpPr>
        <p:grpSpPr>
          <a:xfrm>
            <a:off x="0" y="1268760"/>
            <a:ext cx="2669099" cy="922500"/>
            <a:chOff x="78700" y="2614655"/>
            <a:chExt cx="2669099" cy="922500"/>
          </a:xfrm>
          <a:solidFill>
            <a:srgbClr val="FFC000"/>
          </a:solidFill>
        </p:grpSpPr>
        <p:sp>
          <p:nvSpPr>
            <p:cNvPr id="7" name="Shape 529"/>
            <p:cNvSpPr/>
            <p:nvPr/>
          </p:nvSpPr>
          <p:spPr>
            <a:xfrm>
              <a:off x="78700" y="2614655"/>
              <a:ext cx="2669099" cy="922500"/>
            </a:xfrm>
            <a:prstGeom prst="homePlate">
              <a:avLst>
                <a:gd name="adj" fmla="val 26194"/>
              </a:avLst>
            </a:prstGeom>
            <a:ln/>
          </p:spPr>
          <p:style>
            <a:lnRef idx="2">
              <a:schemeClr val="accent6">
                <a:shade val="50000"/>
              </a:schemeClr>
            </a:lnRef>
            <a:fillRef idx="1">
              <a:schemeClr val="accent6"/>
            </a:fillRef>
            <a:effectRef idx="0">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2">
              <a:schemeClr val="accent6">
                <a:shade val="50000"/>
              </a:schemeClr>
            </a:lnRef>
            <a:fillRef idx="1">
              <a:schemeClr val="accent6"/>
            </a:fillRef>
            <a:effectRef idx="0">
              <a:schemeClr val="accent6"/>
            </a:effectRef>
            <a:fontRef idx="minor">
              <a:schemeClr val="lt1"/>
            </a:fontRef>
          </p:style>
          <p:txBody>
            <a:bodyPr lIns="91425" tIns="45700" rIns="91425" bIns="45700" anchor="ctr" anchorCtr="0">
              <a:noAutofit/>
            </a:bodyPr>
            <a:lstStyle/>
            <a:p>
              <a:endParaRPr/>
            </a:p>
          </p:txBody>
        </p:sp>
      </p:grpSp>
      <p:sp>
        <p:nvSpPr>
          <p:cNvPr id="9" name="4 CuadroTexto"/>
          <p:cNvSpPr txBox="1"/>
          <p:nvPr/>
        </p:nvSpPr>
        <p:spPr>
          <a:xfrm>
            <a:off x="45740" y="1388266"/>
            <a:ext cx="2522512" cy="707886"/>
          </a:xfrm>
          <a:prstGeom prst="rect">
            <a:avLst/>
          </a:prstGeom>
          <a:noFill/>
        </p:spPr>
        <p:txBody>
          <a:bodyPr wrap="square" rtlCol="0">
            <a:spAutoFit/>
          </a:bodyPr>
          <a:lstStyle/>
          <a:p>
            <a:r>
              <a:rPr lang="es-ES_tradnl" sz="2000" dirty="0" smtClean="0">
                <a:solidFill>
                  <a:schemeClr val="bg1"/>
                </a:solidFill>
                <a:latin typeface="Open Sans"/>
              </a:rPr>
              <a:t>Almacenamiento y Sincronización</a:t>
            </a:r>
            <a:endParaRPr lang="es-ES" sz="2000" dirty="0">
              <a:solidFill>
                <a:schemeClr val="bg1"/>
              </a:solidFill>
              <a:latin typeface="Open Sans"/>
            </a:endParaRPr>
          </a:p>
        </p:txBody>
      </p:sp>
    </p:spTree>
    <p:extLst>
      <p:ext uri="{BB962C8B-B14F-4D97-AF65-F5344CB8AC3E}">
        <p14:creationId xmlns:p14="http://schemas.microsoft.com/office/powerpoint/2010/main" val="28548767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89"/>
          <p:cNvSpPr txBox="1">
            <a:spLocks noGrp="1"/>
          </p:cNvSpPr>
          <p:nvPr>
            <p:ph type="title"/>
          </p:nvPr>
        </p:nvSpPr>
        <p:spPr>
          <a:xfrm>
            <a:off x="-36512" y="2727822"/>
            <a:ext cx="3170820" cy="640200"/>
          </a:xfrm>
          <a:prstGeom prst="rect">
            <a:avLst/>
          </a:prstGeom>
        </p:spPr>
        <p:txBody>
          <a:bodyPr lIns="91425" tIns="91425" rIns="91425" bIns="91425" anchor="t" anchorCtr="0">
            <a:noAutofit/>
          </a:bodyPr>
          <a:lstStyle/>
          <a:p>
            <a:pPr lvl="0" indent="457200"/>
            <a:r>
              <a:rPr lang="en-US" sz="2400" dirty="0"/>
              <a:t>   </a:t>
            </a:r>
            <a:r>
              <a:rPr lang="es-CO" sz="2400" dirty="0" err="1" smtClean="0"/>
              <a:t>SHAREit</a:t>
            </a:r>
            <a:endParaRPr lang="en-US" sz="2400" dirty="0"/>
          </a:p>
        </p:txBody>
      </p:sp>
      <p:grpSp>
        <p:nvGrpSpPr>
          <p:cNvPr id="3" name="Shape 528"/>
          <p:cNvGrpSpPr/>
          <p:nvPr/>
        </p:nvGrpSpPr>
        <p:grpSpPr>
          <a:xfrm>
            <a:off x="0" y="1085333"/>
            <a:ext cx="2669099" cy="922500"/>
            <a:chOff x="78700" y="2614655"/>
            <a:chExt cx="2669099" cy="922500"/>
          </a:xfrm>
        </p:grpSpPr>
        <p:sp>
          <p:nvSpPr>
            <p:cNvPr id="4" name="Shape 529"/>
            <p:cNvSpPr/>
            <p:nvPr/>
          </p:nvSpPr>
          <p:spPr>
            <a:xfrm>
              <a:off x="78700" y="2614655"/>
              <a:ext cx="2669099" cy="922500"/>
            </a:xfrm>
            <a:prstGeom prst="homePlate">
              <a:avLst>
                <a:gd name="adj" fmla="val 26194"/>
              </a:avLst>
            </a:prstGeom>
            <a:ln/>
          </p:spPr>
          <p:style>
            <a:lnRef idx="2">
              <a:schemeClr val="accent1">
                <a:shade val="50000"/>
              </a:schemeClr>
            </a:lnRef>
            <a:fillRef idx="1">
              <a:schemeClr val="accent1"/>
            </a:fillRef>
            <a:effectRef idx="0">
              <a:schemeClr val="accent1"/>
            </a:effectRef>
            <a:fontRef idx="minor">
              <a:schemeClr val="lt1"/>
            </a:fontRef>
          </p:style>
          <p:txBody>
            <a:bodyPr lIns="121875" tIns="60925" rIns="121875" bIns="60925" anchor="t" anchorCtr="0">
              <a:noAutofit/>
            </a:bodyPr>
            <a:lstStyle/>
            <a:p>
              <a:endParaRPr/>
            </a:p>
          </p:txBody>
        </p:sp>
        <p:sp>
          <p:nvSpPr>
            <p:cNvPr id="5" name="Shape 530"/>
            <p:cNvSpPr/>
            <p:nvPr/>
          </p:nvSpPr>
          <p:spPr>
            <a:xfrm>
              <a:off x="2410166" y="2790005"/>
              <a:ext cx="171300" cy="571799"/>
            </a:xfrm>
            <a:prstGeom prst="chevron">
              <a:avLst>
                <a:gd name="adj" fmla="val 87475"/>
              </a:avLst>
            </a:prstGeom>
            <a:ln/>
          </p:spPr>
          <p:style>
            <a:lnRef idx="2">
              <a:schemeClr val="accent1">
                <a:shade val="50000"/>
              </a:schemeClr>
            </a:lnRef>
            <a:fillRef idx="1">
              <a:schemeClr val="accent1"/>
            </a:fillRef>
            <a:effectRef idx="0">
              <a:schemeClr val="accent1"/>
            </a:effectRef>
            <a:fontRef idx="minor">
              <a:schemeClr val="lt1"/>
            </a:fontRef>
          </p:style>
          <p:txBody>
            <a:bodyPr lIns="91425" tIns="45700" rIns="91425" bIns="45700" anchor="ctr" anchorCtr="0">
              <a:noAutofit/>
            </a:bodyPr>
            <a:lstStyle/>
            <a:p>
              <a:endParaRPr/>
            </a:p>
          </p:txBody>
        </p:sp>
      </p:grpSp>
      <p:sp>
        <p:nvSpPr>
          <p:cNvPr id="6" name="18 CuadroTexto"/>
          <p:cNvSpPr txBox="1"/>
          <p:nvPr/>
        </p:nvSpPr>
        <p:spPr>
          <a:xfrm>
            <a:off x="259532" y="1165930"/>
            <a:ext cx="2018456" cy="830997"/>
          </a:xfrm>
          <a:prstGeom prst="rect">
            <a:avLst/>
          </a:prstGeom>
          <a:noFill/>
        </p:spPr>
        <p:txBody>
          <a:bodyPr wrap="square" rtlCol="0">
            <a:spAutoFit/>
          </a:bodyPr>
          <a:lstStyle/>
          <a:p>
            <a:r>
              <a:rPr lang="es-ES" sz="2400" dirty="0" smtClean="0">
                <a:solidFill>
                  <a:schemeClr val="bg1"/>
                </a:solidFill>
                <a:latin typeface="Open Sans"/>
              </a:rPr>
              <a:t>Compartir Información</a:t>
            </a:r>
            <a:endParaRPr lang="es-ES" sz="2400" dirty="0">
              <a:solidFill>
                <a:schemeClr val="bg1"/>
              </a:solidFill>
              <a:latin typeface="Open Sans"/>
            </a:endParaRPr>
          </a:p>
        </p:txBody>
      </p:sp>
      <p:sp>
        <p:nvSpPr>
          <p:cNvPr id="7" name="10 Rectángulo"/>
          <p:cNvSpPr/>
          <p:nvPr/>
        </p:nvSpPr>
        <p:spPr>
          <a:xfrm>
            <a:off x="459532" y="3725119"/>
            <a:ext cx="4392488" cy="923330"/>
          </a:xfrm>
          <a:prstGeom prst="rect">
            <a:avLst/>
          </a:prstGeom>
        </p:spPr>
        <p:txBody>
          <a:bodyPr wrap="square">
            <a:spAutoFit/>
          </a:bodyPr>
          <a:lstStyle/>
          <a:p>
            <a:pPr algn="just"/>
            <a:r>
              <a:rPr lang="es-CO" sz="1800" dirty="0" smtClean="0">
                <a:solidFill>
                  <a:schemeClr val="tx1">
                    <a:lumMod val="75000"/>
                    <a:lumOff val="25000"/>
                  </a:schemeClr>
                </a:solidFill>
              </a:rPr>
              <a:t>Una herramienta de transmisión entre teléfonos que no genera tráfico de red ni uso de Internet.</a:t>
            </a:r>
            <a:endParaRPr lang="es-CO" sz="1800" dirty="0">
              <a:solidFill>
                <a:schemeClr val="tx1">
                  <a:lumMod val="75000"/>
                  <a:lumOff val="25000"/>
                </a:schemeClr>
              </a:solidFill>
            </a:endParaRPr>
          </a:p>
        </p:txBody>
      </p:sp>
      <p:pic>
        <p:nvPicPr>
          <p:cNvPr id="8" name="Picture 4" descr="C:\Users\Andres\AppData\Local\Temp\x10sctmp21.png"/>
          <p:cNvPicPr>
            <a:picLocks noChangeAspect="1" noChangeArrowheads="1"/>
          </p:cNvPicPr>
          <p:nvPr/>
        </p:nvPicPr>
        <p:blipFill>
          <a:blip r:embed="rId2"/>
          <a:srcRect/>
          <a:stretch>
            <a:fillRect/>
          </a:stretch>
        </p:blipFill>
        <p:spPr bwMode="auto">
          <a:xfrm>
            <a:off x="5580112" y="1832482"/>
            <a:ext cx="2845448" cy="5052902"/>
          </a:xfrm>
          <a:prstGeom prst="rect">
            <a:avLst/>
          </a:prstGeom>
          <a:noFill/>
        </p:spPr>
      </p:pic>
      <p:pic>
        <p:nvPicPr>
          <p:cNvPr id="9" name="Picture 2" descr="C:\Users\Andres\AppData\Local\Temp\x10sctmp20.png"/>
          <p:cNvPicPr>
            <a:picLocks noChangeAspect="1" noChangeArrowheads="1"/>
          </p:cNvPicPr>
          <p:nvPr/>
        </p:nvPicPr>
        <p:blipFill>
          <a:blip r:embed="rId3"/>
          <a:srcRect/>
          <a:stretch>
            <a:fillRect/>
          </a:stretch>
        </p:blipFill>
        <p:spPr bwMode="auto">
          <a:xfrm>
            <a:off x="603664" y="2717007"/>
            <a:ext cx="569986" cy="565796"/>
          </a:xfrm>
          <a:prstGeom prst="rect">
            <a:avLst/>
          </a:prstGeom>
          <a:noFill/>
        </p:spPr>
      </p:pic>
    </p:spTree>
    <p:extLst>
      <p:ext uri="{BB962C8B-B14F-4D97-AF65-F5344CB8AC3E}">
        <p14:creationId xmlns:p14="http://schemas.microsoft.com/office/powerpoint/2010/main" val="30414047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89"/>
          <p:cNvSpPr txBox="1">
            <a:spLocks noGrp="1"/>
          </p:cNvSpPr>
          <p:nvPr>
            <p:ph type="title"/>
          </p:nvPr>
        </p:nvSpPr>
        <p:spPr>
          <a:xfrm>
            <a:off x="107504" y="2806009"/>
            <a:ext cx="3170820" cy="640200"/>
          </a:xfrm>
          <a:prstGeom prst="rect">
            <a:avLst/>
          </a:prstGeom>
        </p:spPr>
        <p:txBody>
          <a:bodyPr lIns="91425" tIns="91425" rIns="91425" bIns="91425" anchor="t" anchorCtr="0">
            <a:noAutofit/>
          </a:bodyPr>
          <a:lstStyle/>
          <a:p>
            <a:pPr lvl="0" indent="457200"/>
            <a:r>
              <a:rPr lang="en-US" sz="2400" dirty="0"/>
              <a:t>   </a:t>
            </a:r>
            <a:r>
              <a:rPr lang="es-CO" sz="2400" dirty="0" err="1" smtClean="0"/>
              <a:t>Pushbullet</a:t>
            </a:r>
            <a:endParaRPr lang="en-US" sz="2400" dirty="0"/>
          </a:p>
        </p:txBody>
      </p:sp>
      <p:grpSp>
        <p:nvGrpSpPr>
          <p:cNvPr id="3" name="Shape 528"/>
          <p:cNvGrpSpPr/>
          <p:nvPr/>
        </p:nvGrpSpPr>
        <p:grpSpPr>
          <a:xfrm>
            <a:off x="0" y="1082658"/>
            <a:ext cx="2669099" cy="922500"/>
            <a:chOff x="78700" y="2614655"/>
            <a:chExt cx="2669099" cy="922500"/>
          </a:xfrm>
        </p:grpSpPr>
        <p:sp>
          <p:nvSpPr>
            <p:cNvPr id="4" name="Shape 529"/>
            <p:cNvSpPr/>
            <p:nvPr/>
          </p:nvSpPr>
          <p:spPr>
            <a:xfrm>
              <a:off x="78700" y="2614655"/>
              <a:ext cx="2669099" cy="922500"/>
            </a:xfrm>
            <a:prstGeom prst="homePlate">
              <a:avLst>
                <a:gd name="adj" fmla="val 26194"/>
              </a:avLst>
            </a:prstGeom>
            <a:ln/>
          </p:spPr>
          <p:style>
            <a:lnRef idx="2">
              <a:schemeClr val="accent1">
                <a:shade val="50000"/>
              </a:schemeClr>
            </a:lnRef>
            <a:fillRef idx="1">
              <a:schemeClr val="accent1"/>
            </a:fillRef>
            <a:effectRef idx="0">
              <a:schemeClr val="accent1"/>
            </a:effectRef>
            <a:fontRef idx="minor">
              <a:schemeClr val="lt1"/>
            </a:fontRef>
          </p:style>
          <p:txBody>
            <a:bodyPr lIns="121875" tIns="60925" rIns="121875" bIns="60925" anchor="t" anchorCtr="0">
              <a:noAutofit/>
            </a:bodyPr>
            <a:lstStyle/>
            <a:p>
              <a:endParaRPr/>
            </a:p>
          </p:txBody>
        </p:sp>
        <p:sp>
          <p:nvSpPr>
            <p:cNvPr id="5" name="Shape 530"/>
            <p:cNvSpPr/>
            <p:nvPr/>
          </p:nvSpPr>
          <p:spPr>
            <a:xfrm>
              <a:off x="2410166" y="2790005"/>
              <a:ext cx="171300" cy="571799"/>
            </a:xfrm>
            <a:prstGeom prst="chevron">
              <a:avLst>
                <a:gd name="adj" fmla="val 87475"/>
              </a:avLst>
            </a:prstGeom>
            <a:ln/>
          </p:spPr>
          <p:style>
            <a:lnRef idx="2">
              <a:schemeClr val="accent1">
                <a:shade val="50000"/>
              </a:schemeClr>
            </a:lnRef>
            <a:fillRef idx="1">
              <a:schemeClr val="accent1"/>
            </a:fillRef>
            <a:effectRef idx="0">
              <a:schemeClr val="accent1"/>
            </a:effectRef>
            <a:fontRef idx="minor">
              <a:schemeClr val="lt1"/>
            </a:fontRef>
          </p:style>
          <p:txBody>
            <a:bodyPr lIns="91425" tIns="45700" rIns="91425" bIns="45700" anchor="ctr" anchorCtr="0">
              <a:noAutofit/>
            </a:bodyPr>
            <a:lstStyle/>
            <a:p>
              <a:endParaRPr/>
            </a:p>
          </p:txBody>
        </p:sp>
      </p:grpSp>
      <p:sp>
        <p:nvSpPr>
          <p:cNvPr id="6" name="18 CuadroTexto"/>
          <p:cNvSpPr txBox="1"/>
          <p:nvPr/>
        </p:nvSpPr>
        <p:spPr>
          <a:xfrm>
            <a:off x="259532" y="1163255"/>
            <a:ext cx="2018456" cy="830997"/>
          </a:xfrm>
          <a:prstGeom prst="rect">
            <a:avLst/>
          </a:prstGeom>
          <a:noFill/>
        </p:spPr>
        <p:txBody>
          <a:bodyPr wrap="square" rtlCol="0">
            <a:spAutoFit/>
          </a:bodyPr>
          <a:lstStyle/>
          <a:p>
            <a:r>
              <a:rPr lang="es-ES" sz="2400" dirty="0" smtClean="0">
                <a:solidFill>
                  <a:schemeClr val="bg1"/>
                </a:solidFill>
                <a:latin typeface="Open Sans"/>
              </a:rPr>
              <a:t>Compartir Información</a:t>
            </a:r>
            <a:endParaRPr lang="es-ES" sz="2400" dirty="0">
              <a:solidFill>
                <a:schemeClr val="bg1"/>
              </a:solidFill>
              <a:latin typeface="Open Sans"/>
            </a:endParaRPr>
          </a:p>
        </p:txBody>
      </p:sp>
      <p:sp>
        <p:nvSpPr>
          <p:cNvPr id="7" name="10 Rectángulo"/>
          <p:cNvSpPr/>
          <p:nvPr/>
        </p:nvSpPr>
        <p:spPr>
          <a:xfrm>
            <a:off x="755576" y="3794452"/>
            <a:ext cx="3240360" cy="1815882"/>
          </a:xfrm>
          <a:prstGeom prst="rect">
            <a:avLst/>
          </a:prstGeom>
        </p:spPr>
        <p:txBody>
          <a:bodyPr wrap="square">
            <a:spAutoFit/>
          </a:bodyPr>
          <a:lstStyle/>
          <a:p>
            <a:pPr algn="just"/>
            <a:r>
              <a:rPr lang="es-CO" sz="1400" dirty="0" smtClean="0">
                <a:solidFill>
                  <a:schemeClr val="tx1">
                    <a:lumMod val="75000"/>
                    <a:lumOff val="25000"/>
                  </a:schemeClr>
                </a:solidFill>
                <a:latin typeface="Open Sans"/>
              </a:rPr>
              <a:t>Al enviar un archivo con </a:t>
            </a:r>
            <a:r>
              <a:rPr lang="es-CO" sz="1400" dirty="0" err="1" smtClean="0">
                <a:solidFill>
                  <a:schemeClr val="tx1">
                    <a:lumMod val="75000"/>
                    <a:lumOff val="25000"/>
                  </a:schemeClr>
                </a:solidFill>
                <a:latin typeface="Open Sans"/>
              </a:rPr>
              <a:t>Pushbullet</a:t>
            </a:r>
            <a:r>
              <a:rPr lang="es-CO" sz="1400" dirty="0" smtClean="0">
                <a:solidFill>
                  <a:schemeClr val="tx1">
                    <a:lumMod val="75000"/>
                    <a:lumOff val="25000"/>
                  </a:schemeClr>
                </a:solidFill>
                <a:latin typeface="Open Sans"/>
              </a:rPr>
              <a:t>, automáticamente se descarga y se notifica en la barra. Al pulsar en la notificación, automáticamente se abrirá ese archivo y así nunca más tendrás que ir a buscarlo en los interminables correos, o los muchos directorios de </a:t>
            </a:r>
            <a:r>
              <a:rPr lang="es-CO" sz="1400" dirty="0" err="1" smtClean="0">
                <a:solidFill>
                  <a:schemeClr val="tx1">
                    <a:lumMod val="75000"/>
                    <a:lumOff val="25000"/>
                  </a:schemeClr>
                </a:solidFill>
                <a:latin typeface="Open Sans"/>
              </a:rPr>
              <a:t>Dropbox</a:t>
            </a:r>
            <a:r>
              <a:rPr lang="es-CO" sz="1400" dirty="0" smtClean="0">
                <a:solidFill>
                  <a:schemeClr val="tx1">
                    <a:lumMod val="75000"/>
                    <a:lumOff val="25000"/>
                  </a:schemeClr>
                </a:solidFill>
                <a:latin typeface="Open Sans"/>
              </a:rPr>
              <a:t>.</a:t>
            </a:r>
            <a:endParaRPr lang="es-CO" sz="1400" dirty="0">
              <a:solidFill>
                <a:schemeClr val="tx1">
                  <a:lumMod val="75000"/>
                  <a:lumOff val="25000"/>
                </a:schemeClr>
              </a:solidFill>
              <a:latin typeface="Open Sans"/>
            </a:endParaRPr>
          </a:p>
        </p:txBody>
      </p:sp>
      <p:pic>
        <p:nvPicPr>
          <p:cNvPr id="8" name="Picture 2" descr="C:\Users\Andres\AppData\Local\Temp\x10sctmp22.png"/>
          <p:cNvPicPr>
            <a:picLocks noChangeAspect="1" noChangeArrowheads="1"/>
          </p:cNvPicPr>
          <p:nvPr/>
        </p:nvPicPr>
        <p:blipFill>
          <a:blip r:embed="rId2"/>
          <a:srcRect/>
          <a:stretch>
            <a:fillRect/>
          </a:stretch>
        </p:blipFill>
        <p:spPr bwMode="auto">
          <a:xfrm>
            <a:off x="660443" y="2872756"/>
            <a:ext cx="498788" cy="506706"/>
          </a:xfrm>
          <a:prstGeom prst="rect">
            <a:avLst/>
          </a:prstGeom>
          <a:noFill/>
        </p:spPr>
      </p:pic>
      <p:pic>
        <p:nvPicPr>
          <p:cNvPr id="9" name="Picture 4" descr="C:\Users\Andres\AppData\Local\Temp\x10sctmp24.png"/>
          <p:cNvPicPr>
            <a:picLocks noChangeAspect="1" noChangeArrowheads="1"/>
          </p:cNvPicPr>
          <p:nvPr/>
        </p:nvPicPr>
        <p:blipFill>
          <a:blip r:embed="rId3"/>
          <a:srcRect/>
          <a:stretch>
            <a:fillRect/>
          </a:stretch>
        </p:blipFill>
        <p:spPr bwMode="auto">
          <a:xfrm>
            <a:off x="5508104" y="2005158"/>
            <a:ext cx="3031005" cy="4880226"/>
          </a:xfrm>
          <a:prstGeom prst="rect">
            <a:avLst/>
          </a:prstGeom>
          <a:noFill/>
        </p:spPr>
      </p:pic>
    </p:spTree>
    <p:extLst>
      <p:ext uri="{BB962C8B-B14F-4D97-AF65-F5344CB8AC3E}">
        <p14:creationId xmlns:p14="http://schemas.microsoft.com/office/powerpoint/2010/main" val="6703896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89"/>
          <p:cNvSpPr txBox="1">
            <a:spLocks noGrp="1"/>
          </p:cNvSpPr>
          <p:nvPr>
            <p:ph type="title"/>
          </p:nvPr>
        </p:nvSpPr>
        <p:spPr>
          <a:xfrm>
            <a:off x="259532" y="2782071"/>
            <a:ext cx="4682988" cy="640200"/>
          </a:xfrm>
          <a:prstGeom prst="rect">
            <a:avLst/>
          </a:prstGeom>
        </p:spPr>
        <p:txBody>
          <a:bodyPr lIns="91425" tIns="91425" rIns="91425" bIns="91425" anchor="t" anchorCtr="0">
            <a:noAutofit/>
          </a:bodyPr>
          <a:lstStyle/>
          <a:p>
            <a:pPr lvl="0" indent="457200"/>
            <a:r>
              <a:rPr lang="en-US" sz="2400" dirty="0"/>
              <a:t>   </a:t>
            </a:r>
            <a:r>
              <a:rPr lang="es-CO" sz="2400" dirty="0" smtClean="0"/>
              <a:t>Sensor Box </a:t>
            </a:r>
            <a:r>
              <a:rPr lang="es-CO" sz="2400" dirty="0" err="1" smtClean="0"/>
              <a:t>for</a:t>
            </a:r>
            <a:r>
              <a:rPr lang="es-CO" sz="2400" dirty="0" smtClean="0"/>
              <a:t> Android</a:t>
            </a:r>
            <a:endParaRPr lang="en-US" sz="2400" dirty="0"/>
          </a:p>
        </p:txBody>
      </p:sp>
      <p:grpSp>
        <p:nvGrpSpPr>
          <p:cNvPr id="3" name="Shape 528"/>
          <p:cNvGrpSpPr/>
          <p:nvPr/>
        </p:nvGrpSpPr>
        <p:grpSpPr>
          <a:xfrm>
            <a:off x="0" y="1081563"/>
            <a:ext cx="2669099" cy="922500"/>
            <a:chOff x="78700" y="2614655"/>
            <a:chExt cx="2669099" cy="922500"/>
          </a:xfrm>
        </p:grpSpPr>
        <p:sp>
          <p:nvSpPr>
            <p:cNvPr id="4" name="Shape 529"/>
            <p:cNvSpPr/>
            <p:nvPr/>
          </p:nvSpPr>
          <p:spPr>
            <a:xfrm>
              <a:off x="78700" y="2614655"/>
              <a:ext cx="2669099" cy="922500"/>
            </a:xfrm>
            <a:prstGeom prst="homePlate">
              <a:avLst>
                <a:gd name="adj" fmla="val 26194"/>
              </a:avLst>
            </a:prstGeom>
            <a:ln/>
          </p:spPr>
          <p:style>
            <a:lnRef idx="2">
              <a:schemeClr val="accent3">
                <a:shade val="50000"/>
              </a:schemeClr>
            </a:lnRef>
            <a:fillRef idx="1">
              <a:schemeClr val="accent3"/>
            </a:fillRef>
            <a:effectRef idx="0">
              <a:schemeClr val="accent3"/>
            </a:effectRef>
            <a:fontRef idx="minor">
              <a:schemeClr val="lt1"/>
            </a:fontRef>
          </p:style>
          <p:txBody>
            <a:bodyPr lIns="121875" tIns="60925" rIns="121875" bIns="60925" anchor="t" anchorCtr="0">
              <a:noAutofit/>
            </a:bodyPr>
            <a:lstStyle/>
            <a:p>
              <a:endParaRPr/>
            </a:p>
          </p:txBody>
        </p:sp>
        <p:sp>
          <p:nvSpPr>
            <p:cNvPr id="5" name="Shape 530"/>
            <p:cNvSpPr/>
            <p:nvPr/>
          </p:nvSpPr>
          <p:spPr>
            <a:xfrm>
              <a:off x="2410166" y="2790005"/>
              <a:ext cx="171300" cy="571799"/>
            </a:xfrm>
            <a:prstGeom prst="chevron">
              <a:avLst>
                <a:gd name="adj" fmla="val 87475"/>
              </a:avLst>
            </a:prstGeom>
            <a:ln/>
          </p:spPr>
          <p:style>
            <a:lnRef idx="2">
              <a:schemeClr val="accent3">
                <a:shade val="50000"/>
              </a:schemeClr>
            </a:lnRef>
            <a:fillRef idx="1">
              <a:schemeClr val="accent3"/>
            </a:fillRef>
            <a:effectRef idx="0">
              <a:schemeClr val="accent3"/>
            </a:effectRef>
            <a:fontRef idx="minor">
              <a:schemeClr val="lt1"/>
            </a:fontRef>
          </p:style>
          <p:txBody>
            <a:bodyPr lIns="91425" tIns="45700" rIns="91425" bIns="45700" anchor="ctr" anchorCtr="0">
              <a:noAutofit/>
            </a:bodyPr>
            <a:lstStyle/>
            <a:p>
              <a:endParaRPr/>
            </a:p>
          </p:txBody>
        </p:sp>
      </p:grpSp>
      <p:sp>
        <p:nvSpPr>
          <p:cNvPr id="6" name="18 CuadroTexto"/>
          <p:cNvSpPr txBox="1"/>
          <p:nvPr/>
        </p:nvSpPr>
        <p:spPr>
          <a:xfrm>
            <a:off x="259532" y="1162160"/>
            <a:ext cx="2018456" cy="830997"/>
          </a:xfrm>
          <a:prstGeom prst="rect">
            <a:avLst/>
          </a:prstGeom>
          <a:noFill/>
        </p:spPr>
        <p:txBody>
          <a:bodyPr wrap="square" rtlCol="0">
            <a:spAutoFit/>
          </a:bodyPr>
          <a:lstStyle/>
          <a:p>
            <a:r>
              <a:rPr lang="es-ES" sz="2400" dirty="0" smtClean="0">
                <a:solidFill>
                  <a:schemeClr val="bg1"/>
                </a:solidFill>
                <a:latin typeface="Open Sans"/>
              </a:rPr>
              <a:t>Detección de sensores</a:t>
            </a:r>
            <a:endParaRPr lang="es-ES" sz="2400" dirty="0">
              <a:solidFill>
                <a:schemeClr val="bg1"/>
              </a:solidFill>
              <a:latin typeface="Open Sans"/>
            </a:endParaRPr>
          </a:p>
        </p:txBody>
      </p:sp>
      <p:sp>
        <p:nvSpPr>
          <p:cNvPr id="7" name="10 Rectángulo"/>
          <p:cNvSpPr/>
          <p:nvPr/>
        </p:nvSpPr>
        <p:spPr>
          <a:xfrm>
            <a:off x="611560" y="3793357"/>
            <a:ext cx="3456384" cy="1600438"/>
          </a:xfrm>
          <a:prstGeom prst="rect">
            <a:avLst/>
          </a:prstGeom>
        </p:spPr>
        <p:txBody>
          <a:bodyPr wrap="square">
            <a:spAutoFit/>
          </a:bodyPr>
          <a:lstStyle/>
          <a:p>
            <a:pPr algn="just"/>
            <a:r>
              <a:rPr lang="es-CO" sz="1400" dirty="0" smtClean="0">
                <a:solidFill>
                  <a:schemeClr val="tx1">
                    <a:lumMod val="75000"/>
                    <a:lumOff val="25000"/>
                  </a:schemeClr>
                </a:solidFill>
                <a:latin typeface="Open Sans"/>
              </a:rPr>
              <a:t>Sensor Box para Android detecta todos los sensores disponibles en el dispositivo Android, y muestra cómo trabajan con gráficos. También dice que sensores están soportados por el hardware, y proporciona herramientas de sensores útiles que podrían ser utilizados.</a:t>
            </a:r>
            <a:endParaRPr lang="es-CO" sz="1400" dirty="0">
              <a:solidFill>
                <a:schemeClr val="tx1">
                  <a:lumMod val="75000"/>
                  <a:lumOff val="25000"/>
                </a:schemeClr>
              </a:solidFill>
              <a:latin typeface="Open Sans"/>
            </a:endParaRPr>
          </a:p>
        </p:txBody>
      </p:sp>
      <p:pic>
        <p:nvPicPr>
          <p:cNvPr id="8" name="Picture 2"/>
          <p:cNvPicPr>
            <a:picLocks noChangeAspect="1" noChangeArrowheads="1"/>
          </p:cNvPicPr>
          <p:nvPr/>
        </p:nvPicPr>
        <p:blipFill>
          <a:blip r:embed="rId2"/>
          <a:srcRect/>
          <a:stretch>
            <a:fillRect/>
          </a:stretch>
        </p:blipFill>
        <p:spPr bwMode="auto">
          <a:xfrm>
            <a:off x="762646" y="2782071"/>
            <a:ext cx="579238" cy="579238"/>
          </a:xfrm>
          <a:prstGeom prst="rect">
            <a:avLst/>
          </a:prstGeom>
          <a:noFill/>
          <a:ln w="9525">
            <a:noFill/>
            <a:miter lim="800000"/>
            <a:headEnd/>
            <a:tailEnd/>
          </a:ln>
          <a:effectLst/>
        </p:spPr>
      </p:pic>
      <p:pic>
        <p:nvPicPr>
          <p:cNvPr id="9" name="Picture 3"/>
          <p:cNvPicPr>
            <a:picLocks noChangeAspect="1" noChangeArrowheads="1"/>
          </p:cNvPicPr>
          <p:nvPr/>
        </p:nvPicPr>
        <p:blipFill>
          <a:blip r:embed="rId3"/>
          <a:srcRect/>
          <a:stretch>
            <a:fillRect/>
          </a:stretch>
        </p:blipFill>
        <p:spPr bwMode="auto">
          <a:xfrm>
            <a:off x="5454465" y="2108710"/>
            <a:ext cx="2689047" cy="4776674"/>
          </a:xfrm>
          <a:prstGeom prst="rect">
            <a:avLst/>
          </a:prstGeom>
          <a:noFill/>
          <a:ln w="9525">
            <a:noFill/>
            <a:miter lim="800000"/>
            <a:headEnd/>
            <a:tailEnd/>
          </a:ln>
          <a:effectLst/>
        </p:spPr>
      </p:pic>
    </p:spTree>
    <p:extLst>
      <p:ext uri="{BB962C8B-B14F-4D97-AF65-F5344CB8AC3E}">
        <p14:creationId xmlns:p14="http://schemas.microsoft.com/office/powerpoint/2010/main" val="4085895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hape 528"/>
          <p:cNvGrpSpPr/>
          <p:nvPr/>
        </p:nvGrpSpPr>
        <p:grpSpPr>
          <a:xfrm>
            <a:off x="0" y="1085955"/>
            <a:ext cx="2669099" cy="922500"/>
            <a:chOff x="78700" y="2614655"/>
            <a:chExt cx="2669099" cy="922500"/>
          </a:xfrm>
        </p:grpSpPr>
        <p:sp>
          <p:nvSpPr>
            <p:cNvPr id="3" name="Shape 529"/>
            <p:cNvSpPr/>
            <p:nvPr/>
          </p:nvSpPr>
          <p:spPr>
            <a:xfrm>
              <a:off x="78700" y="2614655"/>
              <a:ext cx="2669099" cy="922500"/>
            </a:xfrm>
            <a:prstGeom prst="homePlate">
              <a:avLst>
                <a:gd name="adj" fmla="val 26194"/>
              </a:avLst>
            </a:prstGeom>
            <a:ln/>
          </p:spPr>
          <p:style>
            <a:lnRef idx="2">
              <a:schemeClr val="accent2">
                <a:shade val="50000"/>
              </a:schemeClr>
            </a:lnRef>
            <a:fillRef idx="1">
              <a:schemeClr val="accent2"/>
            </a:fillRef>
            <a:effectRef idx="0">
              <a:schemeClr val="accent2"/>
            </a:effectRef>
            <a:fontRef idx="minor">
              <a:schemeClr val="lt1"/>
            </a:fontRef>
          </p:style>
          <p:txBody>
            <a:bodyPr lIns="121875" tIns="60925" rIns="121875" bIns="60925" anchor="t" anchorCtr="0">
              <a:noAutofit/>
            </a:bodyPr>
            <a:lstStyle/>
            <a:p>
              <a:endParaRPr/>
            </a:p>
          </p:txBody>
        </p:sp>
        <p:sp>
          <p:nvSpPr>
            <p:cNvPr id="4" name="Shape 530"/>
            <p:cNvSpPr/>
            <p:nvPr/>
          </p:nvSpPr>
          <p:spPr>
            <a:xfrm>
              <a:off x="2410166" y="2790005"/>
              <a:ext cx="171300" cy="571799"/>
            </a:xfrm>
            <a:prstGeom prst="chevron">
              <a:avLst>
                <a:gd name="adj" fmla="val 87475"/>
              </a:avLst>
            </a:prstGeom>
            <a:ln/>
          </p:spPr>
          <p:style>
            <a:lnRef idx="2">
              <a:schemeClr val="accent4">
                <a:shade val="50000"/>
              </a:schemeClr>
            </a:lnRef>
            <a:fillRef idx="1">
              <a:schemeClr val="accent4"/>
            </a:fillRef>
            <a:effectRef idx="0">
              <a:schemeClr val="accent4"/>
            </a:effectRef>
            <a:fontRef idx="minor">
              <a:schemeClr val="lt1"/>
            </a:fontRef>
          </p:style>
          <p:txBody>
            <a:bodyPr lIns="91425" tIns="45700" rIns="91425" bIns="45700" anchor="ctr" anchorCtr="0">
              <a:noAutofit/>
            </a:bodyPr>
            <a:lstStyle/>
            <a:p>
              <a:endParaRPr/>
            </a:p>
          </p:txBody>
        </p:sp>
      </p:grpSp>
      <p:sp>
        <p:nvSpPr>
          <p:cNvPr id="5" name="9 CuadroTexto"/>
          <p:cNvSpPr txBox="1"/>
          <p:nvPr/>
        </p:nvSpPr>
        <p:spPr>
          <a:xfrm>
            <a:off x="236496" y="1300269"/>
            <a:ext cx="2071702" cy="461665"/>
          </a:xfrm>
          <a:prstGeom prst="rect">
            <a:avLst/>
          </a:prstGeom>
          <a:noFill/>
        </p:spPr>
        <p:txBody>
          <a:bodyPr wrap="square" rtlCol="0">
            <a:spAutoFit/>
          </a:bodyPr>
          <a:lstStyle/>
          <a:p>
            <a:r>
              <a:rPr lang="es-ES_tradnl" sz="2400" dirty="0" smtClean="0">
                <a:solidFill>
                  <a:schemeClr val="bg1"/>
                </a:solidFill>
                <a:latin typeface="Open Sans"/>
              </a:rPr>
              <a:t>Acelerómetro</a:t>
            </a:r>
            <a:endParaRPr lang="es-ES" sz="2400" dirty="0">
              <a:solidFill>
                <a:schemeClr val="bg1"/>
              </a:solidFill>
              <a:latin typeface="Open Sans"/>
            </a:endParaRPr>
          </a:p>
        </p:txBody>
      </p:sp>
      <p:pic>
        <p:nvPicPr>
          <p:cNvPr id="6" name="Picture 2" descr="C:\Users\Andres\AppData\Local\Temp\x10sctmp.png"/>
          <p:cNvPicPr>
            <a:picLocks noChangeAspect="1" noChangeArrowheads="1"/>
          </p:cNvPicPr>
          <p:nvPr/>
        </p:nvPicPr>
        <p:blipFill>
          <a:blip r:embed="rId2"/>
          <a:srcRect/>
          <a:stretch>
            <a:fillRect/>
          </a:stretch>
        </p:blipFill>
        <p:spPr bwMode="auto">
          <a:xfrm>
            <a:off x="5058638" y="1780532"/>
            <a:ext cx="3052970" cy="5104852"/>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720515" y="2697505"/>
            <a:ext cx="614034" cy="651024"/>
          </a:xfrm>
          <a:prstGeom prst="rect">
            <a:avLst/>
          </a:prstGeom>
          <a:noFill/>
          <a:ln w="9525">
            <a:noFill/>
            <a:miter lim="800000"/>
            <a:headEnd/>
            <a:tailEnd/>
          </a:ln>
          <a:effectLst/>
        </p:spPr>
      </p:pic>
      <p:sp>
        <p:nvSpPr>
          <p:cNvPr id="8" name="Shape 789"/>
          <p:cNvSpPr txBox="1">
            <a:spLocks/>
          </p:cNvSpPr>
          <p:nvPr/>
        </p:nvSpPr>
        <p:spPr>
          <a:xfrm>
            <a:off x="831706" y="2697505"/>
            <a:ext cx="3170820" cy="640200"/>
          </a:xfrm>
          <a:prstGeom prst="rect">
            <a:avLst/>
          </a:prstGeom>
        </p:spPr>
        <p:txBody>
          <a:bodyPr lIns="91425" tIns="91425" rIns="91425" bIns="91425" anchor="t" anchorCtr="0">
            <a:noAutofit/>
          </a:bodyPr>
          <a:lstStyle/>
          <a:p>
            <a:pPr lvl="0" indent="457200"/>
            <a:r>
              <a:rPr kumimoji="0" lang="en-US" sz="1200" b="0" i="0" u="none" strike="noStrike" kern="0" cap="none" spc="0" normalizeH="0" baseline="0" noProof="0" dirty="0" smtClean="0">
                <a:ln>
                  <a:noFill/>
                </a:ln>
                <a:solidFill>
                  <a:srgbClr val="000000"/>
                </a:solidFill>
                <a:effectLst/>
                <a:uLnTx/>
                <a:uFillTx/>
                <a:latin typeface="Arial"/>
                <a:ea typeface="Arial"/>
                <a:cs typeface="Arial"/>
                <a:sym typeface="Arial"/>
              </a:rPr>
              <a:t>   </a:t>
            </a:r>
            <a:r>
              <a:rPr lang="es-CO" sz="2400" dirty="0" err="1" smtClean="0">
                <a:solidFill>
                  <a:schemeClr val="dk2"/>
                </a:solidFill>
                <a:latin typeface="Open Sans"/>
                <a:ea typeface="Open Sans"/>
                <a:cs typeface="Open Sans"/>
                <a:sym typeface="Open Sans"/>
              </a:rPr>
              <a:t>Power Bubble</a:t>
            </a:r>
            <a:endParaRPr lang="en-US" sz="2400" dirty="0" err="1" smtClean="0">
              <a:solidFill>
                <a:schemeClr val="dk2"/>
              </a:solidFill>
              <a:latin typeface="Open Sans"/>
              <a:ea typeface="Open Sans"/>
              <a:cs typeface="Open Sans"/>
              <a:sym typeface="Open Sans"/>
            </a:endParaRPr>
          </a:p>
        </p:txBody>
      </p:sp>
      <p:sp>
        <p:nvSpPr>
          <p:cNvPr id="9" name="13 CuadroTexto"/>
          <p:cNvSpPr txBox="1"/>
          <p:nvPr/>
        </p:nvSpPr>
        <p:spPr>
          <a:xfrm>
            <a:off x="819103" y="4015464"/>
            <a:ext cx="3320849" cy="954107"/>
          </a:xfrm>
          <a:prstGeom prst="rect">
            <a:avLst/>
          </a:prstGeom>
          <a:noFill/>
        </p:spPr>
        <p:txBody>
          <a:bodyPr wrap="square" rtlCol="0">
            <a:spAutoFit/>
          </a:bodyPr>
          <a:lstStyle/>
          <a:p>
            <a:pPr algn="just"/>
            <a:r>
              <a:rPr lang="es-CO" sz="1400" dirty="0" smtClean="0">
                <a:solidFill>
                  <a:schemeClr val="tx1">
                    <a:lumMod val="75000"/>
                    <a:lumOff val="25000"/>
                  </a:schemeClr>
                </a:solidFill>
                <a:latin typeface="Open Sans"/>
              </a:rPr>
              <a:t>Programa que simula un nivel utilizado tradicionalmente para saber el ángulo en que esta posicionado un objeto plano.</a:t>
            </a:r>
          </a:p>
        </p:txBody>
      </p:sp>
    </p:spTree>
    <p:extLst>
      <p:ext uri="{BB962C8B-B14F-4D97-AF65-F5344CB8AC3E}">
        <p14:creationId xmlns:p14="http://schemas.microsoft.com/office/powerpoint/2010/main" val="220063664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89"/>
          <p:cNvSpPr txBox="1">
            <a:spLocks noGrp="1"/>
          </p:cNvSpPr>
          <p:nvPr>
            <p:ph type="title"/>
          </p:nvPr>
        </p:nvSpPr>
        <p:spPr>
          <a:xfrm>
            <a:off x="-108520" y="2673214"/>
            <a:ext cx="3170820"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smtClean="0"/>
              <a:t>Shazam</a:t>
            </a:r>
            <a:endParaRPr lang="en-US" sz="2400" dirty="0"/>
          </a:p>
        </p:txBody>
      </p:sp>
      <p:grpSp>
        <p:nvGrpSpPr>
          <p:cNvPr id="3" name="Shape 528"/>
          <p:cNvGrpSpPr/>
          <p:nvPr/>
        </p:nvGrpSpPr>
        <p:grpSpPr>
          <a:xfrm>
            <a:off x="0" y="1076255"/>
            <a:ext cx="2669099" cy="922500"/>
            <a:chOff x="78700" y="2614655"/>
            <a:chExt cx="2669099" cy="922500"/>
          </a:xfrm>
        </p:grpSpPr>
        <p:sp>
          <p:nvSpPr>
            <p:cNvPr id="4" name="Shape 529"/>
            <p:cNvSpPr/>
            <p:nvPr/>
          </p:nvSpPr>
          <p:spPr>
            <a:xfrm>
              <a:off x="78700" y="2614655"/>
              <a:ext cx="2669099" cy="922500"/>
            </a:xfrm>
            <a:prstGeom prst="homePlate">
              <a:avLst>
                <a:gd name="adj" fmla="val 26194"/>
              </a:avLst>
            </a:prstGeom>
            <a:ln/>
          </p:spPr>
          <p:style>
            <a:lnRef idx="1">
              <a:schemeClr val="accent3"/>
            </a:lnRef>
            <a:fillRef idx="3">
              <a:schemeClr val="accent3"/>
            </a:fillRef>
            <a:effectRef idx="2">
              <a:schemeClr val="accent3"/>
            </a:effectRef>
            <a:fontRef idx="minor">
              <a:schemeClr val="lt1"/>
            </a:fontRef>
          </p:style>
          <p:txBody>
            <a:bodyPr lIns="121875" tIns="60925" rIns="121875" bIns="60925" anchor="t" anchorCtr="0">
              <a:noAutofit/>
            </a:bodyPr>
            <a:lstStyle/>
            <a:p>
              <a:endParaRPr/>
            </a:p>
          </p:txBody>
        </p:sp>
        <p:sp>
          <p:nvSpPr>
            <p:cNvPr id="5" name="Shape 530"/>
            <p:cNvSpPr/>
            <p:nvPr/>
          </p:nvSpPr>
          <p:spPr>
            <a:xfrm>
              <a:off x="2410166" y="2790005"/>
              <a:ext cx="171300" cy="571799"/>
            </a:xfrm>
            <a:prstGeom prst="chevron">
              <a:avLst>
                <a:gd name="adj" fmla="val 87475"/>
              </a:avLst>
            </a:prstGeom>
            <a:ln/>
          </p:spPr>
          <p:style>
            <a:lnRef idx="1">
              <a:schemeClr val="accent3"/>
            </a:lnRef>
            <a:fillRef idx="3">
              <a:schemeClr val="accent3"/>
            </a:fillRef>
            <a:effectRef idx="2">
              <a:schemeClr val="accent3"/>
            </a:effectRef>
            <a:fontRef idx="minor">
              <a:schemeClr val="lt1"/>
            </a:fontRef>
          </p:style>
          <p:txBody>
            <a:bodyPr lIns="91425" tIns="45700" rIns="91425" bIns="45700" anchor="ctr" anchorCtr="0">
              <a:noAutofit/>
            </a:bodyPr>
            <a:lstStyle/>
            <a:p>
              <a:endParaRPr/>
            </a:p>
          </p:txBody>
        </p:sp>
      </p:grpSp>
      <p:sp>
        <p:nvSpPr>
          <p:cNvPr id="6" name="18 CuadroTexto"/>
          <p:cNvSpPr txBox="1"/>
          <p:nvPr/>
        </p:nvSpPr>
        <p:spPr>
          <a:xfrm>
            <a:off x="259532" y="1156852"/>
            <a:ext cx="2018456" cy="707886"/>
          </a:xfrm>
          <a:prstGeom prst="rect">
            <a:avLst/>
          </a:prstGeom>
          <a:noFill/>
        </p:spPr>
        <p:txBody>
          <a:bodyPr wrap="square" rtlCol="0">
            <a:spAutoFit/>
          </a:bodyPr>
          <a:lstStyle/>
          <a:p>
            <a:r>
              <a:rPr lang="es-ES" sz="2000" dirty="0" smtClean="0">
                <a:solidFill>
                  <a:schemeClr val="bg1"/>
                </a:solidFill>
                <a:latin typeface="Open Sans"/>
              </a:rPr>
              <a:t>Sensor de Sonido Música</a:t>
            </a:r>
            <a:endParaRPr lang="es-ES" sz="2000" dirty="0">
              <a:solidFill>
                <a:schemeClr val="bg1"/>
              </a:solidFill>
              <a:latin typeface="Open Sans"/>
            </a:endParaRPr>
          </a:p>
        </p:txBody>
      </p:sp>
      <p:pic>
        <p:nvPicPr>
          <p:cNvPr id="7" name="Picture 2" descr="C:\Users\Andres\AppData\Local\Temp\x10sctmp5.png"/>
          <p:cNvPicPr>
            <a:picLocks noChangeAspect="1" noChangeArrowheads="1"/>
          </p:cNvPicPr>
          <p:nvPr/>
        </p:nvPicPr>
        <p:blipFill>
          <a:blip r:embed="rId2"/>
          <a:srcRect/>
          <a:stretch>
            <a:fillRect/>
          </a:stretch>
        </p:blipFill>
        <p:spPr bwMode="auto">
          <a:xfrm>
            <a:off x="683568" y="2757868"/>
            <a:ext cx="478026" cy="470892"/>
          </a:xfrm>
          <a:prstGeom prst="rect">
            <a:avLst/>
          </a:prstGeom>
          <a:noFill/>
        </p:spPr>
      </p:pic>
      <p:pic>
        <p:nvPicPr>
          <p:cNvPr id="8" name="Picture 4" descr="C:\Users\Andres\AppData\Local\Temp\x10sctmp6.png"/>
          <p:cNvPicPr>
            <a:picLocks noChangeAspect="1" noChangeArrowheads="1"/>
          </p:cNvPicPr>
          <p:nvPr/>
        </p:nvPicPr>
        <p:blipFill>
          <a:blip r:embed="rId3"/>
          <a:srcRect/>
          <a:stretch>
            <a:fillRect/>
          </a:stretch>
        </p:blipFill>
        <p:spPr bwMode="auto">
          <a:xfrm>
            <a:off x="5076056" y="1788568"/>
            <a:ext cx="2855754" cy="5096816"/>
          </a:xfrm>
          <a:prstGeom prst="rect">
            <a:avLst/>
          </a:prstGeom>
          <a:noFill/>
        </p:spPr>
      </p:pic>
      <p:sp>
        <p:nvSpPr>
          <p:cNvPr id="9" name="10 Rectángulo"/>
          <p:cNvSpPr/>
          <p:nvPr/>
        </p:nvSpPr>
        <p:spPr>
          <a:xfrm>
            <a:off x="666203" y="3788049"/>
            <a:ext cx="3185717" cy="1384995"/>
          </a:xfrm>
          <a:prstGeom prst="rect">
            <a:avLst/>
          </a:prstGeom>
        </p:spPr>
        <p:txBody>
          <a:bodyPr wrap="square">
            <a:spAutoFit/>
          </a:bodyPr>
          <a:lstStyle/>
          <a:p>
            <a:pPr algn="just"/>
            <a:r>
              <a:rPr lang="es-CO" sz="1400" dirty="0" err="1" smtClean="0">
                <a:solidFill>
                  <a:schemeClr val="tx1">
                    <a:lumMod val="75000"/>
                    <a:lumOff val="25000"/>
                  </a:schemeClr>
                </a:solidFill>
                <a:latin typeface="Open Sans"/>
              </a:rPr>
              <a:t>Shazam</a:t>
            </a:r>
            <a:r>
              <a:rPr lang="es-CO" sz="1400" dirty="0" smtClean="0">
                <a:solidFill>
                  <a:schemeClr val="tx1">
                    <a:lumMod val="75000"/>
                    <a:lumOff val="25000"/>
                  </a:schemeClr>
                </a:solidFill>
                <a:latin typeface="Open Sans"/>
              </a:rPr>
              <a:t> identifica música y programas de televisión. En cuestión de segundos sabrás el título de cualquier canción o conocerás más detalles sobre lo que estás viendo o escuchando.</a:t>
            </a:r>
            <a:endParaRPr lang="es-CO" sz="1400" dirty="0">
              <a:solidFill>
                <a:schemeClr val="tx1">
                  <a:lumMod val="75000"/>
                  <a:lumOff val="25000"/>
                </a:schemeClr>
              </a:solidFill>
              <a:latin typeface="Open Sans"/>
            </a:endParaRPr>
          </a:p>
        </p:txBody>
      </p:sp>
    </p:spTree>
    <p:extLst>
      <p:ext uri="{BB962C8B-B14F-4D97-AF65-F5344CB8AC3E}">
        <p14:creationId xmlns:p14="http://schemas.microsoft.com/office/powerpoint/2010/main" val="42113211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89"/>
          <p:cNvSpPr txBox="1">
            <a:spLocks noGrp="1"/>
          </p:cNvSpPr>
          <p:nvPr>
            <p:ph type="title"/>
          </p:nvPr>
        </p:nvSpPr>
        <p:spPr>
          <a:xfrm>
            <a:off x="259532" y="2893953"/>
            <a:ext cx="3170820"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smtClean="0"/>
              <a:t>TuneIn</a:t>
            </a:r>
            <a:r>
              <a:rPr lang="en-US" sz="2400" dirty="0" smtClean="0"/>
              <a:t> Radio</a:t>
            </a:r>
            <a:endParaRPr lang="en-US" sz="2400" dirty="0"/>
          </a:p>
        </p:txBody>
      </p:sp>
      <p:sp>
        <p:nvSpPr>
          <p:cNvPr id="3" name="Shape 800"/>
          <p:cNvSpPr txBox="1"/>
          <p:nvPr/>
        </p:nvSpPr>
        <p:spPr>
          <a:xfrm>
            <a:off x="477788" y="3976481"/>
            <a:ext cx="2798068" cy="1972799"/>
          </a:xfrm>
          <a:prstGeom prst="rect">
            <a:avLst/>
          </a:prstGeom>
        </p:spPr>
        <p:txBody>
          <a:bodyPr lIns="91425" tIns="91425" rIns="91425" bIns="91425" anchor="t" anchorCtr="0">
            <a:noAutofit/>
          </a:bodyPr>
          <a:lstStyle/>
          <a:p>
            <a:pPr lvl="0" algn="just">
              <a:buClr>
                <a:srgbClr val="000000"/>
              </a:buClr>
              <a:buSzPct val="55000"/>
            </a:pPr>
            <a:r>
              <a:rPr lang="es-CO" sz="1400" dirty="0" err="1" smtClean="0">
                <a:solidFill>
                  <a:schemeClr val="tx1">
                    <a:lumMod val="75000"/>
                    <a:lumOff val="25000"/>
                  </a:schemeClr>
                </a:solidFill>
                <a:latin typeface="Open Sans"/>
              </a:rPr>
              <a:t>TuneIn</a:t>
            </a:r>
            <a:r>
              <a:rPr lang="es-CO" sz="1400" dirty="0" smtClean="0">
                <a:solidFill>
                  <a:schemeClr val="tx1">
                    <a:lumMod val="75000"/>
                    <a:lumOff val="25000"/>
                  </a:schemeClr>
                </a:solidFill>
                <a:latin typeface="Open Sans"/>
              </a:rPr>
              <a:t> permite escuchar emisoras de radio desde la  colección más grande del mundo de estaciones de deportes, noticias, música y programación hablada.</a:t>
            </a:r>
            <a:endParaRPr sz="1050" dirty="0">
              <a:solidFill>
                <a:schemeClr val="tx1">
                  <a:lumMod val="75000"/>
                  <a:lumOff val="25000"/>
                </a:schemeClr>
              </a:solidFill>
              <a:latin typeface="Open Sans"/>
            </a:endParaRPr>
          </a:p>
        </p:txBody>
      </p:sp>
      <p:grpSp>
        <p:nvGrpSpPr>
          <p:cNvPr id="4" name="Shape 528"/>
          <p:cNvGrpSpPr/>
          <p:nvPr/>
        </p:nvGrpSpPr>
        <p:grpSpPr>
          <a:xfrm>
            <a:off x="0" y="1192679"/>
            <a:ext cx="2669099" cy="922500"/>
            <a:chOff x="78700" y="2614655"/>
            <a:chExt cx="2669099" cy="922500"/>
          </a:xfrm>
        </p:grpSpPr>
        <p:sp>
          <p:nvSpPr>
            <p:cNvPr id="5" name="Shape 529"/>
            <p:cNvSpPr/>
            <p:nvPr/>
          </p:nvSpPr>
          <p:spPr>
            <a:xfrm>
              <a:off x="78700" y="2614655"/>
              <a:ext cx="2669099" cy="922500"/>
            </a:xfrm>
            <a:prstGeom prst="homePlate">
              <a:avLst>
                <a:gd name="adj" fmla="val 26194"/>
              </a:avLst>
            </a:prstGeom>
            <a:ln/>
          </p:spPr>
          <p:style>
            <a:lnRef idx="1">
              <a:schemeClr val="accent3"/>
            </a:lnRef>
            <a:fillRef idx="3">
              <a:schemeClr val="accent3"/>
            </a:fillRef>
            <a:effectRef idx="2">
              <a:schemeClr val="accent3"/>
            </a:effectRef>
            <a:fontRef idx="minor">
              <a:schemeClr val="lt1"/>
            </a:fontRef>
          </p:style>
          <p:txBody>
            <a:bodyPr lIns="121875" tIns="60925" rIns="121875" bIns="60925" anchor="t" anchorCtr="0">
              <a:noAutofit/>
            </a:bodyPr>
            <a:lstStyle/>
            <a:p>
              <a:endParaRPr/>
            </a:p>
          </p:txBody>
        </p:sp>
        <p:sp>
          <p:nvSpPr>
            <p:cNvPr id="6" name="Shape 530"/>
            <p:cNvSpPr/>
            <p:nvPr/>
          </p:nvSpPr>
          <p:spPr>
            <a:xfrm>
              <a:off x="2410166" y="2790005"/>
              <a:ext cx="171300" cy="571799"/>
            </a:xfrm>
            <a:prstGeom prst="chevron">
              <a:avLst>
                <a:gd name="adj" fmla="val 87475"/>
              </a:avLst>
            </a:prstGeom>
            <a:ln/>
          </p:spPr>
          <p:style>
            <a:lnRef idx="1">
              <a:schemeClr val="accent3"/>
            </a:lnRef>
            <a:fillRef idx="3">
              <a:schemeClr val="accent3"/>
            </a:fillRef>
            <a:effectRef idx="2">
              <a:schemeClr val="accent3"/>
            </a:effectRef>
            <a:fontRef idx="minor">
              <a:schemeClr val="lt1"/>
            </a:fontRef>
          </p:style>
          <p:txBody>
            <a:bodyPr lIns="91425" tIns="45700" rIns="91425" bIns="45700" anchor="ctr" anchorCtr="0">
              <a:noAutofit/>
            </a:bodyPr>
            <a:lstStyle/>
            <a:p>
              <a:endParaRPr/>
            </a:p>
          </p:txBody>
        </p:sp>
      </p:grpSp>
      <p:sp>
        <p:nvSpPr>
          <p:cNvPr id="7" name="18 CuadroTexto"/>
          <p:cNvSpPr txBox="1"/>
          <p:nvPr/>
        </p:nvSpPr>
        <p:spPr>
          <a:xfrm>
            <a:off x="259532" y="1273276"/>
            <a:ext cx="2018456" cy="830997"/>
          </a:xfrm>
          <a:prstGeom prst="rect">
            <a:avLst/>
          </a:prstGeom>
          <a:noFill/>
        </p:spPr>
        <p:txBody>
          <a:bodyPr wrap="square" rtlCol="0">
            <a:spAutoFit/>
          </a:bodyPr>
          <a:lstStyle/>
          <a:p>
            <a:r>
              <a:rPr lang="es-ES" sz="2400" dirty="0" smtClean="0">
                <a:solidFill>
                  <a:schemeClr val="bg1"/>
                </a:solidFill>
                <a:latin typeface="Open Sans"/>
              </a:rPr>
              <a:t>Sonido y Música</a:t>
            </a:r>
            <a:endParaRPr lang="es-ES" sz="2400" dirty="0">
              <a:solidFill>
                <a:schemeClr val="bg1"/>
              </a:solidFill>
              <a:latin typeface="Open Sans"/>
            </a:endParaRPr>
          </a:p>
        </p:txBody>
      </p:sp>
      <p:pic>
        <p:nvPicPr>
          <p:cNvPr id="8" name="Picture 2" descr="C:\Users\Andres\AppData\Local\Temp\x10sctmp1.png"/>
          <p:cNvPicPr>
            <a:picLocks noChangeAspect="1" noChangeArrowheads="1"/>
          </p:cNvPicPr>
          <p:nvPr/>
        </p:nvPicPr>
        <p:blipFill>
          <a:blip r:embed="rId2"/>
          <a:srcRect/>
          <a:stretch>
            <a:fillRect/>
          </a:stretch>
        </p:blipFill>
        <p:spPr bwMode="auto">
          <a:xfrm>
            <a:off x="469349" y="2890671"/>
            <a:ext cx="638494" cy="643482"/>
          </a:xfrm>
          <a:prstGeom prst="rect">
            <a:avLst/>
          </a:prstGeom>
          <a:noFill/>
        </p:spPr>
      </p:pic>
      <p:pic>
        <p:nvPicPr>
          <p:cNvPr id="9" name="Picture 4" descr="C:\Users\Andres\AppData\Local\Temp\x10sctmp2.png"/>
          <p:cNvPicPr>
            <a:picLocks noChangeAspect="1" noChangeArrowheads="1"/>
          </p:cNvPicPr>
          <p:nvPr/>
        </p:nvPicPr>
        <p:blipFill>
          <a:blip r:embed="rId3"/>
          <a:srcRect/>
          <a:stretch>
            <a:fillRect/>
          </a:stretch>
        </p:blipFill>
        <p:spPr bwMode="auto">
          <a:xfrm>
            <a:off x="3640169" y="2752345"/>
            <a:ext cx="5184352" cy="3114004"/>
          </a:xfrm>
          <a:prstGeom prst="rect">
            <a:avLst/>
          </a:prstGeom>
          <a:noFill/>
        </p:spPr>
      </p:pic>
    </p:spTree>
    <p:extLst>
      <p:ext uri="{BB962C8B-B14F-4D97-AF65-F5344CB8AC3E}">
        <p14:creationId xmlns:p14="http://schemas.microsoft.com/office/powerpoint/2010/main" val="7761952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35"/>
          <p:cNvSpPr txBox="1">
            <a:spLocks noGrp="1"/>
          </p:cNvSpPr>
          <p:nvPr>
            <p:ph type="title"/>
          </p:nvPr>
        </p:nvSpPr>
        <p:spPr>
          <a:xfrm>
            <a:off x="261764" y="2960847"/>
            <a:ext cx="3672408" cy="640200"/>
          </a:xfrm>
          <a:prstGeom prst="rect">
            <a:avLst/>
          </a:prstGeom>
        </p:spPr>
        <p:txBody>
          <a:bodyPr lIns="91425" tIns="91425" rIns="91425" bIns="91425" anchor="t" anchorCtr="0">
            <a:noAutofit/>
          </a:bodyPr>
          <a:lstStyle/>
          <a:p>
            <a:pPr lvl="0" indent="457200"/>
            <a:r>
              <a:rPr lang="es-CO" sz="2400" dirty="0" err="1" smtClean="0"/>
              <a:t>Scratcher</a:t>
            </a:r>
            <a:r>
              <a:rPr lang="es-CO" sz="2400" dirty="0" smtClean="0"/>
              <a:t> Control</a:t>
            </a:r>
            <a:endParaRPr lang="en-US" sz="2400" dirty="0"/>
          </a:p>
        </p:txBody>
      </p:sp>
      <p:grpSp>
        <p:nvGrpSpPr>
          <p:cNvPr id="3" name="Shape 528"/>
          <p:cNvGrpSpPr/>
          <p:nvPr/>
        </p:nvGrpSpPr>
        <p:grpSpPr>
          <a:xfrm>
            <a:off x="0" y="1425361"/>
            <a:ext cx="2669099" cy="922500"/>
            <a:chOff x="78700" y="2614655"/>
            <a:chExt cx="2669099" cy="922500"/>
          </a:xfrm>
        </p:grpSpPr>
        <p:sp>
          <p:nvSpPr>
            <p:cNvPr id="4" name="Shape 529"/>
            <p:cNvSpPr/>
            <p:nvPr/>
          </p:nvSpPr>
          <p:spPr>
            <a:xfrm>
              <a:off x="78700" y="2614655"/>
              <a:ext cx="2669099" cy="922500"/>
            </a:xfrm>
            <a:prstGeom prst="homePlate">
              <a:avLst>
                <a:gd name="adj" fmla="val 26194"/>
              </a:avLst>
            </a:prstGeom>
            <a:ln/>
          </p:spPr>
          <p:style>
            <a:lnRef idx="2">
              <a:schemeClr val="accent6">
                <a:shade val="50000"/>
              </a:schemeClr>
            </a:lnRef>
            <a:fillRef idx="1">
              <a:schemeClr val="accent6"/>
            </a:fillRef>
            <a:effectRef idx="0">
              <a:schemeClr val="accent6"/>
            </a:effectRef>
            <a:fontRef idx="minor">
              <a:schemeClr val="lt1"/>
            </a:fontRef>
          </p:style>
          <p:txBody>
            <a:bodyPr lIns="121875" tIns="60925" rIns="121875" bIns="60925" anchor="t" anchorCtr="0">
              <a:noAutofit/>
            </a:bodyPr>
            <a:lstStyle/>
            <a:p>
              <a:endParaRPr/>
            </a:p>
          </p:txBody>
        </p:sp>
        <p:sp>
          <p:nvSpPr>
            <p:cNvPr id="5" name="Shape 530"/>
            <p:cNvSpPr/>
            <p:nvPr/>
          </p:nvSpPr>
          <p:spPr>
            <a:xfrm>
              <a:off x="2410166" y="2790005"/>
              <a:ext cx="171300" cy="571799"/>
            </a:xfrm>
            <a:prstGeom prst="chevron">
              <a:avLst>
                <a:gd name="adj" fmla="val 87475"/>
              </a:avLst>
            </a:prstGeom>
            <a:ln/>
          </p:spPr>
          <p:style>
            <a:lnRef idx="2">
              <a:schemeClr val="accent6">
                <a:shade val="50000"/>
              </a:schemeClr>
            </a:lnRef>
            <a:fillRef idx="1">
              <a:schemeClr val="accent6"/>
            </a:fillRef>
            <a:effectRef idx="0">
              <a:schemeClr val="accent6"/>
            </a:effectRef>
            <a:fontRef idx="minor">
              <a:schemeClr val="lt1"/>
            </a:fontRef>
          </p:style>
          <p:txBody>
            <a:bodyPr lIns="91425" tIns="45700" rIns="91425" bIns="45700" anchor="ctr" anchorCtr="0">
              <a:noAutofit/>
            </a:bodyPr>
            <a:lstStyle/>
            <a:p>
              <a:endParaRPr/>
            </a:p>
          </p:txBody>
        </p:sp>
      </p:grpSp>
      <p:sp>
        <p:nvSpPr>
          <p:cNvPr id="6" name="19 CuadroTexto"/>
          <p:cNvSpPr txBox="1"/>
          <p:nvPr/>
        </p:nvSpPr>
        <p:spPr>
          <a:xfrm>
            <a:off x="390551" y="4149929"/>
            <a:ext cx="2825318" cy="1384995"/>
          </a:xfrm>
          <a:prstGeom prst="rect">
            <a:avLst/>
          </a:prstGeom>
          <a:noFill/>
        </p:spPr>
        <p:txBody>
          <a:bodyPr wrap="square" rtlCol="0">
            <a:spAutoFit/>
          </a:bodyPr>
          <a:lstStyle/>
          <a:p>
            <a:pPr algn="just"/>
            <a:r>
              <a:rPr lang="es-ES" sz="1400" dirty="0" smtClean="0">
                <a:solidFill>
                  <a:schemeClr val="tx1">
                    <a:lumMod val="75000"/>
                    <a:lumOff val="25000"/>
                  </a:schemeClr>
                </a:solidFill>
                <a:latin typeface="Open Sans"/>
              </a:rPr>
              <a:t>Esta </a:t>
            </a:r>
            <a:r>
              <a:rPr lang="es-ES" sz="1400" dirty="0" err="1" smtClean="0">
                <a:solidFill>
                  <a:schemeClr val="tx1">
                    <a:lumMod val="75000"/>
                    <a:lumOff val="25000"/>
                  </a:schemeClr>
                </a:solidFill>
                <a:latin typeface="Open Sans"/>
              </a:rPr>
              <a:t>App</a:t>
            </a:r>
            <a:r>
              <a:rPr lang="es-ES" sz="1400" dirty="0" smtClean="0">
                <a:solidFill>
                  <a:schemeClr val="tx1">
                    <a:lumMod val="75000"/>
                    <a:lumOff val="25000"/>
                  </a:schemeClr>
                </a:solidFill>
                <a:latin typeface="Open Sans"/>
              </a:rPr>
              <a:t> permite interactuar con el programa </a:t>
            </a:r>
            <a:r>
              <a:rPr lang="es-ES" sz="1400" dirty="0" err="1" smtClean="0">
                <a:solidFill>
                  <a:schemeClr val="tx1">
                    <a:lumMod val="75000"/>
                    <a:lumOff val="25000"/>
                  </a:schemeClr>
                </a:solidFill>
                <a:latin typeface="Open Sans"/>
              </a:rPr>
              <a:t>Scratch</a:t>
            </a:r>
            <a:r>
              <a:rPr lang="es-ES" sz="1400" dirty="0" smtClean="0">
                <a:solidFill>
                  <a:schemeClr val="tx1">
                    <a:lumMod val="75000"/>
                    <a:lumOff val="25000"/>
                  </a:schemeClr>
                </a:solidFill>
                <a:latin typeface="Open Sans"/>
              </a:rPr>
              <a:t> que se encuentre instalado en un computador tradicional utilizando varios sensores como el de sonido y acelerómetro.</a:t>
            </a:r>
            <a:endParaRPr lang="es-ES" sz="1400" dirty="0">
              <a:solidFill>
                <a:schemeClr val="tx1">
                  <a:lumMod val="75000"/>
                  <a:lumOff val="25000"/>
                </a:schemeClr>
              </a:solidFill>
              <a:latin typeface="Open Sans"/>
            </a:endParaRPr>
          </a:p>
        </p:txBody>
      </p:sp>
      <p:sp>
        <p:nvSpPr>
          <p:cNvPr id="7" name="9 CuadroTexto"/>
          <p:cNvSpPr txBox="1"/>
          <p:nvPr/>
        </p:nvSpPr>
        <p:spPr>
          <a:xfrm>
            <a:off x="261764" y="1616875"/>
            <a:ext cx="2071702" cy="461665"/>
          </a:xfrm>
          <a:prstGeom prst="rect">
            <a:avLst/>
          </a:prstGeom>
          <a:noFill/>
        </p:spPr>
        <p:txBody>
          <a:bodyPr wrap="square" rtlCol="0">
            <a:spAutoFit/>
          </a:bodyPr>
          <a:lstStyle/>
          <a:p>
            <a:r>
              <a:rPr lang="es-ES_tradnl" sz="2400" dirty="0" smtClean="0">
                <a:solidFill>
                  <a:schemeClr val="bg1"/>
                </a:solidFill>
                <a:latin typeface="Open Sans"/>
              </a:rPr>
              <a:t>Acelerómetro</a:t>
            </a:r>
            <a:endParaRPr lang="es-ES" sz="2400" dirty="0">
              <a:solidFill>
                <a:schemeClr val="bg1"/>
              </a:solidFill>
              <a:latin typeface="Open Sans"/>
            </a:endParaRPr>
          </a:p>
        </p:txBody>
      </p:sp>
      <p:pic>
        <p:nvPicPr>
          <p:cNvPr id="8" name="Picture 1"/>
          <p:cNvPicPr>
            <a:picLocks noChangeAspect="1" noChangeArrowheads="1"/>
          </p:cNvPicPr>
          <p:nvPr/>
        </p:nvPicPr>
        <p:blipFill>
          <a:blip r:embed="rId2"/>
          <a:srcRect/>
          <a:stretch>
            <a:fillRect/>
          </a:stretch>
        </p:blipFill>
        <p:spPr bwMode="auto">
          <a:xfrm>
            <a:off x="362208" y="2896743"/>
            <a:ext cx="752724" cy="704304"/>
          </a:xfrm>
          <a:prstGeom prst="rect">
            <a:avLst/>
          </a:prstGeom>
          <a:noFill/>
          <a:ln w="9525">
            <a:noFill/>
            <a:miter lim="800000"/>
            <a:headEnd/>
            <a:tailEnd/>
          </a:ln>
          <a:effectLst/>
        </p:spPr>
      </p:pic>
      <p:pic>
        <p:nvPicPr>
          <p:cNvPr id="9" name="Picture 3" descr="C:\Users\Andres\AppData\Local\Temp\x10sctmp3.png"/>
          <p:cNvPicPr>
            <a:picLocks noChangeAspect="1" noChangeArrowheads="1"/>
          </p:cNvPicPr>
          <p:nvPr/>
        </p:nvPicPr>
        <p:blipFill>
          <a:blip r:embed="rId3"/>
          <a:srcRect/>
          <a:stretch>
            <a:fillRect/>
          </a:stretch>
        </p:blipFill>
        <p:spPr bwMode="auto">
          <a:xfrm>
            <a:off x="4034616" y="3129043"/>
            <a:ext cx="4634408" cy="2892245"/>
          </a:xfrm>
          <a:prstGeom prst="rect">
            <a:avLst/>
          </a:prstGeom>
          <a:noFill/>
        </p:spPr>
      </p:pic>
    </p:spTree>
    <p:extLst>
      <p:ext uri="{BB962C8B-B14F-4D97-AF65-F5344CB8AC3E}">
        <p14:creationId xmlns:p14="http://schemas.microsoft.com/office/powerpoint/2010/main" val="198280566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hape 528"/>
          <p:cNvGrpSpPr/>
          <p:nvPr/>
        </p:nvGrpSpPr>
        <p:grpSpPr>
          <a:xfrm>
            <a:off x="0" y="1075336"/>
            <a:ext cx="2669099" cy="922500"/>
            <a:chOff x="78700" y="2614655"/>
            <a:chExt cx="2669099" cy="922500"/>
          </a:xfrm>
        </p:grpSpPr>
        <p:sp>
          <p:nvSpPr>
            <p:cNvPr id="3" name="Shape 529"/>
            <p:cNvSpPr/>
            <p:nvPr/>
          </p:nvSpPr>
          <p:spPr>
            <a:xfrm>
              <a:off x="78700" y="2614655"/>
              <a:ext cx="2669099" cy="922500"/>
            </a:xfrm>
            <a:prstGeom prst="homePlate">
              <a:avLst>
                <a:gd name="adj" fmla="val 26194"/>
              </a:avLst>
            </a:prstGeom>
            <a:ln/>
          </p:spPr>
          <p:style>
            <a:lnRef idx="1">
              <a:schemeClr val="accent2"/>
            </a:lnRef>
            <a:fillRef idx="3">
              <a:schemeClr val="accent2"/>
            </a:fillRef>
            <a:effectRef idx="2">
              <a:schemeClr val="accent2"/>
            </a:effectRef>
            <a:fontRef idx="minor">
              <a:schemeClr val="lt1"/>
            </a:fontRef>
          </p:style>
          <p:txBody>
            <a:bodyPr lIns="121875" tIns="60925" rIns="121875" bIns="60925" anchor="t" anchorCtr="0">
              <a:noAutofit/>
            </a:bodyPr>
            <a:lstStyle/>
            <a:p>
              <a:endParaRPr/>
            </a:p>
          </p:txBody>
        </p:sp>
        <p:sp>
          <p:nvSpPr>
            <p:cNvPr id="4" name="Shape 530"/>
            <p:cNvSpPr/>
            <p:nvPr/>
          </p:nvSpPr>
          <p:spPr>
            <a:xfrm>
              <a:off x="2410166" y="2790005"/>
              <a:ext cx="171300" cy="571799"/>
            </a:xfrm>
            <a:prstGeom prst="chevron">
              <a:avLst>
                <a:gd name="adj" fmla="val 87475"/>
              </a:avLst>
            </a:prstGeom>
            <a:ln/>
          </p:spPr>
          <p:style>
            <a:lnRef idx="1">
              <a:schemeClr val="accent2"/>
            </a:lnRef>
            <a:fillRef idx="3">
              <a:schemeClr val="accent2"/>
            </a:fillRef>
            <a:effectRef idx="2">
              <a:schemeClr val="accent2"/>
            </a:effectRef>
            <a:fontRef idx="minor">
              <a:schemeClr val="lt1"/>
            </a:fontRef>
          </p:style>
          <p:txBody>
            <a:bodyPr lIns="91425" tIns="45700" rIns="91425" bIns="45700" anchor="ctr" anchorCtr="0">
              <a:noAutofit/>
            </a:bodyPr>
            <a:lstStyle/>
            <a:p>
              <a:endParaRPr/>
            </a:p>
          </p:txBody>
        </p:sp>
      </p:grpSp>
      <p:sp>
        <p:nvSpPr>
          <p:cNvPr id="5" name="9 CuadroTexto"/>
          <p:cNvSpPr txBox="1"/>
          <p:nvPr/>
        </p:nvSpPr>
        <p:spPr>
          <a:xfrm>
            <a:off x="236496" y="1289650"/>
            <a:ext cx="2071702" cy="461665"/>
          </a:xfrm>
          <a:prstGeom prst="rect">
            <a:avLst/>
          </a:prstGeom>
          <a:noFill/>
        </p:spPr>
        <p:txBody>
          <a:bodyPr wrap="square" rtlCol="0">
            <a:spAutoFit/>
          </a:bodyPr>
          <a:lstStyle/>
          <a:p>
            <a:r>
              <a:rPr lang="es-ES_tradnl" sz="2400" dirty="0" smtClean="0">
                <a:solidFill>
                  <a:schemeClr val="bg1"/>
                </a:solidFill>
                <a:latin typeface="Open Sans"/>
              </a:rPr>
              <a:t>Rendimiento</a:t>
            </a:r>
            <a:endParaRPr lang="es-ES" sz="2400" dirty="0">
              <a:solidFill>
                <a:schemeClr val="bg1"/>
              </a:solidFill>
              <a:latin typeface="Open Sans"/>
            </a:endParaRPr>
          </a:p>
        </p:txBody>
      </p:sp>
      <p:sp>
        <p:nvSpPr>
          <p:cNvPr id="7" name="10 CuadroTexto"/>
          <p:cNvSpPr txBox="1"/>
          <p:nvPr/>
        </p:nvSpPr>
        <p:spPr>
          <a:xfrm>
            <a:off x="3031930" y="2418978"/>
            <a:ext cx="2071702" cy="2031325"/>
          </a:xfrm>
          <a:prstGeom prst="rect">
            <a:avLst/>
          </a:prstGeom>
          <a:noFill/>
        </p:spPr>
        <p:txBody>
          <a:bodyPr wrap="square" rtlCol="0">
            <a:spAutoFit/>
          </a:bodyPr>
          <a:lstStyle/>
          <a:p>
            <a:r>
              <a:rPr lang="es-ES" sz="1400" dirty="0" err="1" smtClean="0">
                <a:solidFill>
                  <a:schemeClr val="tx1">
                    <a:lumMod val="75000"/>
                    <a:lumOff val="25000"/>
                  </a:schemeClr>
                </a:solidFill>
                <a:latin typeface="Open Sans"/>
              </a:rPr>
              <a:t>CCleaner</a:t>
            </a:r>
            <a:r>
              <a:rPr lang="es-ES" sz="1400" dirty="0" smtClean="0">
                <a:solidFill>
                  <a:schemeClr val="tx1">
                    <a:lumMod val="75000"/>
                    <a:lumOff val="25000"/>
                  </a:schemeClr>
                </a:solidFill>
                <a:latin typeface="Open Sans"/>
              </a:rPr>
              <a:t> es una aplicación que consumo pocos recursos en los dispositivos móviles, permitiendo optimizar los procesos, acelerar y limpiar la memoria del celular o tableta.</a:t>
            </a:r>
            <a:endParaRPr lang="es-ES" sz="1400" dirty="0">
              <a:solidFill>
                <a:schemeClr val="tx1">
                  <a:lumMod val="75000"/>
                  <a:lumOff val="25000"/>
                </a:schemeClr>
              </a:solidFill>
              <a:latin typeface="Open Sans"/>
            </a:endParaRPr>
          </a:p>
        </p:txBody>
      </p:sp>
      <p:pic>
        <p:nvPicPr>
          <p:cNvPr id="8" name="Picture 4" descr="C:\Users\Andres\AppData\Local\Temp\x10sctmp1.png"/>
          <p:cNvPicPr>
            <a:picLocks noChangeAspect="1" noChangeArrowheads="1"/>
          </p:cNvPicPr>
          <p:nvPr/>
        </p:nvPicPr>
        <p:blipFill>
          <a:blip r:embed="rId2"/>
          <a:srcRect/>
          <a:stretch>
            <a:fillRect/>
          </a:stretch>
        </p:blipFill>
        <p:spPr bwMode="auto">
          <a:xfrm>
            <a:off x="6449270" y="2313304"/>
            <a:ext cx="2581512" cy="4572080"/>
          </a:xfrm>
          <a:prstGeom prst="rect">
            <a:avLst/>
          </a:prstGeom>
          <a:noFill/>
        </p:spPr>
      </p:pic>
      <p:sp>
        <p:nvSpPr>
          <p:cNvPr id="9" name="11 CuadroTexto"/>
          <p:cNvSpPr txBox="1"/>
          <p:nvPr/>
        </p:nvSpPr>
        <p:spPr>
          <a:xfrm>
            <a:off x="4395891" y="5515322"/>
            <a:ext cx="2000264" cy="1169551"/>
          </a:xfrm>
          <a:prstGeom prst="rect">
            <a:avLst/>
          </a:prstGeom>
          <a:noFill/>
        </p:spPr>
        <p:txBody>
          <a:bodyPr wrap="square" rtlCol="0">
            <a:spAutoFit/>
          </a:bodyPr>
          <a:lstStyle/>
          <a:p>
            <a:pPr algn="r"/>
            <a:r>
              <a:rPr lang="es-ES" sz="1400" dirty="0" err="1" smtClean="0">
                <a:solidFill>
                  <a:schemeClr val="tx1">
                    <a:lumMod val="75000"/>
                    <a:lumOff val="25000"/>
                  </a:schemeClr>
                </a:solidFill>
                <a:latin typeface="Open Sans"/>
              </a:rPr>
              <a:t>Speedtest</a:t>
            </a:r>
            <a:r>
              <a:rPr lang="es-ES" sz="1400" dirty="0" smtClean="0">
                <a:solidFill>
                  <a:schemeClr val="tx1">
                    <a:lumMod val="75000"/>
                    <a:lumOff val="25000"/>
                  </a:schemeClr>
                </a:solidFill>
                <a:latin typeface="Open Sans"/>
              </a:rPr>
              <a:t> para probar tu conexión fácilmente y con solo un toque en menos de 30 segundos.</a:t>
            </a:r>
            <a:endParaRPr lang="es-ES" sz="1400" dirty="0">
              <a:solidFill>
                <a:schemeClr val="tx1">
                  <a:lumMod val="75000"/>
                  <a:lumOff val="25000"/>
                </a:schemeClr>
              </a:solidFill>
              <a:latin typeface="Open Sans"/>
            </a:endParaRPr>
          </a:p>
        </p:txBody>
      </p:sp>
      <p:pic>
        <p:nvPicPr>
          <p:cNvPr id="1026" name="Picture 2" descr="D:\Usuarios\94529823\AppData\Local\Temp\x10sctmp3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991" y="2173186"/>
            <a:ext cx="2853946" cy="3888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275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hape 528"/>
          <p:cNvGrpSpPr/>
          <p:nvPr/>
        </p:nvGrpSpPr>
        <p:grpSpPr>
          <a:xfrm>
            <a:off x="0" y="1058662"/>
            <a:ext cx="2669099" cy="922500"/>
            <a:chOff x="78700" y="2614655"/>
            <a:chExt cx="2669099" cy="922500"/>
          </a:xfrm>
        </p:grpSpPr>
        <p:sp>
          <p:nvSpPr>
            <p:cNvPr id="3" name="Shape 529"/>
            <p:cNvSpPr/>
            <p:nvPr/>
          </p:nvSpPr>
          <p:spPr>
            <a:xfrm>
              <a:off x="78700" y="2614655"/>
              <a:ext cx="2669099" cy="922500"/>
            </a:xfrm>
            <a:prstGeom prst="homePlate">
              <a:avLst>
                <a:gd name="adj" fmla="val 26194"/>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4" name="Shape 530"/>
            <p:cNvSpPr/>
            <p:nvPr/>
          </p:nvSpPr>
          <p:spPr>
            <a:xfrm>
              <a:off x="2410166" y="2790005"/>
              <a:ext cx="171300" cy="571799"/>
            </a:xfrm>
            <a:prstGeom prst="chevron">
              <a:avLst>
                <a:gd name="adj" fmla="val 87475"/>
              </a:avLst>
            </a:prstGeom>
            <a:ln/>
          </p:spPr>
          <p:style>
            <a:lnRef idx="1">
              <a:schemeClr val="accent6"/>
            </a:lnRef>
            <a:fillRef idx="3">
              <a:schemeClr val="accent6"/>
            </a:fillRef>
            <a:effectRef idx="2">
              <a:schemeClr val="accent6"/>
            </a:effectRef>
            <a:fontRef idx="minor">
              <a:schemeClr val="lt1"/>
            </a:fontRef>
          </p:style>
          <p:txBody>
            <a:bodyPr lIns="91425" tIns="45700" rIns="91425" bIns="45700" anchor="ctr" anchorCtr="0">
              <a:noAutofit/>
            </a:bodyPr>
            <a:lstStyle/>
            <a:p>
              <a:endParaRPr/>
            </a:p>
          </p:txBody>
        </p:sp>
      </p:grpSp>
      <p:sp>
        <p:nvSpPr>
          <p:cNvPr id="5" name="9 CuadroTexto"/>
          <p:cNvSpPr txBox="1"/>
          <p:nvPr/>
        </p:nvSpPr>
        <p:spPr>
          <a:xfrm>
            <a:off x="450810" y="1106160"/>
            <a:ext cx="2071702" cy="830997"/>
          </a:xfrm>
          <a:prstGeom prst="rect">
            <a:avLst/>
          </a:prstGeom>
          <a:noFill/>
        </p:spPr>
        <p:txBody>
          <a:bodyPr wrap="square" rtlCol="0">
            <a:spAutoFit/>
          </a:bodyPr>
          <a:lstStyle/>
          <a:p>
            <a:r>
              <a:rPr lang="es-ES_tradnl" sz="2400" dirty="0" smtClean="0">
                <a:solidFill>
                  <a:schemeClr val="bg1"/>
                </a:solidFill>
                <a:latin typeface="Open Sans"/>
              </a:rPr>
              <a:t>Lectura y Escritura</a:t>
            </a:r>
            <a:endParaRPr lang="es-ES" sz="2400" dirty="0">
              <a:solidFill>
                <a:schemeClr val="bg1"/>
              </a:solidFill>
              <a:latin typeface="Open Sans"/>
            </a:endParaRPr>
          </a:p>
        </p:txBody>
      </p:sp>
      <p:sp>
        <p:nvSpPr>
          <p:cNvPr id="6" name="10 CuadroTexto"/>
          <p:cNvSpPr txBox="1"/>
          <p:nvPr/>
        </p:nvSpPr>
        <p:spPr>
          <a:xfrm>
            <a:off x="107504" y="6002704"/>
            <a:ext cx="3495066" cy="738664"/>
          </a:xfrm>
          <a:prstGeom prst="rect">
            <a:avLst/>
          </a:prstGeom>
          <a:noFill/>
        </p:spPr>
        <p:txBody>
          <a:bodyPr wrap="square" rtlCol="0">
            <a:spAutoFit/>
          </a:bodyPr>
          <a:lstStyle/>
          <a:p>
            <a:r>
              <a:rPr lang="es-ES" sz="1400" dirty="0" err="1" smtClean="0">
                <a:solidFill>
                  <a:schemeClr val="tx1">
                    <a:lumMod val="75000"/>
                    <a:lumOff val="25000"/>
                  </a:schemeClr>
                </a:solidFill>
                <a:latin typeface="Open Sans"/>
              </a:rPr>
              <a:t>Flipboard</a:t>
            </a:r>
            <a:r>
              <a:rPr lang="es-ES" sz="1400" dirty="0" smtClean="0">
                <a:solidFill>
                  <a:schemeClr val="tx1">
                    <a:lumMod val="75000"/>
                    <a:lumOff val="25000"/>
                  </a:schemeClr>
                </a:solidFill>
                <a:latin typeface="Open Sans"/>
              </a:rPr>
              <a:t> es una revista personal. Es la manera de ponerse al día con las noticias y los temas que te interesan. </a:t>
            </a:r>
            <a:endParaRPr lang="es-ES" sz="1400" dirty="0">
              <a:solidFill>
                <a:schemeClr val="tx1">
                  <a:lumMod val="75000"/>
                  <a:lumOff val="25000"/>
                </a:schemeClr>
              </a:solidFill>
              <a:latin typeface="Open Sans"/>
            </a:endParaRPr>
          </a:p>
        </p:txBody>
      </p:sp>
      <p:pic>
        <p:nvPicPr>
          <p:cNvPr id="7" name="Picture 2" descr="C:\Users\Andres\AppData\Local\Temp\x10sctmp4.png"/>
          <p:cNvPicPr>
            <a:picLocks noChangeAspect="1" noChangeArrowheads="1"/>
          </p:cNvPicPr>
          <p:nvPr/>
        </p:nvPicPr>
        <p:blipFill>
          <a:blip r:embed="rId2"/>
          <a:srcRect/>
          <a:stretch>
            <a:fillRect/>
          </a:stretch>
        </p:blipFill>
        <p:spPr bwMode="auto">
          <a:xfrm>
            <a:off x="539552" y="2253503"/>
            <a:ext cx="2295046" cy="3690074"/>
          </a:xfrm>
          <a:prstGeom prst="rect">
            <a:avLst/>
          </a:prstGeom>
          <a:noFill/>
        </p:spPr>
      </p:pic>
      <p:pic>
        <p:nvPicPr>
          <p:cNvPr id="8" name="Picture 4" descr="C:\Users\Andres\AppData\Local\Temp\x10sctmp5.png"/>
          <p:cNvPicPr>
            <a:picLocks noChangeAspect="1" noChangeArrowheads="1"/>
          </p:cNvPicPr>
          <p:nvPr/>
        </p:nvPicPr>
        <p:blipFill>
          <a:blip r:embed="rId3"/>
          <a:srcRect/>
          <a:stretch>
            <a:fillRect/>
          </a:stretch>
        </p:blipFill>
        <p:spPr bwMode="auto">
          <a:xfrm>
            <a:off x="3851920" y="2253503"/>
            <a:ext cx="5072352" cy="3162358"/>
          </a:xfrm>
          <a:prstGeom prst="rect">
            <a:avLst/>
          </a:prstGeom>
          <a:noFill/>
        </p:spPr>
      </p:pic>
      <p:sp>
        <p:nvSpPr>
          <p:cNvPr id="9" name="12 CuadroTexto"/>
          <p:cNvSpPr txBox="1"/>
          <p:nvPr/>
        </p:nvSpPr>
        <p:spPr>
          <a:xfrm>
            <a:off x="4139952" y="5498648"/>
            <a:ext cx="4857784" cy="738664"/>
          </a:xfrm>
          <a:prstGeom prst="rect">
            <a:avLst/>
          </a:prstGeom>
          <a:noFill/>
        </p:spPr>
        <p:txBody>
          <a:bodyPr wrap="square" rtlCol="0">
            <a:spAutoFit/>
          </a:bodyPr>
          <a:lstStyle/>
          <a:p>
            <a:pPr algn="just"/>
            <a:r>
              <a:rPr lang="es-ES" sz="1400" dirty="0" err="1" smtClean="0">
                <a:solidFill>
                  <a:schemeClr val="tx1">
                    <a:lumMod val="75000"/>
                    <a:lumOff val="25000"/>
                  </a:schemeClr>
                </a:solidFill>
                <a:latin typeface="Open Sans"/>
              </a:rPr>
              <a:t>Moon</a:t>
            </a:r>
            <a:r>
              <a:rPr lang="es-ES" sz="1400" dirty="0" smtClean="0">
                <a:solidFill>
                  <a:schemeClr val="tx1">
                    <a:lumMod val="75000"/>
                    <a:lumOff val="25000"/>
                  </a:schemeClr>
                </a:solidFill>
                <a:latin typeface="Open Sans"/>
              </a:rPr>
              <a:t> Reader es un lector de libros con potentes controles y completas funciones. Además es compatible con la mayoría de formatos de lectura.</a:t>
            </a:r>
            <a:endParaRPr lang="es-ES" sz="1400" dirty="0">
              <a:solidFill>
                <a:schemeClr val="tx1">
                  <a:lumMod val="75000"/>
                  <a:lumOff val="25000"/>
                </a:schemeClr>
              </a:solidFill>
              <a:latin typeface="Open Sans"/>
            </a:endParaRPr>
          </a:p>
        </p:txBody>
      </p:sp>
    </p:spTree>
    <p:extLst>
      <p:ext uri="{BB962C8B-B14F-4D97-AF65-F5344CB8AC3E}">
        <p14:creationId xmlns:p14="http://schemas.microsoft.com/office/powerpoint/2010/main" val="268527186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35"/>
          <p:cNvSpPr txBox="1">
            <a:spLocks noGrp="1"/>
          </p:cNvSpPr>
          <p:nvPr>
            <p:ph type="title"/>
          </p:nvPr>
        </p:nvSpPr>
        <p:spPr>
          <a:xfrm>
            <a:off x="6285886" y="1277961"/>
            <a:ext cx="2714644" cy="640200"/>
          </a:xfrm>
          <a:prstGeom prst="rect">
            <a:avLst/>
          </a:prstGeom>
        </p:spPr>
        <p:txBody>
          <a:bodyPr lIns="91425" tIns="91425" rIns="91425" bIns="91425" anchor="t" anchorCtr="0">
            <a:noAutofit/>
          </a:bodyPr>
          <a:lstStyle/>
          <a:p>
            <a:pPr lvl="0" indent="457200" rtl="0">
              <a:buNone/>
            </a:pPr>
            <a:r>
              <a:rPr lang="en-US" sz="2400" dirty="0" err="1" smtClean="0"/>
              <a:t>Evernote</a:t>
            </a:r>
            <a:endParaRPr lang="en-US" sz="2400" dirty="0"/>
          </a:p>
        </p:txBody>
      </p:sp>
      <p:pic>
        <p:nvPicPr>
          <p:cNvPr id="3" name="Shape 736"/>
          <p:cNvPicPr preferRelativeResize="0"/>
          <p:nvPr/>
        </p:nvPicPr>
        <p:blipFill>
          <a:blip r:embed="rId2"/>
          <a:stretch>
            <a:fillRect/>
          </a:stretch>
        </p:blipFill>
        <p:spPr>
          <a:xfrm>
            <a:off x="6451602" y="1295928"/>
            <a:ext cx="678772" cy="640199"/>
          </a:xfrm>
          <a:prstGeom prst="rect">
            <a:avLst/>
          </a:prstGeom>
        </p:spPr>
      </p:pic>
      <p:pic>
        <p:nvPicPr>
          <p:cNvPr id="4" name="Shape 748"/>
          <p:cNvPicPr preferRelativeResize="0"/>
          <p:nvPr/>
        </p:nvPicPr>
        <p:blipFill>
          <a:blip r:embed="rId3"/>
          <a:stretch>
            <a:fillRect/>
          </a:stretch>
        </p:blipFill>
        <p:spPr>
          <a:xfrm>
            <a:off x="-108520" y="3044450"/>
            <a:ext cx="6408712" cy="2923896"/>
          </a:xfrm>
          <a:prstGeom prst="rect">
            <a:avLst/>
          </a:prstGeom>
          <a:noFill/>
          <a:ln>
            <a:noFill/>
          </a:ln>
        </p:spPr>
      </p:pic>
      <p:sp>
        <p:nvSpPr>
          <p:cNvPr id="5" name="19 CuadroTexto"/>
          <p:cNvSpPr txBox="1"/>
          <p:nvPr/>
        </p:nvSpPr>
        <p:spPr>
          <a:xfrm>
            <a:off x="6451602" y="2540394"/>
            <a:ext cx="2428892" cy="4185761"/>
          </a:xfrm>
          <a:prstGeom prst="rect">
            <a:avLst/>
          </a:prstGeom>
          <a:noFill/>
        </p:spPr>
        <p:txBody>
          <a:bodyPr wrap="square" rtlCol="0">
            <a:spAutoFit/>
          </a:bodyPr>
          <a:lstStyle/>
          <a:p>
            <a:r>
              <a:rPr lang="es-ES" sz="1400" dirty="0" smtClean="0">
                <a:solidFill>
                  <a:schemeClr val="tx1">
                    <a:lumMod val="75000"/>
                    <a:lumOff val="25000"/>
                  </a:schemeClr>
                </a:solidFill>
                <a:latin typeface="Open Sans"/>
              </a:rPr>
              <a:t>Sincronizar todas las notas en todos los ordenadores y dispositivos que usas.</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Crear notas de texto, listas de cosas por hacer y de tareas.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Añade texto escrito a mano y bocetos a tus notas</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Guardar, sincronizar y compartir archivos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Buscar texto dentro de imágenes.</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a:r>
            <a:br>
              <a:rPr lang="es-ES" sz="1400" dirty="0" smtClean="0">
                <a:solidFill>
                  <a:schemeClr val="tx1">
                    <a:lumMod val="75000"/>
                    <a:lumOff val="25000"/>
                  </a:schemeClr>
                </a:solidFill>
                <a:latin typeface="Open Sans"/>
              </a:rPr>
            </a:br>
            <a:r>
              <a:rPr lang="es-ES" sz="1400" dirty="0" smtClean="0">
                <a:solidFill>
                  <a:schemeClr val="tx1">
                    <a:lumMod val="75000"/>
                    <a:lumOff val="25000"/>
                  </a:schemeClr>
                </a:solidFill>
                <a:latin typeface="Open Sans"/>
              </a:rPr>
              <a:t>- Organizar notas por libretas y etiquetas.</a:t>
            </a:r>
            <a:endParaRPr lang="es-ES" sz="1400" dirty="0">
              <a:solidFill>
                <a:schemeClr val="tx1">
                  <a:lumMod val="75000"/>
                  <a:lumOff val="25000"/>
                </a:schemeClr>
              </a:solidFill>
              <a:latin typeface="Open Sans"/>
            </a:endParaRPr>
          </a:p>
        </p:txBody>
      </p:sp>
      <p:grpSp>
        <p:nvGrpSpPr>
          <p:cNvPr id="6" name="Shape 528"/>
          <p:cNvGrpSpPr/>
          <p:nvPr/>
        </p:nvGrpSpPr>
        <p:grpSpPr>
          <a:xfrm>
            <a:off x="0" y="1052736"/>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1">
              <a:schemeClr val="accent6"/>
            </a:lnRef>
            <a:fillRef idx="3">
              <a:schemeClr val="accent6"/>
            </a:fillRef>
            <a:effectRef idx="2">
              <a:schemeClr val="accent6"/>
            </a:effectRef>
            <a:fontRef idx="minor">
              <a:schemeClr val="lt1"/>
            </a:fontRef>
          </p:style>
          <p:txBody>
            <a:bodyPr lIns="91425" tIns="45700" rIns="91425" bIns="45700" anchor="ctr" anchorCtr="0">
              <a:noAutofit/>
            </a:bodyPr>
            <a:lstStyle/>
            <a:p>
              <a:endParaRPr/>
            </a:p>
          </p:txBody>
        </p:sp>
      </p:grpSp>
      <p:sp>
        <p:nvSpPr>
          <p:cNvPr id="9" name="9 CuadroTexto"/>
          <p:cNvSpPr txBox="1"/>
          <p:nvPr/>
        </p:nvSpPr>
        <p:spPr>
          <a:xfrm>
            <a:off x="450810" y="1100234"/>
            <a:ext cx="2071702" cy="830997"/>
          </a:xfrm>
          <a:prstGeom prst="rect">
            <a:avLst/>
          </a:prstGeom>
          <a:noFill/>
        </p:spPr>
        <p:txBody>
          <a:bodyPr wrap="square" rtlCol="0">
            <a:spAutoFit/>
          </a:bodyPr>
          <a:lstStyle/>
          <a:p>
            <a:r>
              <a:rPr lang="es-ES_tradnl" sz="2400" dirty="0" smtClean="0">
                <a:solidFill>
                  <a:schemeClr val="bg1"/>
                </a:solidFill>
                <a:latin typeface="Open Sans"/>
              </a:rPr>
              <a:t>Lectura y Escritura</a:t>
            </a:r>
            <a:endParaRPr lang="es-ES" sz="2400" dirty="0">
              <a:solidFill>
                <a:schemeClr val="bg1"/>
              </a:solidFill>
              <a:latin typeface="Open Sans"/>
            </a:endParaRPr>
          </a:p>
        </p:txBody>
      </p:sp>
    </p:spTree>
    <p:extLst>
      <p:ext uri="{BB962C8B-B14F-4D97-AF65-F5344CB8AC3E}">
        <p14:creationId xmlns:p14="http://schemas.microsoft.com/office/powerpoint/2010/main" val="40137817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17"/>
          <p:cNvSpPr txBox="1">
            <a:spLocks noGrp="1"/>
          </p:cNvSpPr>
          <p:nvPr>
            <p:ph type="title"/>
          </p:nvPr>
        </p:nvSpPr>
        <p:spPr>
          <a:xfrm>
            <a:off x="-64148" y="2718844"/>
            <a:ext cx="3123980" cy="640200"/>
          </a:xfrm>
          <a:prstGeom prst="rect">
            <a:avLst/>
          </a:prstGeom>
        </p:spPr>
        <p:txBody>
          <a:bodyPr lIns="91425" tIns="91425" rIns="91425" bIns="91425" anchor="t" anchorCtr="0">
            <a:noAutofit/>
          </a:bodyPr>
          <a:lstStyle/>
          <a:p>
            <a:pPr lvl="0" indent="457200" rtl="0">
              <a:buNone/>
            </a:pPr>
            <a:r>
              <a:rPr lang="en-US" sz="2400" dirty="0"/>
              <a:t>   Google Keep</a:t>
            </a:r>
          </a:p>
        </p:txBody>
      </p:sp>
      <p:pic>
        <p:nvPicPr>
          <p:cNvPr id="3" name="Shape 725"/>
          <p:cNvPicPr preferRelativeResize="0"/>
          <p:nvPr/>
        </p:nvPicPr>
        <p:blipFill>
          <a:blip r:embed="rId2"/>
          <a:stretch>
            <a:fillRect/>
          </a:stretch>
        </p:blipFill>
        <p:spPr>
          <a:xfrm>
            <a:off x="288111" y="2718844"/>
            <a:ext cx="599825" cy="599825"/>
          </a:xfrm>
          <a:prstGeom prst="rect">
            <a:avLst/>
          </a:prstGeom>
        </p:spPr>
      </p:pic>
      <p:pic>
        <p:nvPicPr>
          <p:cNvPr id="4" name="Shape 730"/>
          <p:cNvPicPr preferRelativeResize="0"/>
          <p:nvPr/>
        </p:nvPicPr>
        <p:blipFill>
          <a:blip r:embed="rId3"/>
          <a:stretch>
            <a:fillRect/>
          </a:stretch>
        </p:blipFill>
        <p:spPr>
          <a:xfrm>
            <a:off x="3059832" y="2828426"/>
            <a:ext cx="6174904" cy="3274588"/>
          </a:xfrm>
          <a:prstGeom prst="rect">
            <a:avLst/>
          </a:prstGeom>
          <a:noFill/>
          <a:ln>
            <a:noFill/>
          </a:ln>
        </p:spPr>
      </p:pic>
      <p:sp>
        <p:nvSpPr>
          <p:cNvPr id="5" name="15 CuadroTexto"/>
          <p:cNvSpPr txBox="1"/>
          <p:nvPr/>
        </p:nvSpPr>
        <p:spPr>
          <a:xfrm>
            <a:off x="296550" y="3692522"/>
            <a:ext cx="2763282" cy="2246769"/>
          </a:xfrm>
          <a:prstGeom prst="rect">
            <a:avLst/>
          </a:prstGeom>
          <a:noFill/>
        </p:spPr>
        <p:txBody>
          <a:bodyPr wrap="square" rtlCol="0">
            <a:spAutoFit/>
          </a:bodyPr>
          <a:lstStyle/>
          <a:p>
            <a:pPr algn="just"/>
            <a:r>
              <a:rPr lang="es-ES" sz="1400" dirty="0" smtClean="0">
                <a:solidFill>
                  <a:schemeClr val="tx1">
                    <a:lumMod val="75000"/>
                    <a:lumOff val="25000"/>
                  </a:schemeClr>
                </a:solidFill>
                <a:latin typeface="Open Sans"/>
              </a:rPr>
              <a:t>Apunta rápidamente todo lo que piensas y recupéralo en el lugar y el momento indicados. Graba un recordatorio de voz estés donde estés (se transcribirá automáticamente). Guarda la foto de un póster, un recibo o un documento y realiza una búsqueda sencilla más tarde para ubicarla.</a:t>
            </a:r>
            <a:endParaRPr lang="es-ES" sz="1400" dirty="0">
              <a:solidFill>
                <a:schemeClr val="tx1">
                  <a:lumMod val="75000"/>
                  <a:lumOff val="25000"/>
                </a:schemeClr>
              </a:solidFill>
              <a:latin typeface="Open Sans"/>
            </a:endParaRPr>
          </a:p>
        </p:txBody>
      </p:sp>
      <p:grpSp>
        <p:nvGrpSpPr>
          <p:cNvPr id="6" name="Shape 528"/>
          <p:cNvGrpSpPr/>
          <p:nvPr/>
        </p:nvGrpSpPr>
        <p:grpSpPr>
          <a:xfrm>
            <a:off x="0" y="1196752"/>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1">
              <a:schemeClr val="accent6"/>
            </a:lnRef>
            <a:fillRef idx="3">
              <a:schemeClr val="accent6"/>
            </a:fillRef>
            <a:effectRef idx="2">
              <a:schemeClr val="accent6"/>
            </a:effectRef>
            <a:fontRef idx="minor">
              <a:schemeClr val="lt1"/>
            </a:fontRef>
          </p:style>
          <p:txBody>
            <a:bodyPr lIns="91425" tIns="45700" rIns="91425" bIns="45700" anchor="ctr" anchorCtr="0">
              <a:noAutofit/>
            </a:bodyPr>
            <a:lstStyle/>
            <a:p>
              <a:endParaRPr/>
            </a:p>
          </p:txBody>
        </p:sp>
      </p:grpSp>
      <p:sp>
        <p:nvSpPr>
          <p:cNvPr id="9" name="9 CuadroTexto"/>
          <p:cNvSpPr txBox="1"/>
          <p:nvPr/>
        </p:nvSpPr>
        <p:spPr>
          <a:xfrm>
            <a:off x="450810" y="1244250"/>
            <a:ext cx="2071702" cy="830997"/>
          </a:xfrm>
          <a:prstGeom prst="rect">
            <a:avLst/>
          </a:prstGeom>
          <a:noFill/>
        </p:spPr>
        <p:txBody>
          <a:bodyPr wrap="square" rtlCol="0">
            <a:spAutoFit/>
          </a:bodyPr>
          <a:lstStyle/>
          <a:p>
            <a:r>
              <a:rPr lang="es-ES_tradnl" sz="2400" dirty="0" smtClean="0">
                <a:solidFill>
                  <a:schemeClr val="bg1"/>
                </a:solidFill>
                <a:latin typeface="Open Sans"/>
              </a:rPr>
              <a:t>Lectura y Escritura</a:t>
            </a:r>
            <a:endParaRPr lang="es-ES" sz="2400" dirty="0">
              <a:solidFill>
                <a:schemeClr val="bg1"/>
              </a:solidFill>
              <a:latin typeface="Open Sans"/>
            </a:endParaRPr>
          </a:p>
        </p:txBody>
      </p:sp>
    </p:spTree>
    <p:extLst>
      <p:ext uri="{BB962C8B-B14F-4D97-AF65-F5344CB8AC3E}">
        <p14:creationId xmlns:p14="http://schemas.microsoft.com/office/powerpoint/2010/main" val="30841878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53"/>
          <p:cNvSpPr txBox="1">
            <a:spLocks noGrp="1"/>
          </p:cNvSpPr>
          <p:nvPr>
            <p:ph type="title"/>
          </p:nvPr>
        </p:nvSpPr>
        <p:spPr>
          <a:xfrm>
            <a:off x="0" y="2964924"/>
            <a:ext cx="3240360"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smtClean="0"/>
              <a:t>CamScanner</a:t>
            </a:r>
            <a:endParaRPr lang="en-US" sz="2400" dirty="0"/>
          </a:p>
        </p:txBody>
      </p:sp>
      <p:sp>
        <p:nvSpPr>
          <p:cNvPr id="3" name="15 CuadroTexto"/>
          <p:cNvSpPr txBox="1"/>
          <p:nvPr/>
        </p:nvSpPr>
        <p:spPr>
          <a:xfrm>
            <a:off x="375659" y="3988802"/>
            <a:ext cx="2222004" cy="1600438"/>
          </a:xfrm>
          <a:prstGeom prst="rect">
            <a:avLst/>
          </a:prstGeom>
          <a:noFill/>
        </p:spPr>
        <p:txBody>
          <a:bodyPr wrap="square" rtlCol="0">
            <a:spAutoFit/>
          </a:bodyPr>
          <a:lstStyle/>
          <a:p>
            <a:pPr algn="just"/>
            <a:r>
              <a:rPr lang="es-CO" sz="1400" dirty="0" smtClean="0">
                <a:solidFill>
                  <a:schemeClr val="tx1">
                    <a:lumMod val="75000"/>
                    <a:lumOff val="25000"/>
                  </a:schemeClr>
                </a:solidFill>
                <a:latin typeface="Open Sans"/>
              </a:rPr>
              <a:t>Usando la cámara del dispositivo puede escanear y digitalizar todo tipo de documentos: recibos, notas, facturas, tarjetas de visita, certificados.</a:t>
            </a:r>
            <a:endParaRPr lang="es-CO" sz="1400" dirty="0">
              <a:solidFill>
                <a:schemeClr val="tx1">
                  <a:lumMod val="75000"/>
                  <a:lumOff val="25000"/>
                </a:schemeClr>
              </a:solidFill>
              <a:latin typeface="Open Sans"/>
            </a:endParaRPr>
          </a:p>
        </p:txBody>
      </p:sp>
      <p:pic>
        <p:nvPicPr>
          <p:cNvPr id="4" name="Picture 2" descr="C:\Users\Andres\AppData\Local\Temp\x10sctmp13.png"/>
          <p:cNvPicPr>
            <a:picLocks noChangeAspect="1" noChangeArrowheads="1"/>
          </p:cNvPicPr>
          <p:nvPr/>
        </p:nvPicPr>
        <p:blipFill>
          <a:blip r:embed="rId2"/>
          <a:srcRect/>
          <a:stretch>
            <a:fillRect/>
          </a:stretch>
        </p:blipFill>
        <p:spPr bwMode="auto">
          <a:xfrm>
            <a:off x="477788" y="2980690"/>
            <a:ext cx="629200" cy="624434"/>
          </a:xfrm>
          <a:prstGeom prst="rect">
            <a:avLst/>
          </a:prstGeom>
          <a:noFill/>
        </p:spPr>
      </p:pic>
      <p:pic>
        <p:nvPicPr>
          <p:cNvPr id="5" name="Picture 4" descr="C:\Users\Andres\AppData\Local\Temp\x10sctmp14.png"/>
          <p:cNvPicPr>
            <a:picLocks noChangeAspect="1" noChangeArrowheads="1"/>
          </p:cNvPicPr>
          <p:nvPr/>
        </p:nvPicPr>
        <p:blipFill>
          <a:blip r:embed="rId3"/>
          <a:srcRect/>
          <a:stretch>
            <a:fillRect/>
          </a:stretch>
        </p:blipFill>
        <p:spPr bwMode="auto">
          <a:xfrm>
            <a:off x="3347864" y="2620650"/>
            <a:ext cx="5341368" cy="3472646"/>
          </a:xfrm>
          <a:prstGeom prst="rect">
            <a:avLst/>
          </a:prstGeom>
          <a:noFill/>
        </p:spPr>
      </p:pic>
      <p:grpSp>
        <p:nvGrpSpPr>
          <p:cNvPr id="6" name="Shape 528"/>
          <p:cNvGrpSpPr/>
          <p:nvPr/>
        </p:nvGrpSpPr>
        <p:grpSpPr>
          <a:xfrm>
            <a:off x="0" y="1277008"/>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1">
              <a:schemeClr val="accent6"/>
            </a:lnRef>
            <a:fillRef idx="3">
              <a:schemeClr val="accent6"/>
            </a:fillRef>
            <a:effectRef idx="2">
              <a:schemeClr val="accent6"/>
            </a:effectRef>
            <a:fontRef idx="minor">
              <a:schemeClr val="lt1"/>
            </a:fontRef>
          </p:style>
          <p:txBody>
            <a:bodyPr lIns="91425" tIns="45700" rIns="91425" bIns="45700" anchor="ctr" anchorCtr="0">
              <a:noAutofit/>
            </a:bodyPr>
            <a:lstStyle/>
            <a:p>
              <a:endParaRPr/>
            </a:p>
          </p:txBody>
        </p:sp>
      </p:grpSp>
      <p:sp>
        <p:nvSpPr>
          <p:cNvPr id="9" name="9 CuadroTexto"/>
          <p:cNvSpPr txBox="1"/>
          <p:nvPr/>
        </p:nvSpPr>
        <p:spPr>
          <a:xfrm>
            <a:off x="450810" y="1324506"/>
            <a:ext cx="2071702" cy="830997"/>
          </a:xfrm>
          <a:prstGeom prst="rect">
            <a:avLst/>
          </a:prstGeom>
          <a:noFill/>
        </p:spPr>
        <p:txBody>
          <a:bodyPr wrap="square" rtlCol="0">
            <a:spAutoFit/>
          </a:bodyPr>
          <a:lstStyle/>
          <a:p>
            <a:r>
              <a:rPr lang="es-ES_tradnl" sz="2400" dirty="0" smtClean="0">
                <a:solidFill>
                  <a:schemeClr val="bg1"/>
                </a:solidFill>
                <a:latin typeface="Open Sans"/>
              </a:rPr>
              <a:t>Lectura y Escritura</a:t>
            </a:r>
            <a:endParaRPr lang="es-ES" sz="2400" dirty="0">
              <a:solidFill>
                <a:schemeClr val="bg1"/>
              </a:solidFill>
              <a:latin typeface="Open Sans"/>
            </a:endParaRPr>
          </a:p>
        </p:txBody>
      </p:sp>
    </p:spTree>
    <p:extLst>
      <p:ext uri="{BB962C8B-B14F-4D97-AF65-F5344CB8AC3E}">
        <p14:creationId xmlns:p14="http://schemas.microsoft.com/office/powerpoint/2010/main" val="37754795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53"/>
          <p:cNvSpPr txBox="1">
            <a:spLocks noGrp="1"/>
          </p:cNvSpPr>
          <p:nvPr>
            <p:ph type="title"/>
          </p:nvPr>
        </p:nvSpPr>
        <p:spPr>
          <a:xfrm>
            <a:off x="-55581" y="2677590"/>
            <a:ext cx="3240360" cy="640200"/>
          </a:xfrm>
          <a:prstGeom prst="rect">
            <a:avLst/>
          </a:prstGeom>
        </p:spPr>
        <p:txBody>
          <a:bodyPr lIns="91425" tIns="91425" rIns="91425" bIns="91425" anchor="t" anchorCtr="0">
            <a:noAutofit/>
          </a:bodyPr>
          <a:lstStyle/>
          <a:p>
            <a:pPr lvl="0" indent="457200" rtl="0">
              <a:buNone/>
            </a:pPr>
            <a:r>
              <a:rPr lang="en-US" sz="2400" dirty="0"/>
              <a:t>   </a:t>
            </a:r>
            <a:r>
              <a:rPr lang="en-US" sz="2400" dirty="0" smtClean="0"/>
              <a:t>La </a:t>
            </a:r>
            <a:r>
              <a:rPr lang="es-CO" sz="2400" dirty="0" smtClean="0"/>
              <a:t>Biblia</a:t>
            </a:r>
            <a:endParaRPr lang="es-CO" sz="2400" dirty="0"/>
          </a:p>
        </p:txBody>
      </p:sp>
      <p:sp>
        <p:nvSpPr>
          <p:cNvPr id="3" name="15 CuadroTexto"/>
          <p:cNvSpPr txBox="1"/>
          <p:nvPr/>
        </p:nvSpPr>
        <p:spPr>
          <a:xfrm>
            <a:off x="458958" y="3633206"/>
            <a:ext cx="2808312" cy="2462213"/>
          </a:xfrm>
          <a:prstGeom prst="rect">
            <a:avLst/>
          </a:prstGeom>
          <a:noFill/>
        </p:spPr>
        <p:txBody>
          <a:bodyPr wrap="square" rtlCol="0">
            <a:spAutoFit/>
          </a:bodyPr>
          <a:lstStyle/>
          <a:p>
            <a:pPr algn="just"/>
            <a:r>
              <a:rPr lang="es-CO" sz="1400" dirty="0" smtClean="0">
                <a:solidFill>
                  <a:schemeClr val="tx1">
                    <a:lumMod val="75000"/>
                    <a:lumOff val="25000"/>
                  </a:schemeClr>
                </a:solidFill>
                <a:latin typeface="Open Sans"/>
              </a:rPr>
              <a:t>Centenares de versiones de la Biblia, cientos de planes de lectura y cientos de idiomas. Añada sus propios reflejos, marcadores y notas públicas o privadas. Personaliza tu experiencia de lectura. Acceda a todo cuando se </a:t>
            </a:r>
            <a:r>
              <a:rPr lang="es-CO" sz="1400" dirty="0" err="1" smtClean="0">
                <a:solidFill>
                  <a:schemeClr val="tx1">
                    <a:lumMod val="75000"/>
                    <a:lumOff val="25000"/>
                  </a:schemeClr>
                </a:solidFill>
                <a:latin typeface="Open Sans"/>
              </a:rPr>
              <a:t>este</a:t>
            </a:r>
            <a:r>
              <a:rPr lang="es-CO" sz="1400" dirty="0" smtClean="0">
                <a:solidFill>
                  <a:schemeClr val="tx1">
                    <a:lumMod val="75000"/>
                    <a:lumOff val="25000"/>
                  </a:schemeClr>
                </a:solidFill>
                <a:latin typeface="Open Sans"/>
              </a:rPr>
              <a:t> conectado, o descargar versiones específicas para su uso sin conexión.</a:t>
            </a:r>
            <a:endParaRPr lang="es-CO" sz="1400" dirty="0">
              <a:solidFill>
                <a:schemeClr val="tx1">
                  <a:lumMod val="75000"/>
                  <a:lumOff val="25000"/>
                </a:schemeClr>
              </a:solidFill>
              <a:latin typeface="Open Sans"/>
            </a:endParaRPr>
          </a:p>
        </p:txBody>
      </p:sp>
      <p:pic>
        <p:nvPicPr>
          <p:cNvPr id="4" name="Picture 4" descr="C:\Users\Andres\AppData\Local\Temp\x10sctmp16.png"/>
          <p:cNvPicPr>
            <a:picLocks noChangeAspect="1" noChangeArrowheads="1"/>
          </p:cNvPicPr>
          <p:nvPr/>
        </p:nvPicPr>
        <p:blipFill>
          <a:blip r:embed="rId2"/>
          <a:srcRect/>
          <a:stretch>
            <a:fillRect/>
          </a:stretch>
        </p:blipFill>
        <p:spPr bwMode="auto">
          <a:xfrm>
            <a:off x="611560" y="2683629"/>
            <a:ext cx="609934" cy="605382"/>
          </a:xfrm>
          <a:prstGeom prst="rect">
            <a:avLst/>
          </a:prstGeom>
          <a:noFill/>
        </p:spPr>
      </p:pic>
      <p:pic>
        <p:nvPicPr>
          <p:cNvPr id="5" name="Picture 6" descr="C:\Users\Andres\AppData\Local\Temp\x10sctmp17.png"/>
          <p:cNvPicPr>
            <a:picLocks noChangeAspect="1" noChangeArrowheads="1"/>
          </p:cNvPicPr>
          <p:nvPr/>
        </p:nvPicPr>
        <p:blipFill>
          <a:blip r:embed="rId3"/>
          <a:srcRect/>
          <a:stretch>
            <a:fillRect/>
          </a:stretch>
        </p:blipFill>
        <p:spPr bwMode="auto">
          <a:xfrm>
            <a:off x="4877450" y="2284808"/>
            <a:ext cx="3057525" cy="4600576"/>
          </a:xfrm>
          <a:prstGeom prst="rect">
            <a:avLst/>
          </a:prstGeom>
          <a:noFill/>
        </p:spPr>
      </p:pic>
      <p:grpSp>
        <p:nvGrpSpPr>
          <p:cNvPr id="6" name="Shape 528"/>
          <p:cNvGrpSpPr/>
          <p:nvPr/>
        </p:nvGrpSpPr>
        <p:grpSpPr>
          <a:xfrm>
            <a:off x="0" y="1065428"/>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1">
              <a:schemeClr val="accent6"/>
            </a:lnRef>
            <a:fillRef idx="3">
              <a:schemeClr val="accent6"/>
            </a:fillRef>
            <a:effectRef idx="2">
              <a:schemeClr val="accent6"/>
            </a:effectRef>
            <a:fontRef idx="minor">
              <a:schemeClr val="lt1"/>
            </a:fontRef>
          </p:style>
          <p:txBody>
            <a:bodyPr lIns="91425" tIns="45700" rIns="91425" bIns="45700" anchor="ctr" anchorCtr="0">
              <a:noAutofit/>
            </a:bodyPr>
            <a:lstStyle/>
            <a:p>
              <a:endParaRPr/>
            </a:p>
          </p:txBody>
        </p:sp>
      </p:grpSp>
      <p:sp>
        <p:nvSpPr>
          <p:cNvPr id="9" name="9 CuadroTexto"/>
          <p:cNvSpPr txBox="1"/>
          <p:nvPr/>
        </p:nvSpPr>
        <p:spPr>
          <a:xfrm>
            <a:off x="450810" y="1112926"/>
            <a:ext cx="2071702" cy="830997"/>
          </a:xfrm>
          <a:prstGeom prst="rect">
            <a:avLst/>
          </a:prstGeom>
          <a:noFill/>
        </p:spPr>
        <p:txBody>
          <a:bodyPr wrap="square" rtlCol="0">
            <a:spAutoFit/>
          </a:bodyPr>
          <a:lstStyle/>
          <a:p>
            <a:r>
              <a:rPr lang="es-ES_tradnl" sz="2400" dirty="0" smtClean="0">
                <a:solidFill>
                  <a:schemeClr val="bg1"/>
                </a:solidFill>
                <a:latin typeface="Open Sans"/>
              </a:rPr>
              <a:t>Lectura y Escritura</a:t>
            </a:r>
            <a:endParaRPr lang="es-ES" sz="2400" dirty="0">
              <a:solidFill>
                <a:schemeClr val="bg1"/>
              </a:solidFill>
              <a:latin typeface="Open Sans"/>
            </a:endParaRPr>
          </a:p>
        </p:txBody>
      </p:sp>
    </p:spTree>
    <p:extLst>
      <p:ext uri="{BB962C8B-B14F-4D97-AF65-F5344CB8AC3E}">
        <p14:creationId xmlns:p14="http://schemas.microsoft.com/office/powerpoint/2010/main" val="191367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22"/>
          <p:cNvSpPr txBox="1">
            <a:spLocks noGrp="1"/>
          </p:cNvSpPr>
          <p:nvPr>
            <p:ph type="title"/>
          </p:nvPr>
        </p:nvSpPr>
        <p:spPr>
          <a:xfrm>
            <a:off x="4716016" y="2596320"/>
            <a:ext cx="2388853"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a:t>Vidtrim</a:t>
            </a:r>
            <a:endParaRPr lang="en-US" sz="2400" dirty="0"/>
          </a:p>
        </p:txBody>
      </p:sp>
      <p:pic>
        <p:nvPicPr>
          <p:cNvPr id="3" name="Shape 1029"/>
          <p:cNvPicPr preferRelativeResize="0"/>
          <p:nvPr/>
        </p:nvPicPr>
        <p:blipFill>
          <a:blip r:embed="rId2"/>
          <a:stretch>
            <a:fillRect/>
          </a:stretch>
        </p:blipFill>
        <p:spPr>
          <a:xfrm>
            <a:off x="4847688" y="2640445"/>
            <a:ext cx="596075" cy="596075"/>
          </a:xfrm>
          <a:prstGeom prst="rect">
            <a:avLst/>
          </a:prstGeom>
        </p:spPr>
      </p:pic>
      <p:sp>
        <p:nvSpPr>
          <p:cNvPr id="4" name="Shape 1031"/>
          <p:cNvSpPr txBox="1">
            <a:spLocks/>
          </p:cNvSpPr>
          <p:nvPr/>
        </p:nvSpPr>
        <p:spPr>
          <a:xfrm>
            <a:off x="4860157" y="3720568"/>
            <a:ext cx="2880195" cy="852299"/>
          </a:xfrm>
          <a:prstGeom prst="rect">
            <a:avLst/>
          </a:prstGeom>
          <a:noFill/>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Clr>
                <a:srgbClr val="000000"/>
              </a:buClr>
              <a:buSzPct val="55000"/>
              <a:buNone/>
            </a:pPr>
            <a:r>
              <a:rPr lang="es-CO" sz="1400" dirty="0" smtClean="0">
                <a:solidFill>
                  <a:schemeClr val="tx1">
                    <a:lumMod val="75000"/>
                    <a:lumOff val="25000"/>
                  </a:schemeClr>
                </a:solidFill>
                <a:latin typeface="Open Sans"/>
              </a:rPr>
              <a:t>Una herramienta de edición de vídeo de gran alcance que incluye el recorte, la extracción de audio y la conversión de archivos.</a:t>
            </a:r>
          </a:p>
          <a:p>
            <a:endParaRPr lang="es-CO" sz="1050" dirty="0">
              <a:solidFill>
                <a:schemeClr val="tx1">
                  <a:lumMod val="75000"/>
                  <a:lumOff val="25000"/>
                </a:schemeClr>
              </a:solidFill>
            </a:endParaRPr>
          </a:p>
        </p:txBody>
      </p:sp>
      <p:pic>
        <p:nvPicPr>
          <p:cNvPr id="5" name="Shape 1034"/>
          <p:cNvPicPr preferRelativeResize="0"/>
          <p:nvPr/>
        </p:nvPicPr>
        <p:blipFill>
          <a:blip r:embed="rId3"/>
          <a:stretch>
            <a:fillRect/>
          </a:stretch>
        </p:blipFill>
        <p:spPr>
          <a:xfrm>
            <a:off x="1306476" y="2452887"/>
            <a:ext cx="2674540" cy="4432497"/>
          </a:xfrm>
          <a:prstGeom prst="rect">
            <a:avLst/>
          </a:prstGeom>
          <a:noFill/>
          <a:ln>
            <a:noFill/>
          </a:ln>
        </p:spPr>
      </p:pic>
      <p:grpSp>
        <p:nvGrpSpPr>
          <p:cNvPr id="6" name="Shape 528"/>
          <p:cNvGrpSpPr/>
          <p:nvPr/>
        </p:nvGrpSpPr>
        <p:grpSpPr>
          <a:xfrm>
            <a:off x="0" y="1080782"/>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1">
              <a:schemeClr val="accent3"/>
            </a:lnRef>
            <a:fillRef idx="3">
              <a:schemeClr val="accent3"/>
            </a:fillRef>
            <a:effectRef idx="2">
              <a:schemeClr val="accent3"/>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1">
              <a:schemeClr val="accent3"/>
            </a:lnRef>
            <a:fillRef idx="3">
              <a:schemeClr val="accent3"/>
            </a:fillRef>
            <a:effectRef idx="2">
              <a:schemeClr val="accent3"/>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572044" y="1256132"/>
            <a:ext cx="2071702" cy="461665"/>
          </a:xfrm>
          <a:prstGeom prst="rect">
            <a:avLst/>
          </a:prstGeom>
          <a:noFill/>
        </p:spPr>
        <p:txBody>
          <a:bodyPr wrap="square" rtlCol="0">
            <a:spAutoFit/>
          </a:bodyPr>
          <a:lstStyle/>
          <a:p>
            <a:r>
              <a:rPr lang="es-ES_tradnl" sz="2400" dirty="0" smtClean="0">
                <a:solidFill>
                  <a:schemeClr val="bg1"/>
                </a:solidFill>
                <a:latin typeface="Open Sans"/>
              </a:rPr>
              <a:t>Vídeo</a:t>
            </a:r>
            <a:endParaRPr lang="es-ES" sz="2400" dirty="0">
              <a:solidFill>
                <a:schemeClr val="bg1"/>
              </a:solidFill>
              <a:latin typeface="Open Sans"/>
            </a:endParaRPr>
          </a:p>
        </p:txBody>
      </p:sp>
    </p:spTree>
    <p:extLst>
      <p:ext uri="{BB962C8B-B14F-4D97-AF65-F5344CB8AC3E}">
        <p14:creationId xmlns:p14="http://schemas.microsoft.com/office/powerpoint/2010/main" val="3560522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40"/>
          <p:cNvSpPr txBox="1">
            <a:spLocks noGrp="1"/>
          </p:cNvSpPr>
          <p:nvPr>
            <p:ph type="title"/>
          </p:nvPr>
        </p:nvSpPr>
        <p:spPr>
          <a:xfrm>
            <a:off x="179512" y="2852937"/>
            <a:ext cx="3180941"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a:t>Movenote</a:t>
            </a:r>
            <a:endParaRPr lang="en-US" sz="2400" dirty="0"/>
          </a:p>
        </p:txBody>
      </p:sp>
      <p:pic>
        <p:nvPicPr>
          <p:cNvPr id="3" name="Shape 1048"/>
          <p:cNvPicPr preferRelativeResize="0"/>
          <p:nvPr/>
        </p:nvPicPr>
        <p:blipFill>
          <a:blip r:embed="rId2"/>
          <a:stretch>
            <a:fillRect/>
          </a:stretch>
        </p:blipFill>
        <p:spPr>
          <a:xfrm>
            <a:off x="693812" y="2852937"/>
            <a:ext cx="577124" cy="577124"/>
          </a:xfrm>
          <a:prstGeom prst="rect">
            <a:avLst/>
          </a:prstGeom>
        </p:spPr>
      </p:pic>
      <p:sp>
        <p:nvSpPr>
          <p:cNvPr id="4" name="Shape 1049"/>
          <p:cNvSpPr txBox="1"/>
          <p:nvPr/>
        </p:nvSpPr>
        <p:spPr>
          <a:xfrm>
            <a:off x="611560" y="3933057"/>
            <a:ext cx="2448272" cy="1113900"/>
          </a:xfrm>
          <a:prstGeom prst="rect">
            <a:avLst/>
          </a:prstGeom>
        </p:spPr>
        <p:txBody>
          <a:bodyPr lIns="91425" tIns="91425" rIns="91425" bIns="91425" anchor="t" anchorCtr="0">
            <a:noAutofit/>
          </a:bodyPr>
          <a:lstStyle/>
          <a:p>
            <a:pPr algn="just"/>
            <a:r>
              <a:rPr lang="es-CO" sz="1400" dirty="0" err="1" smtClean="0">
                <a:solidFill>
                  <a:schemeClr val="tx1">
                    <a:lumMod val="75000"/>
                    <a:lumOff val="25000"/>
                  </a:schemeClr>
                </a:solidFill>
                <a:latin typeface="Open Sans"/>
              </a:rPr>
              <a:t>Movenote</a:t>
            </a:r>
            <a:r>
              <a:rPr lang="es-CO" sz="1400" dirty="0" smtClean="0">
                <a:solidFill>
                  <a:schemeClr val="tx1">
                    <a:lumMod val="75000"/>
                    <a:lumOff val="25000"/>
                  </a:schemeClr>
                </a:solidFill>
                <a:latin typeface="Open Sans"/>
              </a:rPr>
              <a:t> proporciona la manera más rápida de agregar una voz y una cara a su presentación, grabándose a usted mismo.</a:t>
            </a:r>
          </a:p>
        </p:txBody>
      </p:sp>
      <p:pic>
        <p:nvPicPr>
          <p:cNvPr id="5" name="Shape 1050"/>
          <p:cNvPicPr preferRelativeResize="0"/>
          <p:nvPr/>
        </p:nvPicPr>
        <p:blipFill>
          <a:blip r:embed="rId3"/>
          <a:stretch>
            <a:fillRect/>
          </a:stretch>
        </p:blipFill>
        <p:spPr>
          <a:xfrm>
            <a:off x="3203848" y="2852937"/>
            <a:ext cx="5834292" cy="3096343"/>
          </a:xfrm>
          <a:prstGeom prst="rect">
            <a:avLst/>
          </a:prstGeom>
          <a:noFill/>
          <a:ln>
            <a:noFill/>
          </a:ln>
        </p:spPr>
      </p:pic>
      <p:grpSp>
        <p:nvGrpSpPr>
          <p:cNvPr id="6" name="Shape 528"/>
          <p:cNvGrpSpPr/>
          <p:nvPr/>
        </p:nvGrpSpPr>
        <p:grpSpPr>
          <a:xfrm>
            <a:off x="0" y="1221263"/>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1">
              <a:schemeClr val="accent3"/>
            </a:lnRef>
            <a:fillRef idx="3">
              <a:schemeClr val="accent3"/>
            </a:fillRef>
            <a:effectRef idx="2">
              <a:schemeClr val="accent3"/>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1">
              <a:schemeClr val="accent3"/>
            </a:lnRef>
            <a:fillRef idx="3">
              <a:schemeClr val="accent3"/>
            </a:fillRef>
            <a:effectRef idx="2">
              <a:schemeClr val="accent3"/>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572044" y="1396613"/>
            <a:ext cx="2071702" cy="461665"/>
          </a:xfrm>
          <a:prstGeom prst="rect">
            <a:avLst/>
          </a:prstGeom>
          <a:noFill/>
        </p:spPr>
        <p:txBody>
          <a:bodyPr wrap="square" rtlCol="0">
            <a:spAutoFit/>
          </a:bodyPr>
          <a:lstStyle/>
          <a:p>
            <a:r>
              <a:rPr lang="es-ES_tradnl" sz="2400" dirty="0" smtClean="0">
                <a:solidFill>
                  <a:schemeClr val="bg1"/>
                </a:solidFill>
                <a:latin typeface="Open Sans"/>
              </a:rPr>
              <a:t>Vídeo</a:t>
            </a:r>
            <a:endParaRPr lang="es-ES" sz="2400" dirty="0">
              <a:solidFill>
                <a:schemeClr val="bg1"/>
              </a:solidFill>
              <a:latin typeface="Open Sans"/>
            </a:endParaRPr>
          </a:p>
        </p:txBody>
      </p:sp>
    </p:spTree>
    <p:extLst>
      <p:ext uri="{BB962C8B-B14F-4D97-AF65-F5344CB8AC3E}">
        <p14:creationId xmlns:p14="http://schemas.microsoft.com/office/powerpoint/2010/main" val="29391368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74"/>
          <p:cNvSpPr txBox="1">
            <a:spLocks noGrp="1"/>
          </p:cNvSpPr>
          <p:nvPr>
            <p:ph type="title"/>
          </p:nvPr>
        </p:nvSpPr>
        <p:spPr>
          <a:xfrm>
            <a:off x="441784" y="2539342"/>
            <a:ext cx="3096344"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smtClean="0"/>
              <a:t>Pixlr</a:t>
            </a:r>
            <a:r>
              <a:rPr lang="en-US" sz="2400" dirty="0" smtClean="0"/>
              <a:t> Express</a:t>
            </a:r>
            <a:endParaRPr lang="en-US" sz="2400" dirty="0"/>
          </a:p>
        </p:txBody>
      </p:sp>
      <p:sp>
        <p:nvSpPr>
          <p:cNvPr id="3" name="Shape 1083"/>
          <p:cNvSpPr txBox="1">
            <a:spLocks/>
          </p:cNvSpPr>
          <p:nvPr/>
        </p:nvSpPr>
        <p:spPr>
          <a:xfrm>
            <a:off x="611560" y="3507514"/>
            <a:ext cx="3168352" cy="79260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Clr>
                <a:srgbClr val="000000"/>
              </a:buClr>
              <a:buSzPct val="55000"/>
              <a:buNone/>
            </a:pPr>
            <a:r>
              <a:rPr lang="es-CO" sz="1400" dirty="0" err="1" smtClean="0">
                <a:solidFill>
                  <a:schemeClr val="tx1">
                    <a:lumMod val="75000"/>
                    <a:lumOff val="25000"/>
                  </a:schemeClr>
                </a:solidFill>
                <a:latin typeface="Open Sans"/>
              </a:rPr>
              <a:t>Pixlr</a:t>
            </a:r>
            <a:r>
              <a:rPr lang="es-CO" sz="1400" dirty="0" smtClean="0">
                <a:solidFill>
                  <a:schemeClr val="tx1">
                    <a:lumMod val="75000"/>
                    <a:lumOff val="25000"/>
                  </a:schemeClr>
                </a:solidFill>
                <a:latin typeface="Open Sans"/>
              </a:rPr>
              <a:t> Express es una </a:t>
            </a:r>
            <a:r>
              <a:rPr lang="es-CO" sz="1400" dirty="0" err="1" smtClean="0">
                <a:solidFill>
                  <a:schemeClr val="tx1">
                    <a:lumMod val="75000"/>
                    <a:lumOff val="25000"/>
                  </a:schemeClr>
                </a:solidFill>
                <a:latin typeface="Open Sans"/>
              </a:rPr>
              <a:t>aplicacion</a:t>
            </a:r>
            <a:r>
              <a:rPr lang="es-CO" sz="1400" dirty="0" smtClean="0">
                <a:solidFill>
                  <a:schemeClr val="tx1">
                    <a:lumMod val="75000"/>
                    <a:lumOff val="25000"/>
                  </a:schemeClr>
                </a:solidFill>
                <a:latin typeface="Open Sans"/>
              </a:rPr>
              <a:t> que ayuda rápidamente a ajustar, cambiar tamaño, y arreglar todas las fotos, eliminar el efecto de ojos rojos, y blanquear dientes. Elija efectos, bordes, y capas decorativas para personalizar sus imágenes.</a:t>
            </a:r>
            <a:endParaRPr lang="en-US" sz="1400" dirty="0">
              <a:solidFill>
                <a:schemeClr val="tx1">
                  <a:lumMod val="75000"/>
                  <a:lumOff val="25000"/>
                </a:schemeClr>
              </a:solidFill>
              <a:latin typeface="Open Sans"/>
            </a:endParaRPr>
          </a:p>
        </p:txBody>
      </p:sp>
      <p:pic>
        <p:nvPicPr>
          <p:cNvPr id="4" name="Picture 2" descr="C:\Users\Andres\AppData\Local\Temp\x10sctmp18.png"/>
          <p:cNvPicPr>
            <a:picLocks noChangeAspect="1" noChangeArrowheads="1"/>
          </p:cNvPicPr>
          <p:nvPr/>
        </p:nvPicPr>
        <p:blipFill>
          <a:blip r:embed="rId2"/>
          <a:srcRect/>
          <a:stretch>
            <a:fillRect/>
          </a:stretch>
        </p:blipFill>
        <p:spPr bwMode="auto">
          <a:xfrm flipH="1">
            <a:off x="698773" y="2576371"/>
            <a:ext cx="566142" cy="566142"/>
          </a:xfrm>
          <a:prstGeom prst="rect">
            <a:avLst/>
          </a:prstGeom>
          <a:noFill/>
        </p:spPr>
      </p:pic>
      <p:pic>
        <p:nvPicPr>
          <p:cNvPr id="5" name="Picture 4" descr="C:\Users\Andres\AppData\Local\Temp\x10sctmp19.png"/>
          <p:cNvPicPr>
            <a:picLocks noChangeAspect="1" noChangeArrowheads="1"/>
          </p:cNvPicPr>
          <p:nvPr/>
        </p:nvPicPr>
        <p:blipFill>
          <a:blip r:embed="rId3"/>
          <a:srcRect/>
          <a:stretch>
            <a:fillRect/>
          </a:stretch>
        </p:blipFill>
        <p:spPr bwMode="auto">
          <a:xfrm>
            <a:off x="5292080" y="2499340"/>
            <a:ext cx="2529858" cy="4386044"/>
          </a:xfrm>
          <a:prstGeom prst="rect">
            <a:avLst/>
          </a:prstGeom>
          <a:noFill/>
        </p:spPr>
      </p:pic>
      <p:grpSp>
        <p:nvGrpSpPr>
          <p:cNvPr id="6" name="Shape 528"/>
          <p:cNvGrpSpPr/>
          <p:nvPr/>
        </p:nvGrpSpPr>
        <p:grpSpPr>
          <a:xfrm>
            <a:off x="0" y="1083752"/>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1"/>
            </a:lnRef>
            <a:fillRef idx="3">
              <a:schemeClr val="accent1"/>
            </a:fillRef>
            <a:effectRef idx="3">
              <a:schemeClr val="accent1"/>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1"/>
            </a:lnRef>
            <a:fillRef idx="3">
              <a:schemeClr val="accent1"/>
            </a:fillRef>
            <a:effectRef idx="3">
              <a:schemeClr val="accent1"/>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450810" y="1092341"/>
            <a:ext cx="2071702" cy="830997"/>
          </a:xfrm>
          <a:prstGeom prst="rect">
            <a:avLst/>
          </a:prstGeom>
          <a:noFill/>
        </p:spPr>
        <p:txBody>
          <a:bodyPr wrap="square" rtlCol="0">
            <a:spAutoFit/>
          </a:bodyPr>
          <a:lstStyle/>
          <a:p>
            <a:r>
              <a:rPr lang="es-ES_tradnl" sz="2400" dirty="0" smtClean="0">
                <a:solidFill>
                  <a:schemeClr val="bg1"/>
                </a:solidFill>
                <a:latin typeface="Open Sans"/>
              </a:rPr>
              <a:t>Imagen y Fotografía</a:t>
            </a:r>
            <a:endParaRPr lang="es-ES" sz="2400" dirty="0">
              <a:solidFill>
                <a:schemeClr val="bg1"/>
              </a:solidFill>
              <a:latin typeface="Open Sans"/>
            </a:endParaRPr>
          </a:p>
        </p:txBody>
      </p:sp>
    </p:spTree>
    <p:extLst>
      <p:ext uri="{BB962C8B-B14F-4D97-AF65-F5344CB8AC3E}">
        <p14:creationId xmlns:p14="http://schemas.microsoft.com/office/powerpoint/2010/main" val="358853753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074"/>
          <p:cNvSpPr txBox="1">
            <a:spLocks noGrp="1"/>
          </p:cNvSpPr>
          <p:nvPr>
            <p:ph type="title"/>
          </p:nvPr>
        </p:nvSpPr>
        <p:spPr>
          <a:xfrm>
            <a:off x="683568" y="2908193"/>
            <a:ext cx="2172829"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a:t>Diptic</a:t>
            </a:r>
            <a:endParaRPr lang="en-US" sz="2400" dirty="0"/>
          </a:p>
        </p:txBody>
      </p:sp>
      <p:pic>
        <p:nvPicPr>
          <p:cNvPr id="3" name="Shape 1081"/>
          <p:cNvPicPr preferRelativeResize="0"/>
          <p:nvPr/>
        </p:nvPicPr>
        <p:blipFill>
          <a:blip r:embed="rId2"/>
          <a:stretch>
            <a:fillRect/>
          </a:stretch>
        </p:blipFill>
        <p:spPr>
          <a:xfrm>
            <a:off x="904996" y="2870294"/>
            <a:ext cx="678099" cy="678099"/>
          </a:xfrm>
          <a:prstGeom prst="rect">
            <a:avLst/>
          </a:prstGeom>
        </p:spPr>
      </p:pic>
      <p:sp>
        <p:nvSpPr>
          <p:cNvPr id="4" name="Shape 1083"/>
          <p:cNvSpPr txBox="1">
            <a:spLocks/>
          </p:cNvSpPr>
          <p:nvPr/>
        </p:nvSpPr>
        <p:spPr>
          <a:xfrm>
            <a:off x="878601" y="3882799"/>
            <a:ext cx="2808312" cy="79260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00"/>
              </a:buClr>
              <a:buSzPct val="55000"/>
              <a:buNone/>
            </a:pPr>
            <a:r>
              <a:rPr lang="es-CO" sz="1800" dirty="0" smtClean="0">
                <a:solidFill>
                  <a:schemeClr val="tx1">
                    <a:lumMod val="75000"/>
                    <a:lumOff val="25000"/>
                  </a:schemeClr>
                </a:solidFill>
                <a:ea typeface="Arial"/>
                <a:cs typeface="Arial"/>
                <a:sym typeface="Arial"/>
              </a:rPr>
              <a:t>Crea fácilmente collages de fotos y comparte con otras personas.</a:t>
            </a:r>
            <a:endParaRPr lang="en-US" sz="1800" dirty="0">
              <a:solidFill>
                <a:schemeClr val="tx1">
                  <a:lumMod val="75000"/>
                  <a:lumOff val="25000"/>
                </a:schemeClr>
              </a:solidFill>
              <a:ea typeface="Arial"/>
              <a:cs typeface="Arial"/>
              <a:sym typeface="Arial"/>
            </a:endParaRPr>
          </a:p>
        </p:txBody>
      </p:sp>
      <p:pic>
        <p:nvPicPr>
          <p:cNvPr id="5" name="Shape 1086"/>
          <p:cNvPicPr preferRelativeResize="0"/>
          <p:nvPr/>
        </p:nvPicPr>
        <p:blipFill>
          <a:blip r:embed="rId3"/>
          <a:stretch>
            <a:fillRect/>
          </a:stretch>
        </p:blipFill>
        <p:spPr>
          <a:xfrm>
            <a:off x="4932040" y="2315948"/>
            <a:ext cx="2983235" cy="4569436"/>
          </a:xfrm>
          <a:prstGeom prst="rect">
            <a:avLst/>
          </a:prstGeom>
          <a:noFill/>
          <a:ln>
            <a:noFill/>
          </a:ln>
        </p:spPr>
      </p:pic>
      <p:grpSp>
        <p:nvGrpSpPr>
          <p:cNvPr id="6" name="Shape 528"/>
          <p:cNvGrpSpPr/>
          <p:nvPr/>
        </p:nvGrpSpPr>
        <p:grpSpPr>
          <a:xfrm>
            <a:off x="0" y="1081486"/>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1"/>
            </a:lnRef>
            <a:fillRef idx="3">
              <a:schemeClr val="accent1"/>
            </a:fillRef>
            <a:effectRef idx="3">
              <a:schemeClr val="accent1"/>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1"/>
            </a:lnRef>
            <a:fillRef idx="3">
              <a:schemeClr val="accent1"/>
            </a:fillRef>
            <a:effectRef idx="3">
              <a:schemeClr val="accent1"/>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450810" y="1090075"/>
            <a:ext cx="2071702" cy="830997"/>
          </a:xfrm>
          <a:prstGeom prst="rect">
            <a:avLst/>
          </a:prstGeom>
          <a:noFill/>
        </p:spPr>
        <p:txBody>
          <a:bodyPr wrap="square" rtlCol="0">
            <a:spAutoFit/>
          </a:bodyPr>
          <a:lstStyle/>
          <a:p>
            <a:r>
              <a:rPr lang="es-ES_tradnl" sz="2400" dirty="0" smtClean="0">
                <a:solidFill>
                  <a:schemeClr val="bg1"/>
                </a:solidFill>
                <a:latin typeface="Open Sans"/>
              </a:rPr>
              <a:t>Imagen y Fotografía</a:t>
            </a:r>
            <a:endParaRPr lang="es-ES" sz="2400" dirty="0">
              <a:solidFill>
                <a:schemeClr val="bg1"/>
              </a:solidFill>
              <a:latin typeface="Open Sans"/>
            </a:endParaRPr>
          </a:p>
        </p:txBody>
      </p:sp>
    </p:spTree>
    <p:extLst>
      <p:ext uri="{BB962C8B-B14F-4D97-AF65-F5344CB8AC3E}">
        <p14:creationId xmlns:p14="http://schemas.microsoft.com/office/powerpoint/2010/main" val="394457822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ape 1178"/>
          <p:cNvPicPr preferRelativeResize="0"/>
          <p:nvPr/>
        </p:nvPicPr>
        <p:blipFill>
          <a:blip r:embed="rId2"/>
          <a:stretch>
            <a:fillRect/>
          </a:stretch>
        </p:blipFill>
        <p:spPr>
          <a:xfrm>
            <a:off x="5580112" y="2566561"/>
            <a:ext cx="621149" cy="595900"/>
          </a:xfrm>
          <a:prstGeom prst="rect">
            <a:avLst/>
          </a:prstGeom>
        </p:spPr>
      </p:pic>
      <p:sp>
        <p:nvSpPr>
          <p:cNvPr id="3" name="Shape 1180"/>
          <p:cNvSpPr txBox="1">
            <a:spLocks noGrp="1"/>
          </p:cNvSpPr>
          <p:nvPr>
            <p:ph type="title" idx="4294967295"/>
          </p:nvPr>
        </p:nvSpPr>
        <p:spPr>
          <a:xfrm>
            <a:off x="5192411" y="2568257"/>
            <a:ext cx="3951589" cy="640200"/>
          </a:xfrm>
          <a:prstGeom prst="rect">
            <a:avLst/>
          </a:prstGeom>
        </p:spPr>
        <p:txBody>
          <a:bodyPr lIns="91425" tIns="91425" rIns="91425" bIns="91425" anchor="t" anchorCtr="0">
            <a:noAutofit/>
          </a:bodyPr>
          <a:lstStyle/>
          <a:p>
            <a:pPr lvl="0" indent="457200" rtl="0">
              <a:buNone/>
            </a:pPr>
            <a:r>
              <a:rPr lang="en-US" sz="2400" dirty="0"/>
              <a:t>   </a:t>
            </a:r>
            <a:r>
              <a:rPr lang="en-US" sz="2400" dirty="0" smtClean="0"/>
              <a:t> Explain </a:t>
            </a:r>
            <a:r>
              <a:rPr lang="en-US" sz="2400" dirty="0"/>
              <a:t>Everything</a:t>
            </a:r>
          </a:p>
        </p:txBody>
      </p:sp>
      <p:sp>
        <p:nvSpPr>
          <p:cNvPr id="4" name="Shape 1188"/>
          <p:cNvSpPr txBox="1">
            <a:spLocks/>
          </p:cNvSpPr>
          <p:nvPr/>
        </p:nvSpPr>
        <p:spPr>
          <a:xfrm>
            <a:off x="5652120" y="3645903"/>
            <a:ext cx="2592288" cy="1673700"/>
          </a:xfrm>
          <a:prstGeom prst="rect">
            <a:avLst/>
          </a:prstGeom>
          <a:noFill/>
        </p:spPr>
        <p:txBody>
          <a:bodyPr lIns="91425" tIns="91425" rIns="91425" bIns="91425"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00"/>
              </a:buClr>
              <a:buSzPct val="55000"/>
              <a:buNone/>
            </a:pPr>
            <a:r>
              <a:rPr lang="es-CO" sz="1800" dirty="0" smtClean="0">
                <a:solidFill>
                  <a:schemeClr val="dk2"/>
                </a:solidFill>
                <a:latin typeface="Open Sans"/>
              </a:rPr>
              <a:t>Pizarra interactiva, cargada con funciones de personalización.</a:t>
            </a:r>
            <a:endParaRPr lang="en-US" sz="1800" dirty="0">
              <a:solidFill>
                <a:schemeClr val="dk2"/>
              </a:solidFill>
              <a:latin typeface="Open Sans"/>
            </a:endParaRPr>
          </a:p>
        </p:txBody>
      </p:sp>
      <p:pic>
        <p:nvPicPr>
          <p:cNvPr id="5" name="Shape 1190"/>
          <p:cNvPicPr preferRelativeResize="0"/>
          <p:nvPr/>
        </p:nvPicPr>
        <p:blipFill>
          <a:blip r:embed="rId3"/>
          <a:stretch>
            <a:fillRect/>
          </a:stretch>
        </p:blipFill>
        <p:spPr>
          <a:xfrm>
            <a:off x="107504" y="3284984"/>
            <a:ext cx="5102324" cy="2592288"/>
          </a:xfrm>
          <a:prstGeom prst="rect">
            <a:avLst/>
          </a:prstGeom>
          <a:noFill/>
          <a:ln>
            <a:noFill/>
          </a:ln>
        </p:spPr>
      </p:pic>
      <p:grpSp>
        <p:nvGrpSpPr>
          <p:cNvPr id="6" name="Shape 528"/>
          <p:cNvGrpSpPr/>
          <p:nvPr/>
        </p:nvGrpSpPr>
        <p:grpSpPr>
          <a:xfrm>
            <a:off x="0" y="1366157"/>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1"/>
            </a:lnRef>
            <a:fillRef idx="3">
              <a:schemeClr val="accent1"/>
            </a:fillRef>
            <a:effectRef idx="3">
              <a:schemeClr val="accent1"/>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1"/>
            </a:lnRef>
            <a:fillRef idx="3">
              <a:schemeClr val="accent1"/>
            </a:fillRef>
            <a:effectRef idx="3">
              <a:schemeClr val="accent1"/>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450810" y="1374746"/>
            <a:ext cx="2071702" cy="830997"/>
          </a:xfrm>
          <a:prstGeom prst="rect">
            <a:avLst/>
          </a:prstGeom>
          <a:noFill/>
        </p:spPr>
        <p:txBody>
          <a:bodyPr wrap="square" rtlCol="0">
            <a:spAutoFit/>
          </a:bodyPr>
          <a:lstStyle/>
          <a:p>
            <a:r>
              <a:rPr lang="es-ES_tradnl" sz="2400" dirty="0" smtClean="0">
                <a:solidFill>
                  <a:schemeClr val="bg1"/>
                </a:solidFill>
                <a:latin typeface="Open Sans"/>
              </a:rPr>
              <a:t>Imagen y Fotografía</a:t>
            </a:r>
            <a:endParaRPr lang="es-ES" sz="2400" dirty="0">
              <a:solidFill>
                <a:schemeClr val="bg1"/>
              </a:solidFill>
              <a:latin typeface="Open Sans"/>
            </a:endParaRPr>
          </a:p>
        </p:txBody>
      </p:sp>
    </p:spTree>
    <p:extLst>
      <p:ext uri="{BB962C8B-B14F-4D97-AF65-F5344CB8AC3E}">
        <p14:creationId xmlns:p14="http://schemas.microsoft.com/office/powerpoint/2010/main" val="171583001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589"/>
          <p:cNvSpPr txBox="1">
            <a:spLocks noGrp="1"/>
          </p:cNvSpPr>
          <p:nvPr>
            <p:ph type="title"/>
          </p:nvPr>
        </p:nvSpPr>
        <p:spPr>
          <a:xfrm>
            <a:off x="5698936" y="2868859"/>
            <a:ext cx="3468973" cy="640200"/>
          </a:xfrm>
          <a:prstGeom prst="rect">
            <a:avLst/>
          </a:prstGeom>
        </p:spPr>
        <p:txBody>
          <a:bodyPr lIns="91425" tIns="91425" rIns="91425" bIns="91425" anchor="t" anchorCtr="0">
            <a:noAutofit/>
          </a:bodyPr>
          <a:lstStyle/>
          <a:p>
            <a:pPr lvl="0" indent="457200" rtl="0">
              <a:buNone/>
            </a:pPr>
            <a:r>
              <a:rPr lang="en-US" sz="2400" dirty="0"/>
              <a:t>   Google Maps</a:t>
            </a:r>
          </a:p>
        </p:txBody>
      </p:sp>
      <p:pic>
        <p:nvPicPr>
          <p:cNvPr id="3" name="Shape 596"/>
          <p:cNvPicPr preferRelativeResize="0"/>
          <p:nvPr/>
        </p:nvPicPr>
        <p:blipFill>
          <a:blip r:embed="rId2"/>
          <a:stretch>
            <a:fillRect/>
          </a:stretch>
        </p:blipFill>
        <p:spPr>
          <a:xfrm>
            <a:off x="6168572" y="2868859"/>
            <a:ext cx="548874" cy="548574"/>
          </a:xfrm>
          <a:prstGeom prst="rect">
            <a:avLst/>
          </a:prstGeom>
        </p:spPr>
      </p:pic>
      <p:sp>
        <p:nvSpPr>
          <p:cNvPr id="4" name="Shape 599"/>
          <p:cNvSpPr txBox="1">
            <a:spLocks/>
          </p:cNvSpPr>
          <p:nvPr/>
        </p:nvSpPr>
        <p:spPr>
          <a:xfrm>
            <a:off x="6168572" y="3874012"/>
            <a:ext cx="2035981" cy="1126200"/>
          </a:xfrm>
          <a:prstGeom prst="rect">
            <a:avLst/>
          </a:prstGeom>
          <a:noFill/>
        </p:spPr>
        <p:txBody>
          <a:bodyPr lIns="91425" tIns="91425" rIns="91425" bIns="91425"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00"/>
              </a:buClr>
              <a:buSzPct val="55000"/>
              <a:buNone/>
            </a:pPr>
            <a:r>
              <a:rPr lang="es-CO" sz="1400" dirty="0" smtClean="0">
                <a:solidFill>
                  <a:schemeClr val="tx1">
                    <a:lumMod val="75000"/>
                    <a:lumOff val="25000"/>
                  </a:schemeClr>
                </a:solidFill>
                <a:latin typeface="Open Sans"/>
              </a:rPr>
              <a:t>Explora nuevos lugares y navega por el mundo con Google </a:t>
            </a:r>
            <a:r>
              <a:rPr lang="es-CO" sz="1400" dirty="0" err="1" smtClean="0">
                <a:solidFill>
                  <a:schemeClr val="tx1">
                    <a:lumMod val="75000"/>
                    <a:lumOff val="25000"/>
                  </a:schemeClr>
                </a:solidFill>
                <a:latin typeface="Open Sans"/>
              </a:rPr>
              <a:t>Maps</a:t>
            </a:r>
            <a:r>
              <a:rPr lang="es-CO" sz="1400" dirty="0" smtClean="0">
                <a:solidFill>
                  <a:schemeClr val="tx1">
                    <a:lumMod val="75000"/>
                    <a:lumOff val="25000"/>
                  </a:schemeClr>
                </a:solidFill>
                <a:latin typeface="Open Sans"/>
              </a:rPr>
              <a:t>.</a:t>
            </a:r>
            <a:endParaRPr lang="en-US" sz="1400" dirty="0">
              <a:solidFill>
                <a:schemeClr val="tx1">
                  <a:lumMod val="75000"/>
                  <a:lumOff val="25000"/>
                </a:schemeClr>
              </a:solidFill>
              <a:latin typeface="Open Sans"/>
            </a:endParaRPr>
          </a:p>
        </p:txBody>
      </p:sp>
      <p:pic>
        <p:nvPicPr>
          <p:cNvPr id="5" name="Shape 601"/>
          <p:cNvPicPr preferRelativeResize="0"/>
          <p:nvPr/>
        </p:nvPicPr>
        <p:blipFill>
          <a:blip r:embed="rId3"/>
          <a:stretch>
            <a:fillRect/>
          </a:stretch>
        </p:blipFill>
        <p:spPr>
          <a:xfrm>
            <a:off x="0" y="2996952"/>
            <a:ext cx="5966420" cy="2880320"/>
          </a:xfrm>
          <a:prstGeom prst="rect">
            <a:avLst/>
          </a:prstGeom>
          <a:noFill/>
          <a:ln>
            <a:noFill/>
          </a:ln>
        </p:spPr>
      </p:pic>
      <p:grpSp>
        <p:nvGrpSpPr>
          <p:cNvPr id="6" name="Shape 528"/>
          <p:cNvGrpSpPr/>
          <p:nvPr/>
        </p:nvGrpSpPr>
        <p:grpSpPr>
          <a:xfrm>
            <a:off x="0" y="1221262"/>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4"/>
            </a:lnRef>
            <a:fillRef idx="3">
              <a:schemeClr val="accent4"/>
            </a:fillRef>
            <a:effectRef idx="3">
              <a:schemeClr val="accent4"/>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4"/>
            </a:lnRef>
            <a:fillRef idx="3">
              <a:schemeClr val="accent4"/>
            </a:fillRef>
            <a:effectRef idx="3">
              <a:schemeClr val="accent4"/>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599535" y="1396612"/>
            <a:ext cx="2071702" cy="461665"/>
          </a:xfrm>
          <a:prstGeom prst="rect">
            <a:avLst/>
          </a:prstGeom>
          <a:noFill/>
        </p:spPr>
        <p:txBody>
          <a:bodyPr wrap="square" rtlCol="0">
            <a:spAutoFit/>
          </a:bodyPr>
          <a:lstStyle/>
          <a:p>
            <a:r>
              <a:rPr lang="es-ES_tradnl" sz="2400" dirty="0" smtClean="0">
                <a:solidFill>
                  <a:schemeClr val="bg1"/>
                </a:solidFill>
                <a:latin typeface="Open Sans"/>
              </a:rPr>
              <a:t>Mapas</a:t>
            </a:r>
            <a:endParaRPr lang="es-ES" sz="2400" dirty="0">
              <a:solidFill>
                <a:schemeClr val="bg1"/>
              </a:solidFill>
              <a:latin typeface="Open Sans"/>
            </a:endParaRPr>
          </a:p>
        </p:txBody>
      </p:sp>
    </p:spTree>
    <p:extLst>
      <p:ext uri="{BB962C8B-B14F-4D97-AF65-F5344CB8AC3E}">
        <p14:creationId xmlns:p14="http://schemas.microsoft.com/office/powerpoint/2010/main" val="12073188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06"/>
          <p:cNvSpPr txBox="1">
            <a:spLocks noGrp="1"/>
          </p:cNvSpPr>
          <p:nvPr>
            <p:ph type="title"/>
          </p:nvPr>
        </p:nvSpPr>
        <p:spPr>
          <a:xfrm>
            <a:off x="179512" y="3291398"/>
            <a:ext cx="3324957" cy="640200"/>
          </a:xfrm>
          <a:prstGeom prst="rect">
            <a:avLst/>
          </a:prstGeom>
        </p:spPr>
        <p:txBody>
          <a:bodyPr lIns="91425" tIns="91425" rIns="91425" bIns="91425" anchor="t" anchorCtr="0">
            <a:noAutofit/>
          </a:bodyPr>
          <a:lstStyle/>
          <a:p>
            <a:pPr lvl="0" indent="457200" rtl="0">
              <a:buNone/>
            </a:pPr>
            <a:r>
              <a:rPr lang="en-US" sz="2400" dirty="0"/>
              <a:t>   Google Earth</a:t>
            </a:r>
          </a:p>
        </p:txBody>
      </p:sp>
      <p:pic>
        <p:nvPicPr>
          <p:cNvPr id="3" name="Shape 613"/>
          <p:cNvPicPr preferRelativeResize="0"/>
          <p:nvPr/>
        </p:nvPicPr>
        <p:blipFill>
          <a:blip r:embed="rId2"/>
          <a:stretch>
            <a:fillRect/>
          </a:stretch>
        </p:blipFill>
        <p:spPr>
          <a:xfrm>
            <a:off x="539552" y="3291398"/>
            <a:ext cx="640200" cy="640200"/>
          </a:xfrm>
          <a:prstGeom prst="rect">
            <a:avLst/>
          </a:prstGeom>
        </p:spPr>
      </p:pic>
      <p:sp>
        <p:nvSpPr>
          <p:cNvPr id="4" name="Shape 616"/>
          <p:cNvSpPr txBox="1"/>
          <p:nvPr/>
        </p:nvSpPr>
        <p:spPr>
          <a:xfrm>
            <a:off x="539552" y="4280702"/>
            <a:ext cx="2520280" cy="1032900"/>
          </a:xfrm>
          <a:prstGeom prst="rect">
            <a:avLst/>
          </a:prstGeom>
        </p:spPr>
        <p:txBody>
          <a:bodyPr lIns="91425" tIns="91425" rIns="91425" bIns="91425" anchor="t" anchorCtr="0">
            <a:noAutofit/>
          </a:bodyPr>
          <a:lstStyle/>
          <a:p>
            <a:pPr lvl="0" algn="just" rtl="0">
              <a:buNone/>
            </a:pPr>
            <a:r>
              <a:rPr lang="es-CO" sz="1400" dirty="0" smtClean="0">
                <a:solidFill>
                  <a:schemeClr val="tx1">
                    <a:lumMod val="75000"/>
                    <a:lumOff val="25000"/>
                  </a:schemeClr>
                </a:solidFill>
                <a:latin typeface="Open Sans"/>
                <a:ea typeface="Open Sans"/>
                <a:cs typeface="Open Sans"/>
                <a:sym typeface="Open Sans"/>
              </a:rPr>
              <a:t>Explore el mundo en 3D con calles y sugerencias de sitios con Google </a:t>
            </a:r>
            <a:r>
              <a:rPr lang="es-CO" sz="1400" dirty="0" err="1" smtClean="0">
                <a:solidFill>
                  <a:schemeClr val="tx1">
                    <a:lumMod val="75000"/>
                    <a:lumOff val="25000"/>
                  </a:schemeClr>
                </a:solidFill>
                <a:latin typeface="Open Sans"/>
                <a:ea typeface="Open Sans"/>
                <a:cs typeface="Open Sans"/>
                <a:sym typeface="Open Sans"/>
              </a:rPr>
              <a:t>Earth</a:t>
            </a:r>
            <a:r>
              <a:rPr lang="es-CO" sz="1400" dirty="0" smtClean="0">
                <a:solidFill>
                  <a:schemeClr val="tx1">
                    <a:lumMod val="75000"/>
                    <a:lumOff val="25000"/>
                  </a:schemeClr>
                </a:solidFill>
                <a:latin typeface="Open Sans"/>
                <a:ea typeface="Open Sans"/>
                <a:cs typeface="Open Sans"/>
                <a:sym typeface="Open Sans"/>
              </a:rPr>
              <a:t>.</a:t>
            </a:r>
            <a:endParaRPr lang="es-CO" sz="1400" dirty="0">
              <a:solidFill>
                <a:schemeClr val="tx1">
                  <a:lumMod val="75000"/>
                  <a:lumOff val="25000"/>
                </a:schemeClr>
              </a:solidFill>
              <a:latin typeface="Open Sans"/>
              <a:ea typeface="Open Sans"/>
              <a:cs typeface="Open Sans"/>
              <a:sym typeface="Open Sans"/>
            </a:endParaRPr>
          </a:p>
        </p:txBody>
      </p:sp>
      <p:pic>
        <p:nvPicPr>
          <p:cNvPr id="5" name="Shape 618"/>
          <p:cNvPicPr preferRelativeResize="0"/>
          <p:nvPr/>
        </p:nvPicPr>
        <p:blipFill>
          <a:blip r:embed="rId3"/>
          <a:stretch>
            <a:fillRect/>
          </a:stretch>
        </p:blipFill>
        <p:spPr>
          <a:xfrm>
            <a:off x="3504469" y="3441394"/>
            <a:ext cx="5523574" cy="2507886"/>
          </a:xfrm>
          <a:prstGeom prst="rect">
            <a:avLst/>
          </a:prstGeom>
          <a:noFill/>
          <a:ln>
            <a:noFill/>
          </a:ln>
        </p:spPr>
      </p:pic>
      <p:grpSp>
        <p:nvGrpSpPr>
          <p:cNvPr id="6" name="Shape 528"/>
          <p:cNvGrpSpPr/>
          <p:nvPr/>
        </p:nvGrpSpPr>
        <p:grpSpPr>
          <a:xfrm>
            <a:off x="0" y="1305664"/>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4"/>
            </a:lnRef>
            <a:fillRef idx="3">
              <a:schemeClr val="accent4"/>
            </a:fillRef>
            <a:effectRef idx="3">
              <a:schemeClr val="accent4"/>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4"/>
            </a:lnRef>
            <a:fillRef idx="3">
              <a:schemeClr val="accent4"/>
            </a:fillRef>
            <a:effectRef idx="3">
              <a:schemeClr val="accent4"/>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599535" y="1481014"/>
            <a:ext cx="2071702" cy="461665"/>
          </a:xfrm>
          <a:prstGeom prst="rect">
            <a:avLst/>
          </a:prstGeom>
          <a:noFill/>
        </p:spPr>
        <p:txBody>
          <a:bodyPr wrap="square" rtlCol="0">
            <a:spAutoFit/>
          </a:bodyPr>
          <a:lstStyle/>
          <a:p>
            <a:r>
              <a:rPr lang="es-ES_tradnl" sz="2400" dirty="0" smtClean="0">
                <a:solidFill>
                  <a:schemeClr val="bg1"/>
                </a:solidFill>
                <a:latin typeface="Open Sans"/>
              </a:rPr>
              <a:t>Mapas</a:t>
            </a:r>
            <a:endParaRPr lang="es-ES" sz="2400" dirty="0">
              <a:solidFill>
                <a:schemeClr val="bg1"/>
              </a:solidFill>
              <a:latin typeface="Open Sans"/>
            </a:endParaRPr>
          </a:p>
        </p:txBody>
      </p:sp>
    </p:spTree>
    <p:extLst>
      <p:ext uri="{BB962C8B-B14F-4D97-AF65-F5344CB8AC3E}">
        <p14:creationId xmlns:p14="http://schemas.microsoft.com/office/powerpoint/2010/main" val="33862653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507"/>
          <p:cNvPicPr preferRelativeResize="0"/>
          <p:nvPr/>
        </p:nvPicPr>
        <p:blipFill>
          <a:blip r:embed="rId2"/>
          <a:stretch>
            <a:fillRect/>
          </a:stretch>
        </p:blipFill>
        <p:spPr>
          <a:xfrm>
            <a:off x="-389051" y="836712"/>
            <a:ext cx="11362259" cy="5976664"/>
          </a:xfrm>
          <a:prstGeom prst="rect">
            <a:avLst/>
          </a:prstGeom>
          <a:noFill/>
          <a:ln>
            <a:noFill/>
          </a:ln>
        </p:spPr>
      </p:pic>
      <p:sp>
        <p:nvSpPr>
          <p:cNvPr id="2" name="Shape 1510"/>
          <p:cNvSpPr/>
          <p:nvPr/>
        </p:nvSpPr>
        <p:spPr>
          <a:xfrm>
            <a:off x="5292079" y="4709389"/>
            <a:ext cx="3829419" cy="1311899"/>
          </a:xfrm>
          <a:prstGeom prst="rect">
            <a:avLst/>
          </a:prstGeom>
          <a:ln/>
        </p:spPr>
        <p:style>
          <a:lnRef idx="1">
            <a:schemeClr val="accent6"/>
          </a:lnRef>
          <a:fillRef idx="3">
            <a:schemeClr val="accent6"/>
          </a:fillRef>
          <a:effectRef idx="2">
            <a:schemeClr val="accent6"/>
          </a:effectRef>
          <a:fontRef idx="minor">
            <a:schemeClr val="lt1"/>
          </a:fontRef>
        </p:style>
        <p:txBody>
          <a:bodyPr lIns="121875" tIns="60925" rIns="121875" bIns="60925" anchor="t" anchorCtr="0">
            <a:noAutofit/>
          </a:bodyPr>
          <a:lstStyle/>
          <a:p>
            <a:endParaRPr/>
          </a:p>
        </p:txBody>
      </p:sp>
      <p:sp>
        <p:nvSpPr>
          <p:cNvPr id="3" name="Shape 1511"/>
          <p:cNvSpPr txBox="1"/>
          <p:nvPr/>
        </p:nvSpPr>
        <p:spPr>
          <a:xfrm>
            <a:off x="5580112" y="4783857"/>
            <a:ext cx="3431886" cy="1021800"/>
          </a:xfrm>
          <a:prstGeom prst="rect">
            <a:avLst/>
          </a:prstGeom>
          <a:noFill/>
          <a:ln>
            <a:noFill/>
          </a:ln>
        </p:spPr>
        <p:txBody>
          <a:bodyPr lIns="91425" tIns="45700" rIns="91425" bIns="45700" anchor="t" anchorCtr="0">
            <a:noAutofit/>
          </a:bodyPr>
          <a:lstStyle/>
          <a:p>
            <a:pPr marL="0" marR="0" lvl="0" indent="0" algn="l" rtl="0">
              <a:lnSpc>
                <a:spcPct val="90000"/>
              </a:lnSpc>
              <a:spcAft>
                <a:spcPts val="1200"/>
              </a:spcAft>
              <a:buSzPct val="25000"/>
              <a:buNone/>
            </a:pPr>
            <a:r>
              <a:rPr lang="es-CO" sz="3200" dirty="0" smtClean="0">
                <a:solidFill>
                  <a:srgbClr val="FFFFFF"/>
                </a:solidFill>
                <a:latin typeface="Open Sans"/>
                <a:ea typeface="Open Sans"/>
                <a:cs typeface="Open Sans"/>
                <a:sym typeface="Open Sans"/>
              </a:rPr>
              <a:t>Ejemplos para Educación</a:t>
            </a:r>
            <a:endParaRPr lang="es-CO" sz="3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47599537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320"/>
          <p:cNvSpPr txBox="1">
            <a:spLocks noGrp="1"/>
          </p:cNvSpPr>
          <p:nvPr>
            <p:ph type="title"/>
          </p:nvPr>
        </p:nvSpPr>
        <p:spPr>
          <a:xfrm>
            <a:off x="395536" y="2928571"/>
            <a:ext cx="2028813" cy="640200"/>
          </a:xfrm>
          <a:prstGeom prst="rect">
            <a:avLst/>
          </a:prstGeom>
        </p:spPr>
        <p:txBody>
          <a:bodyPr lIns="91425" tIns="91425" rIns="91425" bIns="91425" anchor="t" anchorCtr="0">
            <a:noAutofit/>
          </a:bodyPr>
          <a:lstStyle/>
          <a:p>
            <a:pPr lvl="0" indent="457200" rtl="0">
              <a:buNone/>
            </a:pPr>
            <a:r>
              <a:rPr lang="en-US" dirty="0"/>
              <a:t>   </a:t>
            </a:r>
            <a:r>
              <a:rPr lang="en-US" sz="2400" dirty="0"/>
              <a:t>NASA</a:t>
            </a:r>
            <a:endParaRPr lang="en-US" dirty="0"/>
          </a:p>
        </p:txBody>
      </p:sp>
      <p:sp>
        <p:nvSpPr>
          <p:cNvPr id="3" name="Shape 1330"/>
          <p:cNvSpPr txBox="1"/>
          <p:nvPr/>
        </p:nvSpPr>
        <p:spPr>
          <a:xfrm>
            <a:off x="485007" y="4220546"/>
            <a:ext cx="2286794" cy="1032900"/>
          </a:xfrm>
          <a:prstGeom prst="rect">
            <a:avLst/>
          </a:prstGeom>
        </p:spPr>
        <p:txBody>
          <a:bodyPr lIns="91425" tIns="91425" rIns="91425" bIns="91425" anchor="t" anchorCtr="0">
            <a:noAutofit/>
          </a:bodyPr>
          <a:lstStyle/>
          <a:p>
            <a:pPr lvl="0" algn="just">
              <a:buClr>
                <a:srgbClr val="000000"/>
              </a:buClr>
              <a:buSzPct val="55000"/>
            </a:pPr>
            <a:r>
              <a:rPr lang="es-CO" sz="1400" dirty="0" smtClean="0">
                <a:solidFill>
                  <a:schemeClr val="tx1">
                    <a:lumMod val="75000"/>
                    <a:lumOff val="25000"/>
                  </a:schemeClr>
                </a:solidFill>
                <a:latin typeface="Open Sans"/>
                <a:ea typeface="Open Sans"/>
                <a:cs typeface="Open Sans"/>
                <a:sym typeface="Open Sans"/>
              </a:rPr>
              <a:t>Ver imágenes, videos, y funciones interactivas de la agencia espacial de Estados Unidos.</a:t>
            </a:r>
            <a:endParaRPr sz="1400" dirty="0">
              <a:solidFill>
                <a:schemeClr val="tx1">
                  <a:lumMod val="75000"/>
                  <a:lumOff val="25000"/>
                </a:schemeClr>
              </a:solidFill>
            </a:endParaRPr>
          </a:p>
        </p:txBody>
      </p:sp>
      <p:pic>
        <p:nvPicPr>
          <p:cNvPr id="4" name="Shape 1332"/>
          <p:cNvPicPr preferRelativeResize="0"/>
          <p:nvPr/>
        </p:nvPicPr>
        <p:blipFill>
          <a:blip r:embed="rId2"/>
          <a:stretch>
            <a:fillRect/>
          </a:stretch>
        </p:blipFill>
        <p:spPr>
          <a:xfrm>
            <a:off x="3131840" y="3021689"/>
            <a:ext cx="5752040" cy="3215623"/>
          </a:xfrm>
          <a:prstGeom prst="rect">
            <a:avLst/>
          </a:prstGeom>
          <a:noFill/>
          <a:ln>
            <a:noFill/>
          </a:ln>
        </p:spPr>
      </p:pic>
      <p:pic>
        <p:nvPicPr>
          <p:cNvPr id="8" name="Shape 1321"/>
          <p:cNvPicPr preferRelativeResize="0"/>
          <p:nvPr/>
        </p:nvPicPr>
        <p:blipFill>
          <a:blip r:embed="rId3"/>
          <a:stretch>
            <a:fillRect/>
          </a:stretch>
        </p:blipFill>
        <p:spPr>
          <a:xfrm>
            <a:off x="516974" y="3042324"/>
            <a:ext cx="749825" cy="756125"/>
          </a:xfrm>
          <a:prstGeom prst="rect">
            <a:avLst/>
          </a:prstGeom>
        </p:spPr>
      </p:pic>
      <p:grpSp>
        <p:nvGrpSpPr>
          <p:cNvPr id="9" name="Shape 528"/>
          <p:cNvGrpSpPr/>
          <p:nvPr/>
        </p:nvGrpSpPr>
        <p:grpSpPr>
          <a:xfrm>
            <a:off x="0" y="1436744"/>
            <a:ext cx="2669099" cy="922500"/>
            <a:chOff x="78700" y="2614655"/>
            <a:chExt cx="2669099" cy="922500"/>
          </a:xfrm>
        </p:grpSpPr>
        <p:sp>
          <p:nvSpPr>
            <p:cNvPr id="10"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11"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12" name="17 CuadroTexto"/>
          <p:cNvSpPr txBox="1"/>
          <p:nvPr/>
        </p:nvSpPr>
        <p:spPr>
          <a:xfrm>
            <a:off x="261764" y="1556250"/>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222307088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337"/>
          <p:cNvSpPr txBox="1">
            <a:spLocks noGrp="1"/>
          </p:cNvSpPr>
          <p:nvPr>
            <p:ph type="title"/>
          </p:nvPr>
        </p:nvSpPr>
        <p:spPr>
          <a:xfrm>
            <a:off x="5353844" y="3315215"/>
            <a:ext cx="2604877" cy="640200"/>
          </a:xfrm>
          <a:prstGeom prst="rect">
            <a:avLst/>
          </a:prstGeom>
        </p:spPr>
        <p:txBody>
          <a:bodyPr lIns="91425" tIns="91425" rIns="91425" bIns="91425" anchor="t" anchorCtr="0">
            <a:noAutofit/>
          </a:bodyPr>
          <a:lstStyle/>
          <a:p>
            <a:pPr lvl="0" indent="457200" rtl="0">
              <a:buNone/>
            </a:pPr>
            <a:r>
              <a:rPr lang="en-US" sz="2400" dirty="0"/>
              <a:t>   </a:t>
            </a:r>
            <a:r>
              <a:rPr lang="en-US" sz="2400" dirty="0" err="1"/>
              <a:t>StarChart</a:t>
            </a:r>
            <a:endParaRPr lang="en-US" sz="2400" dirty="0"/>
          </a:p>
        </p:txBody>
      </p:sp>
      <p:pic>
        <p:nvPicPr>
          <p:cNvPr id="3" name="Shape 1338"/>
          <p:cNvPicPr preferRelativeResize="0"/>
          <p:nvPr/>
        </p:nvPicPr>
        <p:blipFill>
          <a:blip r:embed="rId2"/>
          <a:stretch>
            <a:fillRect/>
          </a:stretch>
        </p:blipFill>
        <p:spPr>
          <a:xfrm>
            <a:off x="5508104" y="3315215"/>
            <a:ext cx="556099" cy="566874"/>
          </a:xfrm>
          <a:prstGeom prst="rect">
            <a:avLst/>
          </a:prstGeom>
        </p:spPr>
      </p:pic>
      <p:sp>
        <p:nvSpPr>
          <p:cNvPr id="4" name="Shape 1348"/>
          <p:cNvSpPr txBox="1"/>
          <p:nvPr/>
        </p:nvSpPr>
        <p:spPr>
          <a:xfrm>
            <a:off x="5599062" y="4186018"/>
            <a:ext cx="2191571" cy="1032900"/>
          </a:xfrm>
          <a:prstGeom prst="rect">
            <a:avLst/>
          </a:prstGeom>
        </p:spPr>
        <p:txBody>
          <a:bodyPr lIns="91425" tIns="91425" rIns="91425" bIns="91425" anchor="t" anchorCtr="0">
            <a:noAutofit/>
          </a:bodyPr>
          <a:lstStyle/>
          <a:p>
            <a:pPr lvl="0"/>
            <a:r>
              <a:rPr lang="es-CO" sz="1400" dirty="0" smtClean="0">
                <a:solidFill>
                  <a:schemeClr val="tx1">
                    <a:lumMod val="75000"/>
                    <a:lumOff val="25000"/>
                  </a:schemeClr>
                </a:solidFill>
                <a:latin typeface="Open Sans"/>
                <a:ea typeface="Open Sans"/>
                <a:cs typeface="Open Sans"/>
                <a:sym typeface="Open Sans"/>
              </a:rPr>
              <a:t>Crear un planetario virtual en el bolsillo para entender el universo que te rodea.</a:t>
            </a:r>
            <a:endParaRPr sz="1400" dirty="0">
              <a:solidFill>
                <a:schemeClr val="tx1">
                  <a:lumMod val="75000"/>
                  <a:lumOff val="25000"/>
                </a:schemeClr>
              </a:solidFill>
            </a:endParaRPr>
          </a:p>
        </p:txBody>
      </p:sp>
      <p:pic>
        <p:nvPicPr>
          <p:cNvPr id="5" name="Shape 1349"/>
          <p:cNvPicPr preferRelativeResize="0"/>
          <p:nvPr/>
        </p:nvPicPr>
        <p:blipFill>
          <a:blip r:embed="rId3"/>
          <a:stretch>
            <a:fillRect/>
          </a:stretch>
        </p:blipFill>
        <p:spPr>
          <a:xfrm>
            <a:off x="-31390" y="3293930"/>
            <a:ext cx="5462364" cy="2367318"/>
          </a:xfrm>
          <a:prstGeom prst="rect">
            <a:avLst/>
          </a:prstGeom>
          <a:noFill/>
          <a:ln>
            <a:noFill/>
          </a:ln>
        </p:spPr>
      </p:pic>
      <p:grpSp>
        <p:nvGrpSpPr>
          <p:cNvPr id="6" name="Shape 528"/>
          <p:cNvGrpSpPr/>
          <p:nvPr/>
        </p:nvGrpSpPr>
        <p:grpSpPr>
          <a:xfrm>
            <a:off x="0" y="1402216"/>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261764" y="1521722"/>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294693783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39"/>
          <p:cNvSpPr txBox="1">
            <a:spLocks noGrp="1"/>
          </p:cNvSpPr>
          <p:nvPr>
            <p:ph type="title"/>
          </p:nvPr>
        </p:nvSpPr>
        <p:spPr>
          <a:xfrm>
            <a:off x="3551299" y="2729060"/>
            <a:ext cx="6061261" cy="640200"/>
          </a:xfrm>
          <a:prstGeom prst="rect">
            <a:avLst/>
          </a:prstGeom>
        </p:spPr>
        <p:txBody>
          <a:bodyPr lIns="91425" tIns="91425" rIns="91425" bIns="91425" anchor="t" anchorCtr="0">
            <a:noAutofit/>
          </a:bodyPr>
          <a:lstStyle/>
          <a:p>
            <a:pPr lvl="0" indent="457200" rtl="0">
              <a:buNone/>
            </a:pPr>
            <a:r>
              <a:rPr lang="en-US" sz="2400" dirty="0"/>
              <a:t>   D. Bones – Learn the Skeleton</a:t>
            </a:r>
          </a:p>
        </p:txBody>
      </p:sp>
      <p:pic>
        <p:nvPicPr>
          <p:cNvPr id="3" name="Shape 1446"/>
          <p:cNvPicPr preferRelativeResize="0"/>
          <p:nvPr/>
        </p:nvPicPr>
        <p:blipFill>
          <a:blip r:embed="rId2"/>
          <a:stretch>
            <a:fillRect/>
          </a:stretch>
        </p:blipFill>
        <p:spPr>
          <a:xfrm>
            <a:off x="4199371" y="2729060"/>
            <a:ext cx="577124" cy="577124"/>
          </a:xfrm>
          <a:prstGeom prst="rect">
            <a:avLst/>
          </a:prstGeom>
        </p:spPr>
      </p:pic>
      <p:sp>
        <p:nvSpPr>
          <p:cNvPr id="4" name="Shape 1448"/>
          <p:cNvSpPr txBox="1">
            <a:spLocks/>
          </p:cNvSpPr>
          <p:nvPr/>
        </p:nvSpPr>
        <p:spPr>
          <a:xfrm>
            <a:off x="4199371" y="4068363"/>
            <a:ext cx="3816424" cy="981300"/>
          </a:xfrm>
          <a:prstGeom prst="rect">
            <a:avLst/>
          </a:prstGeom>
          <a:noFill/>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00"/>
              </a:buClr>
              <a:buSzPct val="55000"/>
              <a:buNone/>
            </a:pPr>
            <a:r>
              <a:rPr lang="es-CO" sz="1400" dirty="0" smtClean="0">
                <a:solidFill>
                  <a:schemeClr val="tx1">
                    <a:lumMod val="75000"/>
                    <a:lumOff val="25000"/>
                  </a:schemeClr>
                </a:solidFill>
                <a:latin typeface="Open Sans"/>
              </a:rPr>
              <a:t>Una aplicación educativa diseñada para ayudar a los niños a reforzar y practicar las lecciones de anatomía humana.</a:t>
            </a:r>
            <a:endParaRPr lang="en-US" sz="1400" dirty="0">
              <a:solidFill>
                <a:schemeClr val="tx1">
                  <a:lumMod val="75000"/>
                  <a:lumOff val="25000"/>
                </a:schemeClr>
              </a:solidFill>
              <a:latin typeface="Open Sans"/>
            </a:endParaRPr>
          </a:p>
        </p:txBody>
      </p:sp>
      <p:pic>
        <p:nvPicPr>
          <p:cNvPr id="5" name="Shape 1451"/>
          <p:cNvPicPr preferRelativeResize="0"/>
          <p:nvPr/>
        </p:nvPicPr>
        <p:blipFill>
          <a:blip r:embed="rId3"/>
          <a:stretch>
            <a:fillRect/>
          </a:stretch>
        </p:blipFill>
        <p:spPr>
          <a:xfrm>
            <a:off x="610919" y="2564904"/>
            <a:ext cx="2627384" cy="4320480"/>
          </a:xfrm>
          <a:prstGeom prst="rect">
            <a:avLst/>
          </a:prstGeom>
          <a:noFill/>
          <a:ln>
            <a:noFill/>
          </a:ln>
        </p:spPr>
      </p:pic>
      <p:grpSp>
        <p:nvGrpSpPr>
          <p:cNvPr id="6" name="Shape 528"/>
          <p:cNvGrpSpPr/>
          <p:nvPr/>
        </p:nvGrpSpPr>
        <p:grpSpPr>
          <a:xfrm>
            <a:off x="0" y="1068537"/>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261764" y="1188043"/>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305823263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6"/>
          <p:cNvSpPr txBox="1">
            <a:spLocks noGrp="1"/>
          </p:cNvSpPr>
          <p:nvPr>
            <p:ph type="title"/>
          </p:nvPr>
        </p:nvSpPr>
        <p:spPr>
          <a:xfrm>
            <a:off x="374760" y="3246108"/>
            <a:ext cx="2892902" cy="640200"/>
          </a:xfrm>
          <a:prstGeom prst="rect">
            <a:avLst/>
          </a:prstGeom>
        </p:spPr>
        <p:txBody>
          <a:bodyPr lIns="91425" tIns="91425" rIns="91425" bIns="91425" anchor="t" anchorCtr="0">
            <a:noAutofit/>
          </a:bodyPr>
          <a:lstStyle/>
          <a:p>
            <a:pPr lvl="0" indent="457200" rtl="0">
              <a:buNone/>
            </a:pPr>
            <a:r>
              <a:rPr lang="en-US" sz="2400" dirty="0"/>
              <a:t>   Math Ref</a:t>
            </a:r>
          </a:p>
        </p:txBody>
      </p:sp>
      <p:sp>
        <p:nvSpPr>
          <p:cNvPr id="3" name="Shape 1465"/>
          <p:cNvSpPr txBox="1">
            <a:spLocks/>
          </p:cNvSpPr>
          <p:nvPr/>
        </p:nvSpPr>
        <p:spPr>
          <a:xfrm>
            <a:off x="693813" y="4357766"/>
            <a:ext cx="2870076" cy="91710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00"/>
              </a:buClr>
              <a:buSzPct val="55000"/>
              <a:buNone/>
            </a:pPr>
            <a:r>
              <a:rPr lang="es-CO" sz="1400" dirty="0" smtClean="0">
                <a:solidFill>
                  <a:schemeClr val="tx1">
                    <a:lumMod val="75000"/>
                    <a:lumOff val="25000"/>
                  </a:schemeClr>
                </a:solidFill>
                <a:latin typeface="Open Sans"/>
              </a:rPr>
              <a:t>Herramienta de gran alcance para ayudar con las matemáticas, la física, la química y más.</a:t>
            </a:r>
            <a:endParaRPr lang="en-US" sz="1400" dirty="0">
              <a:solidFill>
                <a:schemeClr val="tx1">
                  <a:lumMod val="75000"/>
                  <a:lumOff val="25000"/>
                </a:schemeClr>
              </a:solidFill>
              <a:latin typeface="Open Sans"/>
            </a:endParaRPr>
          </a:p>
        </p:txBody>
      </p:sp>
      <p:pic>
        <p:nvPicPr>
          <p:cNvPr id="4" name="Shape 1468"/>
          <p:cNvPicPr preferRelativeResize="0"/>
          <p:nvPr/>
        </p:nvPicPr>
        <p:blipFill>
          <a:blip r:embed="rId2"/>
          <a:stretch>
            <a:fillRect/>
          </a:stretch>
        </p:blipFill>
        <p:spPr>
          <a:xfrm>
            <a:off x="5364088" y="2324124"/>
            <a:ext cx="2742472" cy="4561260"/>
          </a:xfrm>
          <a:prstGeom prst="rect">
            <a:avLst/>
          </a:prstGeom>
          <a:noFill/>
          <a:ln>
            <a:noFill/>
          </a:ln>
        </p:spPr>
      </p:pic>
      <p:pic>
        <p:nvPicPr>
          <p:cNvPr id="5" name="Shape 1463"/>
          <p:cNvPicPr preferRelativeResize="0"/>
          <p:nvPr/>
        </p:nvPicPr>
        <p:blipFill>
          <a:blip r:embed="rId3"/>
          <a:stretch>
            <a:fillRect/>
          </a:stretch>
        </p:blipFill>
        <p:spPr>
          <a:xfrm>
            <a:off x="765820" y="3277646"/>
            <a:ext cx="577124" cy="577124"/>
          </a:xfrm>
          <a:prstGeom prst="rect">
            <a:avLst/>
          </a:prstGeom>
        </p:spPr>
      </p:pic>
      <p:grpSp>
        <p:nvGrpSpPr>
          <p:cNvPr id="6" name="Shape 528"/>
          <p:cNvGrpSpPr/>
          <p:nvPr/>
        </p:nvGrpSpPr>
        <p:grpSpPr>
          <a:xfrm>
            <a:off x="0" y="1069908"/>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261764" y="1189414"/>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213491239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73"/>
          <p:cNvSpPr txBox="1">
            <a:spLocks noGrp="1"/>
          </p:cNvSpPr>
          <p:nvPr>
            <p:ph type="title"/>
          </p:nvPr>
        </p:nvSpPr>
        <p:spPr>
          <a:xfrm>
            <a:off x="322544" y="2926931"/>
            <a:ext cx="4693109" cy="640200"/>
          </a:xfrm>
          <a:prstGeom prst="rect">
            <a:avLst/>
          </a:prstGeom>
        </p:spPr>
        <p:txBody>
          <a:bodyPr lIns="91425" tIns="91425" rIns="91425" bIns="91425" anchor="t" anchorCtr="0">
            <a:noAutofit/>
          </a:bodyPr>
          <a:lstStyle/>
          <a:p>
            <a:pPr lvl="0" indent="457200" rtl="0">
              <a:buNone/>
            </a:pPr>
            <a:r>
              <a:rPr lang="en-US" sz="2400" dirty="0"/>
              <a:t>   Motion Math: Fractions</a:t>
            </a:r>
          </a:p>
        </p:txBody>
      </p:sp>
      <p:pic>
        <p:nvPicPr>
          <p:cNvPr id="3" name="Shape 1474"/>
          <p:cNvPicPr preferRelativeResize="0"/>
          <p:nvPr/>
        </p:nvPicPr>
        <p:blipFill>
          <a:blip r:embed="rId2"/>
          <a:stretch>
            <a:fillRect/>
          </a:stretch>
        </p:blipFill>
        <p:spPr>
          <a:xfrm>
            <a:off x="673518" y="2924944"/>
            <a:ext cx="597474" cy="579974"/>
          </a:xfrm>
          <a:prstGeom prst="rect">
            <a:avLst/>
          </a:prstGeom>
        </p:spPr>
      </p:pic>
      <p:sp>
        <p:nvSpPr>
          <p:cNvPr id="4" name="Shape 1482"/>
          <p:cNvSpPr txBox="1">
            <a:spLocks/>
          </p:cNvSpPr>
          <p:nvPr/>
        </p:nvSpPr>
        <p:spPr>
          <a:xfrm>
            <a:off x="616916" y="4149080"/>
            <a:ext cx="3600400" cy="1032900"/>
          </a:xfrm>
          <a:prstGeom prst="rect">
            <a:avLst/>
          </a:prstGeom>
          <a:noFill/>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000000"/>
              </a:buClr>
              <a:buSzPct val="55000"/>
              <a:buNone/>
            </a:pPr>
            <a:r>
              <a:rPr lang="es-CO" sz="1400" dirty="0" smtClean="0">
                <a:solidFill>
                  <a:schemeClr val="tx1">
                    <a:lumMod val="75000"/>
                    <a:lumOff val="25000"/>
                  </a:schemeClr>
                </a:solidFill>
                <a:latin typeface="Open Sans"/>
              </a:rPr>
              <a:t>Hacer fracciones de forma visual y divertido con el estilo del juego de arcada</a:t>
            </a:r>
            <a:endParaRPr lang="es-CO" sz="1400" dirty="0">
              <a:solidFill>
                <a:schemeClr val="tx1">
                  <a:lumMod val="75000"/>
                  <a:lumOff val="25000"/>
                </a:schemeClr>
              </a:solidFill>
              <a:latin typeface="Open Sans"/>
            </a:endParaRPr>
          </a:p>
        </p:txBody>
      </p:sp>
      <p:pic>
        <p:nvPicPr>
          <p:cNvPr id="5" name="Shape 1485"/>
          <p:cNvPicPr preferRelativeResize="0"/>
          <p:nvPr/>
        </p:nvPicPr>
        <p:blipFill>
          <a:blip r:embed="rId3"/>
          <a:stretch>
            <a:fillRect/>
          </a:stretch>
        </p:blipFill>
        <p:spPr>
          <a:xfrm>
            <a:off x="5366627" y="2204864"/>
            <a:ext cx="3024336" cy="4680520"/>
          </a:xfrm>
          <a:prstGeom prst="rect">
            <a:avLst/>
          </a:prstGeom>
          <a:noFill/>
          <a:ln>
            <a:noFill/>
          </a:ln>
        </p:spPr>
      </p:pic>
      <p:grpSp>
        <p:nvGrpSpPr>
          <p:cNvPr id="6" name="Shape 528"/>
          <p:cNvGrpSpPr/>
          <p:nvPr/>
        </p:nvGrpSpPr>
        <p:grpSpPr>
          <a:xfrm>
            <a:off x="0" y="1077246"/>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261764" y="1196752"/>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40332665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78"/>
          <p:cNvSpPr txBox="1">
            <a:spLocks noGrp="1"/>
          </p:cNvSpPr>
          <p:nvPr>
            <p:ph type="title"/>
          </p:nvPr>
        </p:nvSpPr>
        <p:spPr>
          <a:xfrm>
            <a:off x="228019" y="2961069"/>
            <a:ext cx="2460861" cy="640200"/>
          </a:xfrm>
          <a:prstGeom prst="rect">
            <a:avLst/>
          </a:prstGeom>
        </p:spPr>
        <p:txBody>
          <a:bodyPr lIns="91425" tIns="91425" rIns="91425" bIns="91425" anchor="t" anchorCtr="0">
            <a:noAutofit/>
          </a:bodyPr>
          <a:lstStyle/>
          <a:p>
            <a:pPr lvl="0" indent="457200" rtl="0">
              <a:buNone/>
            </a:pPr>
            <a:r>
              <a:rPr lang="en-US" dirty="0"/>
              <a:t>   </a:t>
            </a:r>
            <a:r>
              <a:rPr lang="en-US" sz="2400" dirty="0" err="1"/>
              <a:t>Duolingo</a:t>
            </a:r>
            <a:endParaRPr lang="en-US" dirty="0"/>
          </a:p>
        </p:txBody>
      </p:sp>
      <p:pic>
        <p:nvPicPr>
          <p:cNvPr id="3" name="Shape 1786"/>
          <p:cNvPicPr preferRelativeResize="0"/>
          <p:nvPr/>
        </p:nvPicPr>
        <p:blipFill>
          <a:blip r:embed="rId2"/>
          <a:stretch>
            <a:fillRect/>
          </a:stretch>
        </p:blipFill>
        <p:spPr>
          <a:xfrm>
            <a:off x="532324" y="3157435"/>
            <a:ext cx="587849" cy="587849"/>
          </a:xfrm>
          <a:prstGeom prst="rect">
            <a:avLst/>
          </a:prstGeom>
        </p:spPr>
      </p:pic>
      <p:sp>
        <p:nvSpPr>
          <p:cNvPr id="4" name="Shape 1791"/>
          <p:cNvSpPr txBox="1"/>
          <p:nvPr/>
        </p:nvSpPr>
        <p:spPr>
          <a:xfrm>
            <a:off x="532325" y="4257213"/>
            <a:ext cx="2239476" cy="1032900"/>
          </a:xfrm>
          <a:prstGeom prst="rect">
            <a:avLst/>
          </a:prstGeom>
        </p:spPr>
        <p:txBody>
          <a:bodyPr lIns="91425" tIns="91425" rIns="91425" bIns="91425" anchor="t" anchorCtr="0">
            <a:noAutofit/>
          </a:bodyPr>
          <a:lstStyle/>
          <a:p>
            <a:pPr lvl="0" rtl="0">
              <a:buClr>
                <a:srgbClr val="000000"/>
              </a:buClr>
              <a:buSzPct val="55000"/>
              <a:buFont typeface="Arial"/>
              <a:buNone/>
            </a:pPr>
            <a:r>
              <a:rPr lang="es-CO" sz="1400" dirty="0" err="1" smtClean="0">
                <a:solidFill>
                  <a:schemeClr val="tx1">
                    <a:lumMod val="75000"/>
                    <a:lumOff val="25000"/>
                  </a:schemeClr>
                </a:solidFill>
                <a:latin typeface="Open Sans"/>
                <a:ea typeface="Open Sans"/>
                <a:cs typeface="Open Sans"/>
                <a:sym typeface="Open Sans"/>
              </a:rPr>
              <a:t>App</a:t>
            </a:r>
            <a:r>
              <a:rPr lang="es-CO" sz="1400" dirty="0" smtClean="0">
                <a:solidFill>
                  <a:schemeClr val="tx1">
                    <a:lumMod val="75000"/>
                    <a:lumOff val="25000"/>
                  </a:schemeClr>
                </a:solidFill>
                <a:latin typeface="Open Sans"/>
                <a:ea typeface="Open Sans"/>
                <a:cs typeface="Open Sans"/>
                <a:sym typeface="Open Sans"/>
              </a:rPr>
              <a:t> para aprender un nuevo idioma.</a:t>
            </a:r>
            <a:endParaRPr lang="es-CO" sz="1400" dirty="0">
              <a:solidFill>
                <a:schemeClr val="tx1">
                  <a:lumMod val="75000"/>
                  <a:lumOff val="25000"/>
                </a:schemeClr>
              </a:solidFill>
              <a:latin typeface="Open Sans"/>
              <a:ea typeface="Open Sans"/>
              <a:cs typeface="Open Sans"/>
              <a:sym typeface="Open Sans"/>
            </a:endParaRPr>
          </a:p>
        </p:txBody>
      </p:sp>
      <p:pic>
        <p:nvPicPr>
          <p:cNvPr id="5" name="Shape 1792"/>
          <p:cNvPicPr preferRelativeResize="0"/>
          <p:nvPr/>
        </p:nvPicPr>
        <p:blipFill>
          <a:blip r:embed="rId3"/>
          <a:stretch>
            <a:fillRect/>
          </a:stretch>
        </p:blipFill>
        <p:spPr>
          <a:xfrm>
            <a:off x="2915816" y="3249101"/>
            <a:ext cx="5985034" cy="2988211"/>
          </a:xfrm>
          <a:prstGeom prst="rect">
            <a:avLst/>
          </a:prstGeom>
          <a:noFill/>
          <a:ln>
            <a:noFill/>
          </a:ln>
        </p:spPr>
      </p:pic>
      <p:grpSp>
        <p:nvGrpSpPr>
          <p:cNvPr id="6" name="Shape 528"/>
          <p:cNvGrpSpPr/>
          <p:nvPr/>
        </p:nvGrpSpPr>
        <p:grpSpPr>
          <a:xfrm>
            <a:off x="0" y="1401403"/>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261764" y="1520909"/>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18976726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833"/>
          <p:cNvSpPr txBox="1">
            <a:spLocks noGrp="1"/>
          </p:cNvSpPr>
          <p:nvPr>
            <p:ph type="title"/>
          </p:nvPr>
        </p:nvSpPr>
        <p:spPr>
          <a:xfrm>
            <a:off x="395646" y="2992254"/>
            <a:ext cx="3272415" cy="640200"/>
          </a:xfrm>
          <a:prstGeom prst="rect">
            <a:avLst/>
          </a:prstGeom>
        </p:spPr>
        <p:txBody>
          <a:bodyPr lIns="91425" tIns="91425" rIns="91425" bIns="91425" anchor="t" anchorCtr="0">
            <a:noAutofit/>
          </a:bodyPr>
          <a:lstStyle/>
          <a:p>
            <a:pPr lvl="0" indent="457200" rtl="0">
              <a:buNone/>
            </a:pPr>
            <a:r>
              <a:rPr lang="en-US" sz="2000" dirty="0"/>
              <a:t>   </a:t>
            </a:r>
            <a:r>
              <a:rPr lang="en-US" sz="2000" dirty="0" err="1"/>
              <a:t>VocabularySpellingCity</a:t>
            </a:r>
            <a:endParaRPr lang="en-US" sz="2000" dirty="0"/>
          </a:p>
        </p:txBody>
      </p:sp>
      <p:pic>
        <p:nvPicPr>
          <p:cNvPr id="3" name="Shape 1841"/>
          <p:cNvPicPr preferRelativeResize="0"/>
          <p:nvPr/>
        </p:nvPicPr>
        <p:blipFill>
          <a:blip r:embed="rId2"/>
          <a:stretch>
            <a:fillRect/>
          </a:stretch>
        </p:blipFill>
        <p:spPr>
          <a:xfrm>
            <a:off x="467544" y="2992254"/>
            <a:ext cx="577124" cy="577124"/>
          </a:xfrm>
          <a:prstGeom prst="rect">
            <a:avLst/>
          </a:prstGeom>
        </p:spPr>
      </p:pic>
      <p:sp>
        <p:nvSpPr>
          <p:cNvPr id="4" name="Shape 1844"/>
          <p:cNvSpPr txBox="1"/>
          <p:nvPr/>
        </p:nvSpPr>
        <p:spPr>
          <a:xfrm>
            <a:off x="395646" y="4072374"/>
            <a:ext cx="3086100" cy="1401600"/>
          </a:xfrm>
          <a:prstGeom prst="rect">
            <a:avLst/>
          </a:prstGeom>
        </p:spPr>
        <p:txBody>
          <a:bodyPr lIns="91425" tIns="91425" rIns="91425" bIns="91425" anchor="t" anchorCtr="0">
            <a:noAutofit/>
          </a:bodyPr>
          <a:lstStyle/>
          <a:p>
            <a:pPr lvl="0" algn="just"/>
            <a:r>
              <a:rPr lang="es-CO" sz="1400" dirty="0" smtClean="0">
                <a:solidFill>
                  <a:schemeClr val="tx1">
                    <a:lumMod val="75000"/>
                    <a:lumOff val="25000"/>
                  </a:schemeClr>
                </a:solidFill>
                <a:latin typeface="Open Sans"/>
                <a:ea typeface="Open Sans"/>
                <a:cs typeface="Open Sans"/>
                <a:sym typeface="Open Sans"/>
              </a:rPr>
              <a:t>Aprender ortografía y vocabulario por medio de juegos de aprendizaje interesantes utilizando cualquier lista de palabras.</a:t>
            </a:r>
            <a:endParaRPr sz="1400" dirty="0">
              <a:solidFill>
                <a:schemeClr val="tx1">
                  <a:lumMod val="75000"/>
                  <a:lumOff val="25000"/>
                </a:schemeClr>
              </a:solidFill>
            </a:endParaRPr>
          </a:p>
        </p:txBody>
      </p:sp>
      <p:pic>
        <p:nvPicPr>
          <p:cNvPr id="5" name="Shape 1845"/>
          <p:cNvPicPr preferRelativeResize="0"/>
          <p:nvPr/>
        </p:nvPicPr>
        <p:blipFill>
          <a:blip r:embed="rId3"/>
          <a:stretch>
            <a:fillRect/>
          </a:stretch>
        </p:blipFill>
        <p:spPr>
          <a:xfrm>
            <a:off x="3553644" y="3280816"/>
            <a:ext cx="5544616" cy="2956496"/>
          </a:xfrm>
          <a:prstGeom prst="rect">
            <a:avLst/>
          </a:prstGeom>
          <a:noFill/>
          <a:ln>
            <a:noFill/>
          </a:ln>
        </p:spPr>
      </p:pic>
      <p:grpSp>
        <p:nvGrpSpPr>
          <p:cNvPr id="6" name="Shape 528"/>
          <p:cNvGrpSpPr/>
          <p:nvPr/>
        </p:nvGrpSpPr>
        <p:grpSpPr>
          <a:xfrm>
            <a:off x="0" y="1360580"/>
            <a:ext cx="2669099" cy="922500"/>
            <a:chOff x="78700" y="2614655"/>
            <a:chExt cx="2669099" cy="922500"/>
          </a:xfrm>
        </p:grpSpPr>
        <p:sp>
          <p:nvSpPr>
            <p:cNvPr id="7" name="Shape 529"/>
            <p:cNvSpPr/>
            <p:nvPr/>
          </p:nvSpPr>
          <p:spPr>
            <a:xfrm>
              <a:off x="78700" y="2614655"/>
              <a:ext cx="2669099" cy="922500"/>
            </a:xfrm>
            <a:prstGeom prst="homePlate">
              <a:avLst>
                <a:gd name="adj" fmla="val 26194"/>
              </a:avLst>
            </a:prstGeom>
            <a:ln/>
          </p:spPr>
          <p:style>
            <a:lnRef idx="0">
              <a:schemeClr val="accent6"/>
            </a:lnRef>
            <a:fillRef idx="3">
              <a:schemeClr val="accent6"/>
            </a:fillRef>
            <a:effectRef idx="3">
              <a:schemeClr val="accent6"/>
            </a:effectRef>
            <a:fontRef idx="minor">
              <a:schemeClr val="lt1"/>
            </a:fontRef>
          </p:style>
          <p:txBody>
            <a:bodyPr lIns="121875" tIns="60925" rIns="121875" bIns="60925" anchor="t" anchorCtr="0">
              <a:noAutofit/>
            </a:bodyPr>
            <a:lstStyle/>
            <a:p>
              <a:endParaRPr/>
            </a:p>
          </p:txBody>
        </p:sp>
        <p:sp>
          <p:nvSpPr>
            <p:cNvPr id="8" name="Shape 530"/>
            <p:cNvSpPr/>
            <p:nvPr/>
          </p:nvSpPr>
          <p:spPr>
            <a:xfrm>
              <a:off x="2410166" y="2790005"/>
              <a:ext cx="171300" cy="571799"/>
            </a:xfrm>
            <a:prstGeom prst="chevron">
              <a:avLst>
                <a:gd name="adj" fmla="val 87475"/>
              </a:avLst>
            </a:prstGeom>
            <a:ln/>
          </p:spPr>
          <p:style>
            <a:lnRef idx="0">
              <a:schemeClr val="accent6"/>
            </a:lnRef>
            <a:fillRef idx="3">
              <a:schemeClr val="accent6"/>
            </a:fillRef>
            <a:effectRef idx="3">
              <a:schemeClr val="accent6"/>
            </a:effectRef>
            <a:fontRef idx="minor">
              <a:schemeClr val="lt1"/>
            </a:fontRef>
          </p:style>
          <p:txBody>
            <a:bodyPr lIns="91425" tIns="45700" rIns="91425" bIns="45700" anchor="ctr" anchorCtr="0">
              <a:noAutofit/>
            </a:bodyPr>
            <a:lstStyle/>
            <a:p>
              <a:endParaRPr/>
            </a:p>
          </p:txBody>
        </p:sp>
      </p:grpSp>
      <p:sp>
        <p:nvSpPr>
          <p:cNvPr id="9" name="17 CuadroTexto"/>
          <p:cNvSpPr txBox="1"/>
          <p:nvPr/>
        </p:nvSpPr>
        <p:spPr>
          <a:xfrm>
            <a:off x="261764" y="1480086"/>
            <a:ext cx="2018456" cy="707886"/>
          </a:xfrm>
          <a:prstGeom prst="rect">
            <a:avLst/>
          </a:prstGeom>
          <a:noFill/>
        </p:spPr>
        <p:txBody>
          <a:bodyPr wrap="square" rtlCol="0">
            <a:spAutoFit/>
          </a:bodyPr>
          <a:lstStyle/>
          <a:p>
            <a:r>
              <a:rPr lang="es-ES" sz="2000" dirty="0" smtClean="0">
                <a:solidFill>
                  <a:schemeClr val="bg1"/>
                </a:solidFill>
                <a:latin typeface="Open Sans"/>
              </a:rPr>
              <a:t>Ejemplos para Educación</a:t>
            </a:r>
            <a:endParaRPr lang="es-ES" sz="2000" dirty="0">
              <a:solidFill>
                <a:schemeClr val="bg1"/>
              </a:solidFill>
              <a:latin typeface="Open Sans"/>
            </a:endParaRPr>
          </a:p>
        </p:txBody>
      </p:sp>
    </p:spTree>
    <p:extLst>
      <p:ext uri="{BB962C8B-B14F-4D97-AF65-F5344CB8AC3E}">
        <p14:creationId xmlns:p14="http://schemas.microsoft.com/office/powerpoint/2010/main" val="109843550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45"/>
          <p:cNvSpPr/>
          <p:nvPr/>
        </p:nvSpPr>
        <p:spPr>
          <a:xfrm>
            <a:off x="150" y="2085952"/>
            <a:ext cx="9143850" cy="4511400"/>
          </a:xfrm>
          <a:prstGeom prst="rect">
            <a:avLst/>
          </a:prstGeom>
          <a:solidFill>
            <a:srgbClr val="F3F3F3"/>
          </a:solidFill>
          <a:ln>
            <a:noFill/>
          </a:ln>
        </p:spPr>
        <p:txBody>
          <a:bodyPr lIns="91425" tIns="91425" rIns="91425" bIns="91425" anchor="ctr" anchorCtr="0">
            <a:noAutofit/>
          </a:bodyPr>
          <a:lstStyle/>
          <a:p>
            <a:endParaRPr sz="1400"/>
          </a:p>
        </p:txBody>
      </p:sp>
      <p:sp>
        <p:nvSpPr>
          <p:cNvPr id="3" name="Shape 446"/>
          <p:cNvSpPr txBox="1">
            <a:spLocks noGrp="1"/>
          </p:cNvSpPr>
          <p:nvPr>
            <p:ph type="title"/>
          </p:nvPr>
        </p:nvSpPr>
        <p:spPr>
          <a:xfrm>
            <a:off x="393191" y="1083399"/>
            <a:ext cx="11155800" cy="640200"/>
          </a:xfrm>
          <a:prstGeom prst="rect">
            <a:avLst/>
          </a:prstGeom>
        </p:spPr>
        <p:txBody>
          <a:bodyPr lIns="91425" tIns="91425" rIns="91425" bIns="91425" anchor="t" anchorCtr="0">
            <a:noAutofit/>
          </a:bodyPr>
          <a:lstStyle/>
          <a:p>
            <a:pPr lvl="0" algn="l" rtl="0">
              <a:buNone/>
            </a:pPr>
            <a:r>
              <a:rPr lang="es-CO" sz="3200" dirty="0" smtClean="0"/>
              <a:t>Contenidos de apoyo</a:t>
            </a:r>
            <a:endParaRPr lang="es-CO" sz="3200" dirty="0"/>
          </a:p>
        </p:txBody>
      </p:sp>
      <p:sp>
        <p:nvSpPr>
          <p:cNvPr id="4" name="Shape 447"/>
          <p:cNvSpPr txBox="1">
            <a:spLocks/>
          </p:cNvSpPr>
          <p:nvPr/>
        </p:nvSpPr>
        <p:spPr>
          <a:xfrm>
            <a:off x="333772" y="2400160"/>
            <a:ext cx="8414692" cy="3388800"/>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CO" sz="1400" dirty="0" smtClean="0">
              <a:solidFill>
                <a:srgbClr val="434343"/>
              </a:solidFill>
            </a:endParaRPr>
          </a:p>
          <a:p>
            <a:r>
              <a:rPr lang="es-MX" sz="1400" dirty="0" smtClean="0">
                <a:solidFill>
                  <a:srgbClr val="434343"/>
                </a:solidFill>
              </a:rPr>
              <a:t>Vídeo conferencia “Uso Básico de Tabletas con SO Android” → </a:t>
            </a:r>
            <a:r>
              <a:rPr lang="es-MX" sz="1400" dirty="0" smtClean="0">
                <a:solidFill>
                  <a:srgbClr val="434343"/>
                </a:solidFill>
                <a:hlinkClick r:id="rId2"/>
              </a:rPr>
              <a:t>http://bit.ly/1A1iXCs</a:t>
            </a:r>
            <a:r>
              <a:rPr lang="es-MX" sz="1400" dirty="0" smtClean="0">
                <a:solidFill>
                  <a:srgbClr val="434343"/>
                </a:solidFill>
              </a:rPr>
              <a:t/>
            </a:r>
            <a:br>
              <a:rPr lang="es-MX" sz="1400" dirty="0" smtClean="0">
                <a:solidFill>
                  <a:srgbClr val="434343"/>
                </a:solidFill>
              </a:rPr>
            </a:br>
            <a:endParaRPr lang="es-MX" sz="1400" dirty="0" smtClean="0">
              <a:solidFill>
                <a:srgbClr val="434343"/>
              </a:solidFill>
            </a:endParaRPr>
          </a:p>
          <a:p>
            <a:r>
              <a:rPr lang="es-CO" sz="1400" dirty="0" err="1" smtClean="0">
                <a:solidFill>
                  <a:srgbClr val="434343"/>
                </a:solidFill>
              </a:rPr>
              <a:t>European</a:t>
            </a:r>
            <a:r>
              <a:rPr lang="es-CO" sz="1400" dirty="0" smtClean="0">
                <a:solidFill>
                  <a:srgbClr val="434343"/>
                </a:solidFill>
              </a:rPr>
              <a:t> </a:t>
            </a:r>
            <a:r>
              <a:rPr lang="es-CO" sz="1400" dirty="0" err="1" smtClean="0">
                <a:solidFill>
                  <a:srgbClr val="434343"/>
                </a:solidFill>
              </a:rPr>
              <a:t>Schoolnet</a:t>
            </a:r>
            <a:r>
              <a:rPr lang="es-CO" sz="1400" dirty="0" smtClean="0">
                <a:solidFill>
                  <a:srgbClr val="434343"/>
                </a:solidFill>
              </a:rPr>
              <a:t>: Iniciativas 1 a 1 con tabletas → </a:t>
            </a:r>
            <a:r>
              <a:rPr lang="es-CO" sz="1400" dirty="0" smtClean="0">
                <a:hlinkClick r:id="rId3"/>
              </a:rPr>
              <a:t>http://www.eduteka.org/eun-tabletas.php</a:t>
            </a:r>
            <a:r>
              <a:rPr lang="es-CO" sz="1400" dirty="0" smtClean="0"/>
              <a:t/>
            </a:r>
            <a:br>
              <a:rPr lang="es-CO" sz="1400" dirty="0" smtClean="0"/>
            </a:br>
            <a:endParaRPr lang="es-MX" sz="1400" dirty="0" smtClean="0">
              <a:solidFill>
                <a:srgbClr val="434343"/>
              </a:solidFill>
            </a:endParaRPr>
          </a:p>
          <a:p>
            <a:r>
              <a:rPr lang="es-CO" sz="1400" dirty="0" smtClean="0">
                <a:solidFill>
                  <a:srgbClr val="434343"/>
                </a:solidFill>
              </a:rPr>
              <a:t>Trucos de fotografía con celulares y tabletas → </a:t>
            </a:r>
            <a:r>
              <a:rPr lang="es-CO" sz="1400" dirty="0" smtClean="0">
                <a:hlinkClick r:id="rId4"/>
              </a:rPr>
              <a:t>http://www.eduteka.org/fotografia-movil.php</a:t>
            </a:r>
            <a:r>
              <a:rPr lang="es-CO" sz="1400" dirty="0" smtClean="0"/>
              <a:t/>
            </a:r>
            <a:br>
              <a:rPr lang="es-CO" sz="1400" dirty="0" smtClean="0"/>
            </a:br>
            <a:endParaRPr lang="es-CO" sz="1400" dirty="0" smtClean="0"/>
          </a:p>
          <a:p>
            <a:r>
              <a:rPr lang="es-CO" sz="1400" dirty="0" smtClean="0">
                <a:solidFill>
                  <a:srgbClr val="434343"/>
                </a:solidFill>
              </a:rPr>
              <a:t>Herramientas para tomar apuntes digitales de clase → </a:t>
            </a:r>
            <a:r>
              <a:rPr lang="es-CO" sz="1400" dirty="0" smtClean="0">
                <a:hlinkClick r:id="rId5"/>
              </a:rPr>
              <a:t>http://www.eduteka.org/apuntes.php</a:t>
            </a:r>
            <a:r>
              <a:rPr lang="es-CO" sz="1400" dirty="0" smtClean="0"/>
              <a:t/>
            </a:r>
            <a:br>
              <a:rPr lang="es-CO" sz="1400" dirty="0" smtClean="0"/>
            </a:br>
            <a:endParaRPr lang="es-CO" sz="1400" dirty="0" smtClean="0"/>
          </a:p>
          <a:p>
            <a:r>
              <a:rPr lang="es-CO" sz="1400" dirty="0" smtClean="0">
                <a:solidFill>
                  <a:srgbClr val="434343"/>
                </a:solidFill>
              </a:rPr>
              <a:t>Programa de la UNESCO para promover el aprendizaje móvil → </a:t>
            </a:r>
            <a:r>
              <a:rPr lang="es-CO" sz="1400" dirty="0" smtClean="0">
                <a:hlinkClick r:id="rId6"/>
              </a:rPr>
              <a:t>http://www.eduteka.org/unesco-movil.php</a:t>
            </a:r>
            <a:r>
              <a:rPr lang="es-CO" sz="1400" dirty="0" smtClean="0"/>
              <a:t/>
            </a:r>
            <a:br>
              <a:rPr lang="es-CO" sz="1400" dirty="0" smtClean="0"/>
            </a:br>
            <a:endParaRPr lang="es-CO" sz="1400" dirty="0" smtClean="0"/>
          </a:p>
          <a:p>
            <a:r>
              <a:rPr lang="es-CO" sz="1400" dirty="0" smtClean="0">
                <a:solidFill>
                  <a:srgbClr val="434343"/>
                </a:solidFill>
              </a:rPr>
              <a:t>Aprendizaje mediante dispositivos móviles → </a:t>
            </a:r>
            <a:r>
              <a:rPr lang="es-CO" sz="1400" dirty="0" smtClean="0">
                <a:hlinkClick r:id="rId7"/>
              </a:rPr>
              <a:t>http://www.eduteka.org/dispositivosmoviles.php</a:t>
            </a:r>
            <a:endParaRPr lang="es-CO" sz="1400" dirty="0" smtClean="0"/>
          </a:p>
          <a:p>
            <a:endParaRPr lang="es-CO" sz="1400" dirty="0" smtClean="0"/>
          </a:p>
          <a:p>
            <a:endParaRPr lang="es-CO" sz="1400" dirty="0" smtClean="0"/>
          </a:p>
          <a:p>
            <a:endParaRPr lang="es-CO" sz="1400" dirty="0" smtClean="0"/>
          </a:p>
          <a:p>
            <a:endParaRPr lang="es-CO" sz="1400" dirty="0" smtClean="0"/>
          </a:p>
          <a:p>
            <a:endParaRPr lang="es-CO" sz="1400" dirty="0" smtClean="0"/>
          </a:p>
          <a:p>
            <a:endParaRPr lang="es-MX" sz="1400" dirty="0" smtClean="0">
              <a:solidFill>
                <a:srgbClr val="434343"/>
              </a:solidFill>
            </a:endParaRPr>
          </a:p>
          <a:p>
            <a:endParaRPr lang="es-MX" sz="1400" dirty="0" smtClean="0">
              <a:solidFill>
                <a:srgbClr val="434343"/>
              </a:solidFill>
            </a:endParaRPr>
          </a:p>
          <a:p>
            <a:pPr algn="ctr"/>
            <a:endParaRPr lang="en-US" sz="1050" dirty="0" smtClean="0">
              <a:solidFill>
                <a:srgbClr val="434343"/>
              </a:solidFill>
            </a:endParaRPr>
          </a:p>
          <a:p>
            <a:pPr algn="ctr"/>
            <a:endParaRPr lang="en-US" sz="1050" dirty="0" smtClean="0">
              <a:solidFill>
                <a:srgbClr val="434343"/>
              </a:solidFill>
            </a:endParaRPr>
          </a:p>
          <a:p>
            <a:pPr algn="r"/>
            <a:endParaRPr lang="en-US" sz="1050" dirty="0">
              <a:solidFill>
                <a:srgbClr val="434343"/>
              </a:solidFill>
            </a:endParaRPr>
          </a:p>
        </p:txBody>
      </p:sp>
    </p:spTree>
    <p:extLst>
      <p:ext uri="{BB962C8B-B14F-4D97-AF65-F5344CB8AC3E}">
        <p14:creationId xmlns:p14="http://schemas.microsoft.com/office/powerpoint/2010/main" val="68671431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850"/>
          <p:cNvSpPr txBox="1">
            <a:spLocks/>
          </p:cNvSpPr>
          <p:nvPr/>
        </p:nvSpPr>
        <p:spPr>
          <a:xfrm>
            <a:off x="6084168" y="1426815"/>
            <a:ext cx="3456383" cy="744835"/>
          </a:xfrm>
          <a:prstGeom prst="rect">
            <a:avLst/>
          </a:prstGeom>
          <a:noFill/>
          <a:ln>
            <a:noFill/>
          </a:ln>
        </p:spPr>
        <p:txBody>
          <a:bodyPr lIns="91425" tIns="91425" rIns="91425" bIns="91425" anchor="b" anchorCtr="0">
            <a:noAutofit/>
          </a:bodyPr>
          <a:lstStyle/>
          <a:p>
            <a:pPr marL="0" marR="0" lvl="0" indent="0" algn="l" defTabSz="914400" rtl="0" eaLnBrk="1" fontAlgn="auto" latinLnBrk="0" hangingPunct="1">
              <a:lnSpc>
                <a:spcPct val="100000"/>
              </a:lnSpc>
              <a:spcBef>
                <a:spcPts val="0"/>
              </a:spcBef>
              <a:spcAft>
                <a:spcPts val="0"/>
              </a:spcAft>
              <a:buClr>
                <a:schemeClr val="dk1"/>
              </a:buClr>
              <a:buSzTx/>
              <a:buFont typeface="Open Sans"/>
              <a:buNone/>
              <a:tabLst/>
              <a:defRPr/>
            </a:pPr>
            <a:r>
              <a:rPr kumimoji="0" lang="en-US" sz="4800" b="0" i="0" u="none" strike="noStrike" kern="0" cap="none" spc="0" normalizeH="0" baseline="0" noProof="0" dirty="0" smtClean="0">
                <a:ln>
                  <a:noFill/>
                </a:ln>
                <a:solidFill>
                  <a:schemeClr val="dk2"/>
                </a:solidFill>
                <a:effectLst/>
                <a:uLnTx/>
                <a:uFillTx/>
                <a:latin typeface="Open Sans"/>
                <a:ea typeface="Open Sans"/>
                <a:cs typeface="Open Sans"/>
                <a:sym typeface="Open Sans"/>
              </a:rPr>
              <a:t>Gracias</a:t>
            </a:r>
            <a:endParaRPr kumimoji="0" lang="en-US" sz="4800" b="0" i="0" u="none" strike="noStrike" kern="0" cap="none" spc="0" normalizeH="0" baseline="0" noProof="0" dirty="0">
              <a:ln>
                <a:noFill/>
              </a:ln>
              <a:solidFill>
                <a:schemeClr val="dk2"/>
              </a:solidFill>
              <a:effectLst/>
              <a:uLnTx/>
              <a:uFillTx/>
              <a:latin typeface="Open Sans"/>
              <a:ea typeface="Open Sans"/>
              <a:cs typeface="Open Sans"/>
              <a:sym typeface="Open Sans"/>
            </a:endParaRPr>
          </a:p>
        </p:txBody>
      </p:sp>
      <p:sp>
        <p:nvSpPr>
          <p:cNvPr id="3" name="Shape 431"/>
          <p:cNvSpPr txBox="1">
            <a:spLocks/>
          </p:cNvSpPr>
          <p:nvPr/>
        </p:nvSpPr>
        <p:spPr>
          <a:xfrm>
            <a:off x="5940152" y="5514913"/>
            <a:ext cx="2880320" cy="722399"/>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US" sz="2800" dirty="0" smtClean="0"/>
              <a:t> @andresavila08</a:t>
            </a:r>
            <a:br>
              <a:rPr lang="en-US" sz="2800" dirty="0" smtClean="0"/>
            </a:br>
            <a:endParaRPr lang="en-US" sz="2800" dirty="0" smtClean="0"/>
          </a:p>
          <a:p>
            <a:pPr>
              <a:buFont typeface="Arial" panose="020B0604020202020204" pitchFamily="34" charset="0"/>
              <a:buNone/>
            </a:pPr>
            <a:endParaRPr lang="en-US" sz="1600" dirty="0" smtClean="0"/>
          </a:p>
          <a:p>
            <a:pPr>
              <a:buFont typeface="Arial" panose="020B0604020202020204" pitchFamily="34" charset="0"/>
              <a:buNone/>
            </a:pPr>
            <a:endParaRPr lang="en-US" sz="1600" dirty="0"/>
          </a:p>
        </p:txBody>
      </p:sp>
      <p:pic>
        <p:nvPicPr>
          <p:cNvPr id="4" name="Picture 2" descr="C:\Users\Andres\AppData\Local\Temp\x10sctmp25.png"/>
          <p:cNvPicPr>
            <a:picLocks noChangeAspect="1" noChangeArrowheads="1"/>
          </p:cNvPicPr>
          <p:nvPr/>
        </p:nvPicPr>
        <p:blipFill>
          <a:blip r:embed="rId2"/>
          <a:srcRect/>
          <a:stretch>
            <a:fillRect/>
          </a:stretch>
        </p:blipFill>
        <p:spPr bwMode="auto">
          <a:xfrm>
            <a:off x="5203475" y="5459263"/>
            <a:ext cx="736677" cy="706480"/>
          </a:xfrm>
          <a:prstGeom prst="rect">
            <a:avLst/>
          </a:prstGeom>
          <a:noFill/>
        </p:spPr>
      </p:pic>
      <p:sp>
        <p:nvSpPr>
          <p:cNvPr id="6" name="7 Marcador de texto"/>
          <p:cNvSpPr txBox="1">
            <a:spLocks/>
          </p:cNvSpPr>
          <p:nvPr/>
        </p:nvSpPr>
        <p:spPr>
          <a:xfrm>
            <a:off x="718794" y="3365450"/>
            <a:ext cx="3709190" cy="116884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MX" sz="1800" dirty="0" smtClean="0">
                <a:solidFill>
                  <a:schemeClr val="tx1">
                    <a:lumMod val="65000"/>
                    <a:lumOff val="35000"/>
                  </a:schemeClr>
                </a:solidFill>
              </a:rPr>
              <a:t>Ingeniero de Sistemas</a:t>
            </a:r>
            <a:br>
              <a:rPr lang="es-MX" sz="1800" dirty="0" smtClean="0">
                <a:solidFill>
                  <a:schemeClr val="tx1">
                    <a:lumMod val="65000"/>
                    <a:lumOff val="35000"/>
                  </a:schemeClr>
                </a:solidFill>
              </a:rPr>
            </a:br>
            <a:r>
              <a:rPr lang="es-MX" sz="1800" dirty="0" smtClean="0">
                <a:solidFill>
                  <a:schemeClr val="tx1">
                    <a:lumMod val="65000"/>
                    <a:lumOff val="35000"/>
                  </a:schemeClr>
                </a:solidFill>
              </a:rPr>
              <a:t>Centro </a:t>
            </a:r>
            <a:r>
              <a:rPr lang="es-MX" sz="1800" dirty="0" err="1" smtClean="0">
                <a:solidFill>
                  <a:schemeClr val="tx1">
                    <a:lumMod val="65000"/>
                    <a:lumOff val="35000"/>
                  </a:schemeClr>
                </a:solidFill>
              </a:rPr>
              <a:t>Eduteka</a:t>
            </a:r>
            <a:r>
              <a:rPr lang="es-MX" sz="1800" dirty="0" smtClean="0">
                <a:solidFill>
                  <a:schemeClr val="tx1">
                    <a:lumMod val="65000"/>
                    <a:lumOff val="35000"/>
                  </a:schemeClr>
                </a:solidFill>
              </a:rPr>
              <a:t/>
            </a:r>
            <a:br>
              <a:rPr lang="es-MX" sz="1800" dirty="0" smtClean="0">
                <a:solidFill>
                  <a:schemeClr val="tx1">
                    <a:lumMod val="65000"/>
                    <a:lumOff val="35000"/>
                  </a:schemeClr>
                </a:solidFill>
              </a:rPr>
            </a:br>
            <a:r>
              <a:rPr lang="es-MX" sz="1800" dirty="0" smtClean="0">
                <a:solidFill>
                  <a:schemeClr val="tx1">
                    <a:lumMod val="65000"/>
                    <a:lumOff val="35000"/>
                  </a:schemeClr>
                </a:solidFill>
              </a:rPr>
              <a:t>Escuela de Ciencias de la Educación</a:t>
            </a:r>
            <a:br>
              <a:rPr lang="es-MX" sz="1800" dirty="0" smtClean="0">
                <a:solidFill>
                  <a:schemeClr val="tx1">
                    <a:lumMod val="65000"/>
                    <a:lumOff val="35000"/>
                  </a:schemeClr>
                </a:solidFill>
              </a:rPr>
            </a:br>
            <a:r>
              <a:rPr lang="es-MX" sz="1800" dirty="0" smtClean="0">
                <a:solidFill>
                  <a:schemeClr val="tx1">
                    <a:lumMod val="65000"/>
                    <a:lumOff val="35000"/>
                  </a:schemeClr>
                </a:solidFill>
              </a:rPr>
              <a:t>Universidad </a:t>
            </a:r>
            <a:r>
              <a:rPr lang="es-MX" sz="1800" dirty="0" err="1" smtClean="0">
                <a:solidFill>
                  <a:schemeClr val="tx1">
                    <a:lumMod val="65000"/>
                    <a:lumOff val="35000"/>
                  </a:schemeClr>
                </a:solidFill>
              </a:rPr>
              <a:t>Icesi</a:t>
            </a:r>
            <a:endParaRPr lang="es-CO" sz="1800" dirty="0">
              <a:solidFill>
                <a:schemeClr val="tx1">
                  <a:lumMod val="65000"/>
                  <a:lumOff val="35000"/>
                </a:schemeClr>
              </a:solidFill>
            </a:endParaRPr>
          </a:p>
        </p:txBody>
      </p:sp>
      <p:sp>
        <p:nvSpPr>
          <p:cNvPr id="7" name="Shape 431"/>
          <p:cNvSpPr txBox="1">
            <a:spLocks/>
          </p:cNvSpPr>
          <p:nvPr/>
        </p:nvSpPr>
        <p:spPr>
          <a:xfrm>
            <a:off x="683568" y="2609597"/>
            <a:ext cx="5256584" cy="722399"/>
          </a:xfrm>
          <a:prstGeom prst="rect">
            <a:avLst/>
          </a:prstGeom>
        </p:spPr>
        <p:txBody>
          <a:bodyPr vert="horz"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US" sz="3600" dirty="0" smtClean="0"/>
              <a:t>Carlos Andrés Ávila Dorado</a:t>
            </a:r>
            <a:br>
              <a:rPr lang="en-US" sz="3600" dirty="0" smtClean="0"/>
            </a:br>
            <a:endParaRPr lang="en-US" sz="3600" dirty="0" smtClean="0"/>
          </a:p>
        </p:txBody>
      </p:sp>
      <p:sp>
        <p:nvSpPr>
          <p:cNvPr id="8" name="Rectángulo 7"/>
          <p:cNvSpPr/>
          <p:nvPr/>
        </p:nvSpPr>
        <p:spPr>
          <a:xfrm>
            <a:off x="718794" y="4769837"/>
            <a:ext cx="2963375" cy="369332"/>
          </a:xfrm>
          <a:prstGeom prst="rect">
            <a:avLst/>
          </a:prstGeom>
        </p:spPr>
        <p:txBody>
          <a:bodyPr wrap="none">
            <a:spAutoFit/>
          </a:bodyPr>
          <a:lstStyle/>
          <a:p>
            <a:r>
              <a:rPr lang="es-CO" dirty="0">
                <a:hlinkClick r:id="rId3"/>
              </a:rPr>
              <a:t>https://about.me/andresavila</a:t>
            </a:r>
            <a:endParaRPr lang="es-CO" dirty="0"/>
          </a:p>
        </p:txBody>
      </p:sp>
    </p:spTree>
    <p:extLst>
      <p:ext uri="{BB962C8B-B14F-4D97-AF65-F5344CB8AC3E}">
        <p14:creationId xmlns:p14="http://schemas.microsoft.com/office/powerpoint/2010/main" val="38230640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728" y="3068960"/>
            <a:ext cx="5649275" cy="1073362"/>
          </a:xfrm>
          <a:prstGeom prst="rect">
            <a:avLst/>
          </a:prstGeom>
        </p:spPr>
      </p:pic>
    </p:spTree>
    <p:extLst>
      <p:ext uri="{BB962C8B-B14F-4D97-AF65-F5344CB8AC3E}">
        <p14:creationId xmlns:p14="http://schemas.microsoft.com/office/powerpoint/2010/main" val="235968076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28619</TotalTime>
  <Words>3176</Words>
  <Application>Microsoft Office PowerPoint</Application>
  <PresentationFormat>Presentación en pantalla (4:3)</PresentationFormat>
  <Paragraphs>436</Paragraphs>
  <Slides>87</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87</vt:i4>
      </vt:variant>
    </vt:vector>
  </HeadingPairs>
  <TitlesOfParts>
    <vt:vector size="99" baseType="lpstr">
      <vt:lpstr>Arial</vt:lpstr>
      <vt:lpstr>Calibri</vt:lpstr>
      <vt:lpstr>Impact</vt:lpstr>
      <vt:lpstr>Open Sans</vt:lpstr>
      <vt:lpstr>Roboto</vt:lpstr>
      <vt:lpstr>Roboto Condensed</vt:lpstr>
      <vt:lpstr>roboto_slabbold</vt:lpstr>
      <vt:lpstr>roboto_slabregular</vt:lpstr>
      <vt:lpstr>Times New Roman</vt:lpstr>
      <vt:lpstr>Verdana</vt:lpstr>
      <vt:lpstr>Wingdings</vt:lpstr>
      <vt:lpstr>Tema de Office</vt:lpstr>
      <vt:lpstr>Presentación de PowerPoint</vt:lpstr>
      <vt:lpstr>Presentación de PowerPoint</vt:lpstr>
      <vt:lpstr>Algunas profesiones de este siglo</vt:lpstr>
      <vt:lpstr>Presentación de PowerPoint</vt:lpstr>
      <vt:lpstr>Formación a Docentes</vt:lpstr>
      <vt:lpstr>Formación a Docentes</vt:lpstr>
      <vt:lpstr>Portal Educativo Eduteka</vt:lpstr>
      <vt:lpstr>El Desafío de la Educación  del Siglo XXI</vt:lpstr>
      <vt:lpstr>Presentación de PowerPoint</vt:lpstr>
      <vt:lpstr>Tabletas en:</vt:lpstr>
      <vt:lpstr>Introducción</vt:lpstr>
      <vt:lpstr>Presentación de PowerPoint</vt:lpstr>
      <vt:lpstr>Presentación de PowerPoint</vt:lpstr>
      <vt:lpstr>Historia</vt:lpstr>
      <vt:lpstr>Historia</vt:lpstr>
      <vt:lpstr>Presentación de PowerPoint</vt:lpstr>
      <vt:lpstr>Tipos de Pantalla</vt:lpstr>
      <vt:lpstr>Partes de una Tableta</vt:lpstr>
      <vt:lpstr>Usos Comunes</vt:lpstr>
      <vt:lpstr>Presentación de PowerPoint</vt:lpstr>
      <vt:lpstr>Ventajas</vt:lpstr>
      <vt:lpstr>Ventajas</vt:lpstr>
      <vt:lpstr>Desventajas</vt:lpstr>
      <vt:lpstr>Sistemas Operativos</vt:lpstr>
      <vt:lpstr>Presentación de PowerPoint</vt:lpstr>
      <vt:lpstr>European Schoolnet: Iniciativas 1 a 1 con tabletas </vt:lpstr>
      <vt:lpstr>European Schoolnet: Iniciativas 1 a 1 con tabletas </vt:lpstr>
      <vt:lpstr>Informe: Guía práctica de la educación digital  </vt:lpstr>
      <vt:lpstr>Presentación de PowerPoint</vt:lpstr>
      <vt:lpstr>La integración de las TIC en la escuela  </vt:lpstr>
      <vt:lpstr>Indicadores cualitativos   </vt:lpstr>
      <vt:lpstr>Matriz de evaluación de la dimensión escuela   </vt:lpstr>
      <vt:lpstr>Matriz de evaluación de la dimensión escuela   </vt:lpstr>
      <vt:lpstr>Matriz de evaluación de la dimensión escuela   </vt:lpstr>
      <vt:lpstr>Matriz de evaluación de la dimensión escuela   </vt:lpstr>
      <vt:lpstr>Matriz de evaluación de la dimensión escuela   </vt:lpstr>
      <vt:lpstr>SAMR, modelo para integrar las TIC en procesos educativos    </vt:lpstr>
      <vt:lpstr>SAMR, modelo para integrar las TIC en procesos educativos    </vt:lpstr>
      <vt:lpstr>SAMR, modelo para integrar las TIC en procesos educativos    </vt:lpstr>
      <vt:lpstr>SAMR, modelo para integrar las TIC en procesos educativos    </vt:lpstr>
      <vt:lpstr>SAMR, modelo para integrar las TIC en procesos educativos    </vt:lpstr>
      <vt:lpstr>Presentación de PowerPoint</vt:lpstr>
      <vt:lpstr>Crear una cuenta en Gmail</vt:lpstr>
      <vt:lpstr>Apps de Google incluidos en la tableta</vt:lpstr>
      <vt:lpstr>Apps diferentes a la suite de Google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Google Play</vt:lpstr>
      <vt:lpstr>Presentación de PowerPoint</vt:lpstr>
      <vt:lpstr>Google Drive</vt:lpstr>
      <vt:lpstr>   Box</vt:lpstr>
      <vt:lpstr>   SHAREit</vt:lpstr>
      <vt:lpstr>   Pushbullet</vt:lpstr>
      <vt:lpstr>   Sensor Box for Android</vt:lpstr>
      <vt:lpstr>Presentación de PowerPoint</vt:lpstr>
      <vt:lpstr>   Shazam</vt:lpstr>
      <vt:lpstr>   TuneIn Radio</vt:lpstr>
      <vt:lpstr>Scratcher Control</vt:lpstr>
      <vt:lpstr>Presentación de PowerPoint</vt:lpstr>
      <vt:lpstr>Presentación de PowerPoint</vt:lpstr>
      <vt:lpstr>Evernote</vt:lpstr>
      <vt:lpstr>   Google Keep</vt:lpstr>
      <vt:lpstr>   CamScanner</vt:lpstr>
      <vt:lpstr>   La Biblia</vt:lpstr>
      <vt:lpstr>   Vidtrim</vt:lpstr>
      <vt:lpstr>   Movenote</vt:lpstr>
      <vt:lpstr>   Pixlr Express</vt:lpstr>
      <vt:lpstr>   Diptic</vt:lpstr>
      <vt:lpstr>    Explain Everything</vt:lpstr>
      <vt:lpstr>   Google Maps</vt:lpstr>
      <vt:lpstr>   Google Earth</vt:lpstr>
      <vt:lpstr>Presentación de PowerPoint</vt:lpstr>
      <vt:lpstr>   NASA</vt:lpstr>
      <vt:lpstr>   StarChart</vt:lpstr>
      <vt:lpstr>   D. Bones – Learn the Skeleton</vt:lpstr>
      <vt:lpstr>   Math Ref</vt:lpstr>
      <vt:lpstr>   Motion Math: Fractions</vt:lpstr>
      <vt:lpstr>   Duolingo</vt:lpstr>
      <vt:lpstr>   VocabularySpellingCity</vt:lpstr>
      <vt:lpstr>Contenidos de apoyo</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31714521</dc:creator>
  <cp:lastModifiedBy>Carlos Andres Avila Dorado</cp:lastModifiedBy>
  <cp:revision>422</cp:revision>
  <dcterms:created xsi:type="dcterms:W3CDTF">2015-10-27T21:13:20Z</dcterms:created>
  <dcterms:modified xsi:type="dcterms:W3CDTF">2016-08-22T21:57:02Z</dcterms:modified>
</cp:coreProperties>
</file>