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75"/>
  </p:notesMasterIdLst>
  <p:sldIdLst>
    <p:sldId id="256" r:id="rId2"/>
    <p:sldId id="257" r:id="rId3"/>
    <p:sldId id="258" r:id="rId4"/>
    <p:sldId id="350" r:id="rId5"/>
    <p:sldId id="351" r:id="rId6"/>
    <p:sldId id="352" r:id="rId7"/>
    <p:sldId id="354" r:id="rId8"/>
    <p:sldId id="259" r:id="rId9"/>
    <p:sldId id="356" r:id="rId10"/>
    <p:sldId id="355" r:id="rId11"/>
    <p:sldId id="267" r:id="rId12"/>
    <p:sldId id="263" r:id="rId13"/>
    <p:sldId id="358" r:id="rId14"/>
    <p:sldId id="359" r:id="rId15"/>
    <p:sldId id="357" r:id="rId16"/>
    <p:sldId id="260" r:id="rId17"/>
    <p:sldId id="360" r:id="rId18"/>
    <p:sldId id="364" r:id="rId19"/>
    <p:sldId id="361" r:id="rId20"/>
    <p:sldId id="362" r:id="rId21"/>
    <p:sldId id="363" r:id="rId22"/>
    <p:sldId id="365" r:id="rId23"/>
    <p:sldId id="265" r:id="rId24"/>
    <p:sldId id="366" r:id="rId25"/>
    <p:sldId id="368" r:id="rId26"/>
    <p:sldId id="369" r:id="rId27"/>
    <p:sldId id="370" r:id="rId28"/>
    <p:sldId id="280" r:id="rId29"/>
    <p:sldId id="279" r:id="rId30"/>
    <p:sldId id="281" r:id="rId31"/>
    <p:sldId id="375" r:id="rId32"/>
    <p:sldId id="376" r:id="rId33"/>
    <p:sldId id="274" r:id="rId34"/>
    <p:sldId id="287" r:id="rId35"/>
    <p:sldId id="288" r:id="rId36"/>
    <p:sldId id="289" r:id="rId37"/>
    <p:sldId id="299" r:id="rId38"/>
    <p:sldId id="337" r:id="rId39"/>
    <p:sldId id="338" r:id="rId40"/>
    <p:sldId id="297" r:id="rId41"/>
    <p:sldId id="295" r:id="rId42"/>
    <p:sldId id="296" r:id="rId43"/>
    <p:sldId id="298" r:id="rId44"/>
    <p:sldId id="300" r:id="rId45"/>
    <p:sldId id="377" r:id="rId46"/>
    <p:sldId id="301" r:id="rId47"/>
    <p:sldId id="302" r:id="rId48"/>
    <p:sldId id="306" r:id="rId49"/>
    <p:sldId id="271" r:id="rId50"/>
    <p:sldId id="272" r:id="rId51"/>
    <p:sldId id="367" r:id="rId52"/>
    <p:sldId id="282" r:id="rId53"/>
    <p:sldId id="283" r:id="rId54"/>
    <p:sldId id="371" r:id="rId55"/>
    <p:sldId id="372" r:id="rId56"/>
    <p:sldId id="373" r:id="rId57"/>
    <p:sldId id="374" r:id="rId58"/>
    <p:sldId id="378" r:id="rId59"/>
    <p:sldId id="379" r:id="rId60"/>
    <p:sldId id="273" r:id="rId61"/>
    <p:sldId id="309" r:id="rId62"/>
    <p:sldId id="285" r:id="rId63"/>
    <p:sldId id="326" r:id="rId64"/>
    <p:sldId id="380" r:id="rId65"/>
    <p:sldId id="316" r:id="rId66"/>
    <p:sldId id="322" r:id="rId67"/>
    <p:sldId id="323" r:id="rId68"/>
    <p:sldId id="324" r:id="rId69"/>
    <p:sldId id="342" r:id="rId70"/>
    <p:sldId id="345" r:id="rId71"/>
    <p:sldId id="347" r:id="rId72"/>
    <p:sldId id="348" r:id="rId73"/>
    <p:sldId id="381" r:id="rId74"/>
  </p:sldIdLst>
  <p:sldSz cx="12188825" cy="6858000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-630" y="-9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07987" y="696912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319" cy="41833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8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Shape 7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Shape 73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Shape 73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76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Shape 76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76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Shape 76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76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Shape 76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hape 65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Shape 65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Shape 87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Shape 87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Shape 89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Shape 89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Shape 91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Shape 91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Shape 10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Shape 10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Shape 167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4" name="Shape 167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Shape 169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2" name="Shape 169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Shape 103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Shape 103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Shape 100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Shape 100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Shape 101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Shape 102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hape 105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Shape 105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Shape 108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Shape 108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Shape 108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Shape 108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Shape 1105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Shape 1106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Shape 112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Shape 112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Shape 119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Shape 119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Shape 60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Shape 62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Shape 62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Shape 78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Shape 78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Shape 63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Shape 63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Shape 123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Shape 123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Shape 84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Shape 84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Shape 151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Shape 151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Shape 133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Shape 133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Shape 135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Shape 135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Shape 145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Shape 145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Shape 147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Shape 147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Shape 148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Shape 148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Shape 174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1" name="Shape 174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Shape 179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Shape 179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Shape 183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1" name="Shape 183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Shape 184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8" name="Shape 184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777239" y="2066111"/>
            <a:ext cx="10766004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  <a:defRPr sz="43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777239" y="3334762"/>
            <a:ext cx="10762488" cy="72237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777239" y="4254960"/>
            <a:ext cx="10762488" cy="5669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77777"/>
              </a:buClr>
              <a:buFont typeface="Open Sans"/>
              <a:buNone/>
              <a:defRPr sz="1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grpSp>
        <p:nvGrpSpPr>
          <p:cNvPr id="24" name="Shape 24"/>
          <p:cNvGrpSpPr/>
          <p:nvPr userDrawn="1"/>
        </p:nvGrpSpPr>
        <p:grpSpPr>
          <a:xfrm>
            <a:off x="0" y="5611382"/>
            <a:ext cx="12339638" cy="1248997"/>
            <a:chOff x="0" y="5611382"/>
            <a:chExt cx="12339638" cy="1248997"/>
          </a:xfrm>
        </p:grpSpPr>
        <p:pic>
          <p:nvPicPr>
            <p:cNvPr id="25" name="Shape 25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152400" y="5611382"/>
              <a:ext cx="12187238" cy="665161"/>
            </a:xfrm>
            <a:prstGeom prst="rect">
              <a:avLst/>
            </a:prstGeom>
          </p:spPr>
        </p:pic>
        <p:sp>
          <p:nvSpPr>
            <p:cNvPr id="26" name="Shape 26"/>
            <p:cNvSpPr/>
            <p:nvPr/>
          </p:nvSpPr>
          <p:spPr>
            <a:xfrm>
              <a:off x="2" y="5737035"/>
              <a:ext cx="12188824" cy="1123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121850" tIns="60925" rIns="121850" bIns="609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27" name="Shape 27"/>
            <p:cNvCxnSpPr/>
            <p:nvPr/>
          </p:nvCxnSpPr>
          <p:spPr>
            <a:xfrm>
              <a:off x="0" y="5729553"/>
              <a:ext cx="12188824" cy="0"/>
            </a:xfrm>
            <a:prstGeom prst="straightConnector1">
              <a:avLst/>
            </a:prstGeom>
            <a:noFill/>
            <a:ln w="9525" cap="flat">
              <a:solidFill>
                <a:srgbClr val="D6D6D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075" name="Picture 3" descr="C:\Users\Andres\Dropbox\Intercambio\EdukaTIC 2014\png\logoEdukaticGrande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7828" y="6021288"/>
            <a:ext cx="2304256" cy="48005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92303" y="1458912"/>
            <a:ext cx="11155679" cy="45529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lt2"/>
                </a:solidFill>
              </a:defRPr>
            </a:lvl1pPr>
            <a:lvl2pPr rtl="0">
              <a:defRPr>
                <a:solidFill>
                  <a:schemeClr val="lt2"/>
                </a:solidFill>
              </a:defRPr>
            </a:lvl2pPr>
            <a:lvl3pPr rtl="0">
              <a:defRPr>
                <a:solidFill>
                  <a:schemeClr val="lt2"/>
                </a:solidFill>
              </a:defRPr>
            </a:lvl3pPr>
            <a:lvl4pPr rtl="0">
              <a:defRPr>
                <a:solidFill>
                  <a:schemeClr val="lt2"/>
                </a:solidFill>
              </a:defRPr>
            </a:lvl4pPr>
            <a:lvl5pPr rtl="0">
              <a:defRPr>
                <a:solidFill>
                  <a:schemeClr val="lt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392303" y="890079"/>
            <a:ext cx="11160125" cy="568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lt2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643153" y="957944"/>
            <a:ext cx="6020394" cy="49421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x 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92303" y="2167127"/>
            <a:ext cx="4960711" cy="2478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392304" y="4414521"/>
            <a:ext cx="4960711" cy="5689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1400" b="0" i="1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w/ 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92303" y="1468437"/>
            <a:ext cx="4960711" cy="4581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 sz="1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Logo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28879" y="2560319"/>
            <a:ext cx="11324717" cy="1314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defRPr>
                <a:solidFill>
                  <a:schemeClr val="dk2"/>
                </a:solidFill>
              </a:defRPr>
            </a:lvl1pPr>
            <a:lvl2pPr algn="ctr" rtl="0">
              <a:defRPr>
                <a:solidFill>
                  <a:schemeClr val="dk2"/>
                </a:solidFill>
              </a:defRPr>
            </a:lvl2pPr>
            <a:lvl3pPr algn="ctr" rtl="0">
              <a:defRPr>
                <a:solidFill>
                  <a:schemeClr val="dk2"/>
                </a:solidFill>
              </a:defRPr>
            </a:lvl3pPr>
            <a:lvl4pPr algn="ctr" rtl="0">
              <a:defRPr>
                <a:solidFill>
                  <a:schemeClr val="dk2"/>
                </a:solidFill>
              </a:defRPr>
            </a:lvl4pPr>
            <a:lvl5pPr algn="ctr"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Full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w/ 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Text Treatm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0" y="1371600"/>
            <a:ext cx="12188824" cy="35655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defRPr sz="8800">
                <a:solidFill>
                  <a:schemeClr val="dk2"/>
                </a:solidFill>
              </a:defRPr>
            </a:lvl1pPr>
            <a:lvl2pPr algn="ctr" rtl="0">
              <a:defRPr sz="8800"/>
            </a:lvl2pPr>
            <a:lvl3pPr algn="ctr" rtl="0">
              <a:defRPr sz="8800"/>
            </a:lvl3pPr>
            <a:lvl4pPr algn="ctr" rtl="0">
              <a:defRPr sz="8800"/>
            </a:lvl4pPr>
            <a:lvl5pPr algn="ctr" rtl="0">
              <a:defRPr sz="8800"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 Cent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 Lef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verview 02A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hape 9"/>
          <p:cNvCxnSpPr/>
          <p:nvPr/>
        </p:nvCxnSpPr>
        <p:spPr>
          <a:xfrm>
            <a:off x="0" y="263769"/>
            <a:ext cx="12188824" cy="0"/>
          </a:xfrm>
          <a:prstGeom prst="straightConnector1">
            <a:avLst/>
          </a:prstGeom>
          <a:noFill/>
          <a:ln w="9525" cap="flat">
            <a:solidFill>
              <a:srgbClr val="D6D6D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Shape 10"/>
          <p:cNvCxnSpPr/>
          <p:nvPr/>
        </p:nvCxnSpPr>
        <p:spPr>
          <a:xfrm>
            <a:off x="0" y="6553200"/>
            <a:ext cx="12188824" cy="0"/>
          </a:xfrm>
          <a:prstGeom prst="straightConnector1">
            <a:avLst/>
          </a:prstGeom>
          <a:noFill/>
          <a:ln w="9525" cap="flat">
            <a:solidFill>
              <a:srgbClr val="D6D6D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/>
          <p:nvPr/>
        </p:nvSpPr>
        <p:spPr>
          <a:xfrm>
            <a:off x="1629916" y="6580418"/>
            <a:ext cx="8640960" cy="260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Open Sans"/>
              <a:buNone/>
            </a:pPr>
            <a:r>
              <a:rPr lang="en-US" sz="900" b="0" i="0" u="none" strike="noStrike" cap="none" baseline="0" smtClean="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Carlos Andrés Ávila Dorado</a:t>
            </a:r>
            <a:endParaRPr lang="en-US" sz="900" b="0" i="0" u="none" strike="noStrike" cap="none" baseline="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392303" y="1456871"/>
            <a:ext cx="11163429" cy="45549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pic>
        <p:nvPicPr>
          <p:cNvPr id="4098" name="Picture 2" descr="C:\Users\Andres\Dropbox\Intercambio\EdukaTIC 2014\png\logoEdukaticGrande.png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405780" y="6571902"/>
            <a:ext cx="1159075" cy="241474"/>
          </a:xfrm>
          <a:prstGeom prst="rect">
            <a:avLst/>
          </a:prstGeom>
          <a:noFill/>
        </p:spPr>
      </p:pic>
      <p:pic>
        <p:nvPicPr>
          <p:cNvPr id="4100" name="Picture 4" descr="C:\Documentos Andres\EdukaTIC 2014\logo_twitter.png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10385219" y="6631220"/>
            <a:ext cx="144040" cy="144040"/>
          </a:xfrm>
          <a:prstGeom prst="rect">
            <a:avLst/>
          </a:prstGeom>
          <a:noFill/>
        </p:spPr>
      </p:pic>
      <p:sp>
        <p:nvSpPr>
          <p:cNvPr id="21" name="Shape 11"/>
          <p:cNvSpPr txBox="1"/>
          <p:nvPr userDrawn="1"/>
        </p:nvSpPr>
        <p:spPr>
          <a:xfrm>
            <a:off x="10469966" y="6576146"/>
            <a:ext cx="1080120" cy="260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Open Sans"/>
              <a:buNone/>
            </a:pPr>
            <a:r>
              <a:rPr lang="en-US" sz="900" b="0" i="0" u="none" strike="noStrike" cap="none" baseline="0" smtClean="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@andresavila08</a:t>
            </a:r>
            <a:endParaRPr lang="en-US" sz="900" b="0" i="0" u="none" strike="noStrike" cap="none" baseline="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01" name="Picture 5" descr="C:\Users\Andres\Dropbox\Intercambio\EdukaTIC 2014\png\logo1.png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11005437" y="153773"/>
            <a:ext cx="408888" cy="221218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7" r:id="rId14"/>
    <p:sldLayoutId id="2147483704" r:id="rId15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oKyr9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Q8pQVDyaLo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JIE8xk6Rl1w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k0hGq9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hyperlink" Target="http://bit.ly/1oKyr9D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>
            <a:spLocks noGrp="1"/>
          </p:cNvSpPr>
          <p:nvPr>
            <p:ph type="ctrTitle"/>
          </p:nvPr>
        </p:nvSpPr>
        <p:spPr>
          <a:xfrm>
            <a:off x="777239" y="2066111"/>
            <a:ext cx="10766100" cy="1320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Uso Básico de Tabletas con Sistema Operativo Android</a:t>
            </a:r>
            <a:endParaRPr lang="es-CO" dirty="0"/>
          </a:p>
        </p:txBody>
      </p:sp>
      <p:sp>
        <p:nvSpPr>
          <p:cNvPr id="431" name="Shape 431"/>
          <p:cNvSpPr txBox="1">
            <a:spLocks noGrp="1"/>
          </p:cNvSpPr>
          <p:nvPr>
            <p:ph type="body" idx="1"/>
          </p:nvPr>
        </p:nvSpPr>
        <p:spPr>
          <a:xfrm>
            <a:off x="765820" y="3645024"/>
            <a:ext cx="11282999" cy="722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2800" dirty="0" smtClean="0"/>
              <a:t>Carlos Andrés Ávila Dorado</a:t>
            </a:r>
            <a:br>
              <a:rPr lang="en-US" sz="2800" dirty="0" smtClean="0"/>
            </a:br>
            <a:endParaRPr lang="en-US" sz="2800" dirty="0" smtClean="0"/>
          </a:p>
          <a:p>
            <a:pPr lvl="0" rtl="0">
              <a:buNone/>
            </a:pPr>
            <a:endParaRPr lang="en-US" sz="1600" dirty="0" smtClean="0"/>
          </a:p>
          <a:p>
            <a:pPr lvl="0" rtl="0">
              <a:buNone/>
            </a:pPr>
            <a:endParaRPr lang="en-US" sz="1600" dirty="0"/>
          </a:p>
        </p:txBody>
      </p:sp>
      <p:sp>
        <p:nvSpPr>
          <p:cNvPr id="433" name="Shape 433"/>
          <p:cNvSpPr/>
          <p:nvPr/>
        </p:nvSpPr>
        <p:spPr>
          <a:xfrm>
            <a:off x="6467425" y="517625"/>
            <a:ext cx="5721599" cy="96715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4" name="Shape 434"/>
          <p:cNvSpPr txBox="1">
            <a:spLocks noGrp="1"/>
          </p:cNvSpPr>
          <p:nvPr>
            <p:ph type="title" idx="3"/>
          </p:nvPr>
        </p:nvSpPr>
        <p:spPr>
          <a:xfrm>
            <a:off x="6596826" y="692696"/>
            <a:ext cx="5591999" cy="105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sz="1800" b="1" dirty="0" smtClean="0"/>
              <a:t>Inicio</a:t>
            </a:r>
          </a:p>
          <a:p>
            <a:pPr marL="457200" lvl="0" indent="-342900">
              <a:buClr>
                <a:schemeClr val="dk2"/>
              </a:buClr>
              <a:buSzPct val="100000"/>
              <a:buFont typeface="Open Sans"/>
              <a:buChar char="●"/>
            </a:pPr>
            <a:r>
              <a:rPr lang="es-CO" sz="1800" dirty="0" smtClean="0"/>
              <a:t>Acceda a esta presentación </a:t>
            </a:r>
            <a:r>
              <a:rPr lang="es-CO" sz="1800" dirty="0" smtClean="0"/>
              <a:t>en</a:t>
            </a:r>
            <a:r>
              <a:rPr lang="es-CO" sz="1800" dirty="0" smtClean="0"/>
              <a:t>: </a:t>
            </a:r>
            <a:r>
              <a:rPr lang="es-CO" dirty="0" smtClean="0">
                <a:hlinkClick r:id="rId3"/>
              </a:rPr>
              <a:t>http</a:t>
            </a:r>
            <a:r>
              <a:rPr lang="es-CO" dirty="0" smtClean="0">
                <a:hlinkClick r:id="rId3"/>
              </a:rPr>
              <a:t>://</a:t>
            </a:r>
            <a:r>
              <a:rPr lang="es-CO" dirty="0" smtClean="0">
                <a:hlinkClick r:id="rId3"/>
              </a:rPr>
              <a:t>bit.ly/1oKyr9D</a:t>
            </a:r>
            <a:r>
              <a:rPr lang="es-CO" dirty="0" smtClean="0"/>
              <a:t> </a:t>
            </a:r>
            <a:endParaRPr lang="es-CO" sz="1800" u="sng" dirty="0">
              <a:solidFill>
                <a:schemeClr val="hlink"/>
              </a:solidFill>
            </a:endParaRPr>
          </a:p>
        </p:txBody>
      </p:sp>
      <p:sp>
        <p:nvSpPr>
          <p:cNvPr id="8" name="7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MX" dirty="0" smtClean="0"/>
              <a:t>Ingeniero de Sistemas</a:t>
            </a:r>
            <a:br>
              <a:rPr lang="es-MX" dirty="0" smtClean="0"/>
            </a:br>
            <a:r>
              <a:rPr lang="es-MX" dirty="0" smtClean="0"/>
              <a:t>Fundación Gabriel </a:t>
            </a:r>
            <a:r>
              <a:rPr lang="es-MX" dirty="0" err="1" smtClean="0"/>
              <a:t>Piedrahita</a:t>
            </a:r>
            <a:r>
              <a:rPr lang="es-MX" dirty="0" smtClean="0"/>
              <a:t> Uribe</a:t>
            </a:r>
            <a:br>
              <a:rPr lang="es-MX" dirty="0" smtClean="0"/>
            </a:br>
            <a:r>
              <a:rPr lang="es-MX" dirty="0" smtClean="0"/>
              <a:t>Portal Educativo </a:t>
            </a:r>
            <a:r>
              <a:rPr lang="es-MX" dirty="0" err="1" smtClean="0"/>
              <a:t>Eduteka</a:t>
            </a:r>
            <a:endParaRPr lang="es-CO" dirty="0"/>
          </a:p>
        </p:txBody>
      </p:sp>
      <p:pic>
        <p:nvPicPr>
          <p:cNvPr id="150530" name="Picture 2" descr="C:\Users\Andres\AppData\Local\Temp\x10sctmp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864" y="6021288"/>
            <a:ext cx="1888628" cy="490130"/>
          </a:xfrm>
          <a:prstGeom prst="rect">
            <a:avLst/>
          </a:prstGeom>
          <a:noFill/>
        </p:spPr>
      </p:pic>
      <p:pic>
        <p:nvPicPr>
          <p:cNvPr id="150532" name="Picture 4" descr="C:\Users\Andres\AppData\Local\Temp\x10sctmp2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89118" y="5956436"/>
            <a:ext cx="2545854" cy="5689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33"/>
          <p:cNvSpPr/>
          <p:nvPr/>
        </p:nvSpPr>
        <p:spPr>
          <a:xfrm>
            <a:off x="0" y="445617"/>
            <a:ext cx="12188825" cy="67912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9" name="Shape 439"/>
          <p:cNvSpPr txBox="1">
            <a:spLocks noGrp="1"/>
          </p:cNvSpPr>
          <p:nvPr>
            <p:ph type="title"/>
          </p:nvPr>
        </p:nvSpPr>
        <p:spPr>
          <a:xfrm>
            <a:off x="393191" y="412536"/>
            <a:ext cx="303692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Contenido</a:t>
            </a:r>
            <a:endParaRPr lang="es-CO" dirty="0"/>
          </a:p>
        </p:txBody>
      </p:sp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1144136" y="1196752"/>
            <a:ext cx="4590236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/>
              <a:t>1. Definición</a:t>
            </a:r>
            <a:br>
              <a:rPr lang="es-CO" sz="1800" dirty="0" smtClean="0"/>
            </a:br>
            <a:endParaRPr lang="es-CO" sz="2000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rgbClr val="B45F06"/>
                </a:solidFill>
              </a:rPr>
              <a:t>2. Historia de las tabletas</a:t>
            </a:r>
            <a:endParaRPr lang="es-CO" sz="1800" dirty="0" smtClean="0"/>
          </a:p>
          <a:p>
            <a:endParaRPr lang="es-CO" sz="1800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rgbClr val="C00000"/>
                </a:solidFill>
              </a:rPr>
              <a:t>3. Características generales</a:t>
            </a:r>
          </a:p>
          <a:p>
            <a:endParaRPr lang="es-CO" sz="1800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chemeClr val="accent1">
                    <a:lumMod val="75000"/>
                  </a:schemeClr>
                </a:solidFill>
              </a:rPr>
              <a:t>4. Ventajas - Desventajas</a:t>
            </a:r>
          </a:p>
          <a:p>
            <a:endParaRPr lang="es-CO" sz="1800" dirty="0" smtClean="0"/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chemeClr val="accent3">
                    <a:lumMod val="75000"/>
                  </a:schemeClr>
                </a:solidFill>
              </a:rPr>
              <a:t>5. Utilidades</a:t>
            </a:r>
            <a:br>
              <a:rPr lang="es-CO" sz="1800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es-CO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rgbClr val="B45F06"/>
                </a:solidFill>
              </a:rPr>
              <a:t>6. Configuración básica</a:t>
            </a:r>
            <a:br>
              <a:rPr lang="es-CO" sz="1800" dirty="0" smtClean="0">
                <a:solidFill>
                  <a:srgbClr val="B45F06"/>
                </a:solidFill>
              </a:rPr>
            </a:br>
            <a:endParaRPr lang="es-CO" sz="1800" dirty="0" smtClean="0">
              <a:solidFill>
                <a:srgbClr val="B45F06"/>
              </a:solidFill>
            </a:endParaRPr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chemeClr val="accent4"/>
                </a:solidFill>
              </a:rPr>
              <a:t>7. Búsqueda e instalación de Apps</a:t>
            </a:r>
            <a:br>
              <a:rPr lang="es-CO" sz="1800" dirty="0" smtClean="0">
                <a:solidFill>
                  <a:schemeClr val="accent4"/>
                </a:solidFill>
              </a:rPr>
            </a:br>
            <a:endParaRPr lang="es-CO" sz="1800" dirty="0" smtClean="0">
              <a:solidFill>
                <a:schemeClr val="accent4"/>
              </a:solidFill>
            </a:endParaRPr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chemeClr val="accent3">
                    <a:lumMod val="75000"/>
                  </a:schemeClr>
                </a:solidFill>
              </a:rPr>
              <a:t>8. Apps</a:t>
            </a:r>
            <a:br>
              <a:rPr lang="es-CO" sz="1800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es-CO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457200" lvl="0" indent="-355600" rtl="0">
              <a:buClr>
                <a:schemeClr val="lt2"/>
              </a:buClr>
              <a:buSzPct val="100000"/>
            </a:pPr>
            <a:r>
              <a:rPr lang="es-CO" sz="1800" dirty="0" smtClean="0">
                <a:solidFill>
                  <a:srgbClr val="B45F06"/>
                </a:solidFill>
              </a:rPr>
              <a:t>9. Ejemplos para educación</a:t>
            </a:r>
            <a:endParaRPr lang="es-CO" sz="1800" dirty="0">
              <a:solidFill>
                <a:srgbClr val="B45F06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Definición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333772" y="1796375"/>
            <a:ext cx="6345992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</a:rPr>
              <a:t>Una tableta, en muchos lugares también llamada </a:t>
            </a:r>
            <a:r>
              <a:rPr lang="es-CO" sz="1800" dirty="0" err="1" smtClean="0">
                <a:solidFill>
                  <a:srgbClr val="434343"/>
                </a:solidFill>
              </a:rPr>
              <a:t>tablet</a:t>
            </a:r>
            <a:r>
              <a:rPr lang="es-CO" sz="1800" dirty="0" smtClean="0">
                <a:solidFill>
                  <a:srgbClr val="434343"/>
                </a:solidFill>
              </a:rPr>
              <a:t> (del inglés: </a:t>
            </a:r>
            <a:r>
              <a:rPr lang="es-CO" sz="1800" dirty="0" err="1" smtClean="0">
                <a:solidFill>
                  <a:srgbClr val="434343"/>
                </a:solidFill>
              </a:rPr>
              <a:t>tablet</a:t>
            </a:r>
            <a:r>
              <a:rPr lang="es-CO" sz="1800" dirty="0" smtClean="0">
                <a:solidFill>
                  <a:srgbClr val="434343"/>
                </a:solidFill>
              </a:rPr>
              <a:t> o </a:t>
            </a:r>
            <a:r>
              <a:rPr lang="es-CO" sz="1800" dirty="0" err="1" smtClean="0">
                <a:solidFill>
                  <a:srgbClr val="434343"/>
                </a:solidFill>
              </a:rPr>
              <a:t>tablet</a:t>
            </a:r>
            <a:r>
              <a:rPr lang="es-CO" sz="1800" dirty="0" smtClean="0">
                <a:solidFill>
                  <a:srgbClr val="434343"/>
                </a:solidFill>
              </a:rPr>
              <a:t> </a:t>
            </a:r>
            <a:r>
              <a:rPr lang="es-CO" sz="1800" dirty="0" err="1" smtClean="0">
                <a:solidFill>
                  <a:srgbClr val="434343"/>
                </a:solidFill>
              </a:rPr>
              <a:t>computer</a:t>
            </a:r>
            <a:r>
              <a:rPr lang="es-CO" sz="1800" dirty="0" smtClean="0">
                <a:solidFill>
                  <a:srgbClr val="434343"/>
                </a:solidFill>
              </a:rPr>
              <a:t>), es una computadora portátil de mayor tamaño que un teléfono inteligente o una PDA, integrada en una pantalla táctil con la que se interactúa primariamente con los dedos o un estilete, sin necesidad de teclado físico ni ratón.</a:t>
            </a: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r>
              <a:rPr lang="en-US" sz="1200" dirty="0" smtClean="0">
                <a:solidFill>
                  <a:srgbClr val="434343"/>
                </a:solidFill>
              </a:rPr>
              <a:t>http://es.wikipedia.org/wiki/Tableta_(computadora)</a:t>
            </a:r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6" name="5 Imagen" descr="TabletaSamsu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752" y="1751814"/>
            <a:ext cx="5070308" cy="347738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Tablets-smartphon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140" y="620688"/>
            <a:ext cx="7874000" cy="4470400"/>
          </a:xfrm>
          <a:prstGeom prst="rect">
            <a:avLst/>
          </a:prstGeom>
        </p:spPr>
      </p:pic>
      <p:sp>
        <p:nvSpPr>
          <p:cNvPr id="6" name="Shape 48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7" name="Shape 484"/>
          <p:cNvSpPr txBox="1"/>
          <p:nvPr/>
        </p:nvSpPr>
        <p:spPr>
          <a:xfrm>
            <a:off x="109500" y="4287478"/>
            <a:ext cx="4717199" cy="102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n-US" sz="36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HISTORIA DE LAS</a:t>
            </a:r>
            <a:br>
              <a:rPr lang="en-US" sz="36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3600" dirty="0" smtClean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TABLETAS</a:t>
            </a:r>
            <a:endParaRPr lang="en-US" sz="3600" dirty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980728"/>
            <a:ext cx="12188700" cy="52565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Historia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2710036" y="4149080"/>
            <a:ext cx="3456384" cy="16561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s-CO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Primeros ejemplos del concepto </a:t>
            </a:r>
            <a:r>
              <a:rPr lang="es-CO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tableta de información</a:t>
            </a:r>
            <a:r>
              <a:rPr lang="es-CO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se mostraron en la película 2001, Odisea del Espacio (1969)</a:t>
            </a:r>
            <a:endParaRPr lang="es-MX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https://www.youtube.com/watch?v=JQ8pQVDyaLo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6" name="Picture 2" descr="C:\Users\Andres\AppData\Local\Temp\x10sctmp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547449">
            <a:off x="411718" y="4156728"/>
            <a:ext cx="2192048" cy="120799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349996" y="1196752"/>
            <a:ext cx="33843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lt2"/>
              </a:buClr>
            </a:pP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El concepto de 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Dynabook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 fue creado por Alan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Kay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 en 1968.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Kay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pretendía hacer un ordenador para los niños de todas las edades; eso condujo al desarrollo del prototipo del Xerox Alto, nombrado originariamente "el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Dynabook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provisional".</a:t>
            </a:r>
          </a:p>
        </p:txBody>
      </p:sp>
      <p:pic>
        <p:nvPicPr>
          <p:cNvPr id="6148" name="Picture 4" descr="C:\Users\Andres\AppData\Local\Temp\x10sctmp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772" y="1052736"/>
            <a:ext cx="1888988" cy="1974600"/>
          </a:xfrm>
          <a:prstGeom prst="rect">
            <a:avLst/>
          </a:prstGeom>
          <a:noFill/>
        </p:spPr>
      </p:pic>
      <p:pic>
        <p:nvPicPr>
          <p:cNvPr id="6150" name="Picture 6" descr="C:\Users\Andres\AppData\Local\Temp\x10sctmp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14892" y="1124744"/>
            <a:ext cx="1481336" cy="1981974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7390556" y="1412776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El Xerox Alto, desarrollado en el Xerox PARC en 1973, fue uno de los primeros ordenadores personales de la historia.</a:t>
            </a:r>
          </a:p>
        </p:txBody>
      </p:sp>
      <p:pic>
        <p:nvPicPr>
          <p:cNvPr id="13" name="12 Imagen" descr="startrek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0556" y="3068960"/>
            <a:ext cx="2713484" cy="2713484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8398668" y="580526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Star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trek</a:t>
            </a:r>
            <a:endParaRPr lang="es-CO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980728"/>
            <a:ext cx="12188700" cy="52565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Historia</a:t>
            </a:r>
            <a:endParaRPr lang="es-CO" dirty="0"/>
          </a:p>
        </p:txBody>
      </p:sp>
      <p:sp>
        <p:nvSpPr>
          <p:cNvPr id="10" name="9 CuadroTexto"/>
          <p:cNvSpPr txBox="1"/>
          <p:nvPr/>
        </p:nvSpPr>
        <p:spPr>
          <a:xfrm>
            <a:off x="7966620" y="2780928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En 2001, Nokia desarrolló un prototipo de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el Nokia 510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webtablet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de casi dos kilos de peso y una pantalla táctil de diez pulgadas.</a:t>
            </a:r>
          </a:p>
        </p:txBody>
      </p:sp>
      <p:pic>
        <p:nvPicPr>
          <p:cNvPr id="217090" name="Picture 2" descr="C:\Users\Andres\AppData\Local\Temp\x10sctmp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8628" y="1124744"/>
            <a:ext cx="2908696" cy="1602878"/>
          </a:xfrm>
          <a:prstGeom prst="rect">
            <a:avLst/>
          </a:prstGeom>
          <a:noFill/>
        </p:spPr>
      </p:pic>
      <p:pic>
        <p:nvPicPr>
          <p:cNvPr id="217092" name="Picture 4" descr="C:\Users\Andres\AppData\Local\Temp\x10sctmp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828" y="3501008"/>
            <a:ext cx="2105025" cy="2190750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2854052" y="1268760"/>
            <a:ext cx="32403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En 1987 Apple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Computer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presenta un vídeo conceptual acerca del 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Knowledge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Navigator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 una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futurista que respondía ante comandos de voz</a:t>
            </a:r>
          </a:p>
          <a:p>
            <a:endParaRPr lang="es-CO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  <a:hlinkClick r:id="rId5"/>
            </a:endParaRPr>
          </a:p>
          <a:p>
            <a:r>
              <a:rPr lang="es-CO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https://www.youtube.com/watch?v=JIE8xk6Rl1w</a:t>
            </a:r>
            <a:endParaRPr lang="es-CO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" name="Picture 8" descr="C:\Users\Andres\AppData\Local\Temp\x10sctmp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7788" y="1196752"/>
            <a:ext cx="2284768" cy="1752922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/>
        </p:nvSpPr>
        <p:spPr>
          <a:xfrm>
            <a:off x="3142084" y="3789040"/>
            <a:ext cx="2952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Microsoft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PC, término creado por Microsoft en 2001, para una Computadora personal que ejecute una copia del Sistema operativo Windows XP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PC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Edition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7102524" y="4221088"/>
            <a:ext cx="15841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Finalmente en 2010 Apple Inc. presenta el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iPad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basado en el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iPhone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alcanzando el éxito comercial.</a:t>
            </a:r>
          </a:p>
        </p:txBody>
      </p:sp>
      <p:pic>
        <p:nvPicPr>
          <p:cNvPr id="217094" name="Picture 6" descr="C:\Users\Andres\AppData\Local\Temp\x10sctmp8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731428" y="3933056"/>
            <a:ext cx="1551014" cy="22497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o-TABLET-faceb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88824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477788" y="4293096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Características Generales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Tipos de Tabletas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3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Tomando en cuenta los diseños de las tabletas, podemos dividirlas en 4 tipos:</a:t>
            </a:r>
            <a:endParaRPr lang="es-CO" sz="2000" dirty="0">
              <a:solidFill>
                <a:srgbClr val="434343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41884" y="2276872"/>
            <a:ext cx="352839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Tableta Digital Pizarra: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Tableta clásica con pantalla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touch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screen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sin teclado, con input por medio de un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Stylus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Pen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o con el dedo.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/>
              <a:t>  </a:t>
            </a:r>
            <a:r>
              <a:rPr lang="es-ES" sz="1600" dirty="0" smtClean="0">
                <a:solidFill>
                  <a:schemeClr val="accent4">
                    <a:lumMod val="75000"/>
                  </a:schemeClr>
                </a:solidFill>
                <a:latin typeface="Open Sans"/>
              </a:rPr>
              <a:t>Tableta Convertible: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 en realidad una computadora portátil normal con la excepción que su pantalla se puede girar 180 grados.  </a:t>
            </a:r>
          </a:p>
          <a:p>
            <a:endParaRPr lang="es-CO" sz="16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526460" y="2276872"/>
            <a:ext cx="367240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Open Sans"/>
              </a:rPr>
              <a:t>Tableta Tipo Folleto: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tableta de doble pantalla que puede doblarse como un libro.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 </a:t>
            </a:r>
            <a:r>
              <a:rPr lang="es-ES" sz="1600" dirty="0" smtClean="0">
                <a:solidFill>
                  <a:srgbClr val="7030A0"/>
                </a:solidFill>
                <a:latin typeface="Open Sans"/>
              </a:rPr>
              <a:t>Tableta Hibrida: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 como un tableta Pizarra pero podemos conectarle teclado y mouse y muchos otros dispositivos. </a:t>
            </a:r>
          </a:p>
          <a:p>
            <a:endParaRPr lang="es-CO" sz="16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dirty="0" smtClean="0"/>
              <a:t>Tipos de Pantalla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4294967295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Las pantallas más utilizadas en tabletas son dos:</a:t>
            </a:r>
            <a:endParaRPr lang="es-CO" sz="2000" dirty="0">
              <a:solidFill>
                <a:srgbClr val="434343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41884" y="2276872"/>
            <a:ext cx="41044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b="1" kern="1200" dirty="0" smtClean="0">
                <a:solidFill>
                  <a:schemeClr val="accent1">
                    <a:lumMod val="75000"/>
                  </a:schemeClr>
                </a:solidFill>
              </a:rPr>
              <a:t> Resistiva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Interrupción de corriente.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/>
              <a:t>  </a:t>
            </a:r>
            <a:r>
              <a:rPr lang="es-ES" sz="1600" b="1" kern="1200" dirty="0" smtClean="0">
                <a:solidFill>
                  <a:schemeClr val="accent3">
                    <a:lumMod val="75000"/>
                  </a:schemeClr>
                </a:solidFill>
              </a:rPr>
              <a:t>Capacitiva</a:t>
            </a:r>
            <a:r>
              <a:rPr lang="es-ES" sz="1600" b="1" kern="1200" dirty="0" smtClean="0">
                <a:solidFill>
                  <a:schemeClr val="tx1"/>
                </a:solidFill>
              </a:rPr>
              <a:t>:</a:t>
            </a:r>
            <a:r>
              <a:rPr lang="es-ES" sz="1600" dirty="0" smtClean="0">
                <a:solidFill>
                  <a:schemeClr val="accent4">
                    <a:lumMod val="75000"/>
                  </a:schemeClr>
                </a:solidFill>
                <a:latin typeface="Open Sans"/>
              </a:rPr>
              <a:t> </a:t>
            </a:r>
            <a:r>
              <a:rPr lang="es-E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Consiste de una membrana de vidrio con una delgada capa metálica sobre la superficie de la pantalla. Se aplica una ligera corriente eléctrica a la pantalla, la cual sólo se altera al ser tocada con un dedo, o bien, con un objeto conductor de electricidad.</a:t>
            </a:r>
            <a:r>
              <a:rPr lang="es-ES" sz="1600" kern="1200" dirty="0" smtClean="0">
                <a:solidFill>
                  <a:schemeClr val="tx1"/>
                </a:solidFill>
              </a:rPr>
              <a:t> </a:t>
            </a: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endParaRPr lang="es-CO" sz="1600" dirty="0"/>
          </a:p>
        </p:txBody>
      </p:sp>
      <p:pic>
        <p:nvPicPr>
          <p:cNvPr id="7" name="Imagen 1" descr="http://www.tec-mex.com.mx/promos/bit/bit0702-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2484" y="2276872"/>
            <a:ext cx="309634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Sistemas Operativos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4294967295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Listado de Sistemas operativos utilizados en tabletas:</a:t>
            </a:r>
            <a:endParaRPr lang="es-CO" sz="2000" dirty="0">
              <a:solidFill>
                <a:srgbClr val="434343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41884" y="2276872"/>
            <a:ext cx="40324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b="1" dirty="0" smtClean="0">
                <a:solidFill>
                  <a:schemeClr val="accent1">
                    <a:lumMod val="75000"/>
                  </a:schemeClr>
                </a:solidFill>
              </a:rPr>
              <a:t>Android</a:t>
            </a:r>
          </a:p>
          <a:p>
            <a:pPr>
              <a:buFont typeface="Arial" pitchFamily="34" charset="0"/>
              <a:buChar char="•"/>
            </a:pP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iOS</a:t>
            </a:r>
            <a:r>
              <a:rPr lang="es-CO" sz="1600" dirty="0" smtClean="0"/>
              <a:t/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Windows </a:t>
            </a:r>
            <a:r>
              <a:rPr lang="es-CO" sz="1600" dirty="0" err="1" smtClean="0"/>
              <a:t>Phone</a:t>
            </a:r>
            <a:r>
              <a:rPr lang="es-CO" sz="1600" dirty="0" smtClean="0"/>
              <a:t/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BlackBerry</a:t>
            </a:r>
            <a:r>
              <a:rPr lang="es-CO" sz="1600" dirty="0" smtClean="0"/>
              <a:t> OS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Linux u otros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Symbian</a:t>
            </a:r>
            <a:r>
              <a:rPr lang="es-CO" sz="1600" dirty="0" smtClean="0"/>
              <a:t> OS (Nokia)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Firefox</a:t>
            </a:r>
            <a:r>
              <a:rPr lang="es-CO" sz="1600" dirty="0" smtClean="0"/>
              <a:t> 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Ubuntu </a:t>
            </a:r>
            <a:r>
              <a:rPr lang="es-CO" sz="1600" dirty="0" err="1" smtClean="0"/>
              <a:t>Touch</a:t>
            </a:r>
            <a:r>
              <a:rPr lang="es-CO" sz="1600" dirty="0" smtClean="0"/>
              <a:t> que está en desarrollo</a:t>
            </a:r>
          </a:p>
          <a:p>
            <a:endParaRPr lang="es-CO" sz="1600" dirty="0"/>
          </a:p>
        </p:txBody>
      </p:sp>
      <p:pic>
        <p:nvPicPr>
          <p:cNvPr id="221186" name="Picture 2" descr="C:\Users\Andres\AppData\Local\Temp\x10sctmp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3552" y="2348881"/>
            <a:ext cx="5581420" cy="33764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ventajasydesventaj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549796" y="4293096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MX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Ventajas Desventajas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3"/>
          <p:cNvSpPr/>
          <p:nvPr/>
        </p:nvSpPr>
        <p:spPr>
          <a:xfrm>
            <a:off x="150" y="386744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393191" y="40466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Ventajas</a:t>
            </a:r>
            <a:endParaRPr lang="es-CO" dirty="0"/>
          </a:p>
        </p:txBody>
      </p:sp>
      <p:pic>
        <p:nvPicPr>
          <p:cNvPr id="496" name="Shape 49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254625" y="1568475"/>
            <a:ext cx="2553749" cy="45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Shape 497"/>
          <p:cNvSpPr txBox="1"/>
          <p:nvPr/>
        </p:nvSpPr>
        <p:spPr>
          <a:xfrm>
            <a:off x="675425" y="2310675"/>
            <a:ext cx="7001400" cy="3000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Su facilidad de uso en ambientes no favorables a un teclado y un ratón.</a:t>
            </a:r>
          </a:p>
          <a:p>
            <a:pPr algn="just">
              <a:buFont typeface="Arial" pitchFamily="34" charset="0"/>
              <a:buChar char="•"/>
            </a:pP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Peso liviano.</a:t>
            </a:r>
          </a:p>
          <a:p>
            <a:pPr algn="just">
              <a:buFont typeface="Arial" pitchFamily="34" charset="0"/>
              <a:buChar char="•"/>
            </a:pP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Fácil manipulación de imágenes, música o juegos.</a:t>
            </a:r>
          </a:p>
          <a:p>
            <a:pPr algn="just">
              <a:buFont typeface="Arial" pitchFamily="34" charset="0"/>
              <a:buChar char="•"/>
            </a:pP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La duración de la batería es mucho mayor que la de una computadora portátil.</a:t>
            </a:r>
          </a:p>
          <a:p>
            <a:pPr algn="just"/>
            <a:endParaRPr lang="es-ES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rtl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dirty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3"/>
          <p:cNvSpPr/>
          <p:nvPr/>
        </p:nvSpPr>
        <p:spPr>
          <a:xfrm>
            <a:off x="150" y="386744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393191" y="40466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Ventajas</a:t>
            </a:r>
            <a:endParaRPr lang="es-CO" dirty="0"/>
          </a:p>
        </p:txBody>
      </p:sp>
      <p:pic>
        <p:nvPicPr>
          <p:cNvPr id="227330" name="Picture 2" descr="C:\Users\Andres\AppData\Local\Temp\x10sctmp1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844" y="1196752"/>
            <a:ext cx="4369814" cy="2259632"/>
          </a:xfrm>
          <a:prstGeom prst="rect">
            <a:avLst/>
          </a:prstGeom>
          <a:noFill/>
        </p:spPr>
      </p:pic>
      <p:pic>
        <p:nvPicPr>
          <p:cNvPr id="227332" name="Picture 4" descr="C:\Users\Andres\AppData\Local\Temp\x10sctmp1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8021" y="1628800"/>
            <a:ext cx="5625023" cy="4032448"/>
          </a:xfrm>
          <a:prstGeom prst="rect">
            <a:avLst/>
          </a:prstGeom>
          <a:noFill/>
        </p:spPr>
      </p:pic>
      <p:pic>
        <p:nvPicPr>
          <p:cNvPr id="227334" name="Picture 6" descr="C:\Users\Andres\AppData\Local\Temp\x10sctmp1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41884" y="3615261"/>
            <a:ext cx="3672408" cy="2766067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989956" y="5589240"/>
            <a:ext cx="1728192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Realismo</a:t>
            </a:r>
            <a:endParaRPr lang="es-CO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3"/>
          <p:cNvSpPr/>
          <p:nvPr/>
        </p:nvSpPr>
        <p:spPr>
          <a:xfrm>
            <a:off x="150" y="386744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393191" y="40466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Desventajas</a:t>
            </a:r>
            <a:endParaRPr lang="es-CO" dirty="0"/>
          </a:p>
        </p:txBody>
      </p:sp>
      <p:sp>
        <p:nvSpPr>
          <p:cNvPr id="10" name="9 CuadroTexto"/>
          <p:cNvSpPr txBox="1"/>
          <p:nvPr/>
        </p:nvSpPr>
        <p:spPr>
          <a:xfrm>
            <a:off x="981844" y="1833786"/>
            <a:ext cx="55446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Riesgos en la pantalla: las pantallas de las tabletas se manipulan más que las de los portátiles convencionales, corren un mayor riesgo de daños debido a los golpes y al mal uso.</a:t>
            </a:r>
          </a:p>
          <a:p>
            <a:pPr algn="just">
              <a:buFont typeface="Wingdings" pitchFamily="2" charset="2"/>
              <a:buChar char="§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Incomodidad al escribir mucho.</a:t>
            </a:r>
          </a:p>
          <a:p>
            <a:pPr algn="just">
              <a:buFont typeface="Wingdings" pitchFamily="2" charset="2"/>
              <a:buChar char="§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No soporta programas de alto rendimiento como por ejemplo </a:t>
            </a:r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AutoCAD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o juegos potentes.</a:t>
            </a:r>
          </a:p>
          <a:p>
            <a:pPr algn="just">
              <a:buFont typeface="Wingdings" pitchFamily="2" charset="2"/>
              <a:buChar char="§"/>
            </a:pPr>
            <a:endParaRPr lang="es-MX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No posee lectores como CD/DVD.</a:t>
            </a:r>
          </a:p>
          <a:p>
            <a:pPr algn="just">
              <a:buFont typeface="Wingdings" pitchFamily="2" charset="2"/>
              <a:buChar char="§"/>
            </a:pPr>
            <a:endParaRPr lang="es-MX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El uso depende mucho de la conectividad en Internet.</a:t>
            </a: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" name="10 Imagen" descr="warning.jpg"/>
          <p:cNvPicPr>
            <a:picLocks noChangeAspect="1"/>
          </p:cNvPicPr>
          <p:nvPr/>
        </p:nvPicPr>
        <p:blipFill>
          <a:blip r:embed="rId3"/>
          <a:srcRect t="2083"/>
          <a:stretch>
            <a:fillRect/>
          </a:stretch>
        </p:blipFill>
        <p:spPr>
          <a:xfrm>
            <a:off x="6814492" y="1844824"/>
            <a:ext cx="4320480" cy="338437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tabletutilidad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33" y="0"/>
            <a:ext cx="12193358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483575" y="4538578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Utilidades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/>
        </p:nvSpPr>
        <p:spPr>
          <a:xfrm>
            <a:off x="0" y="1748075"/>
            <a:ext cx="12188700" cy="4108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5" name="Shape 475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ES" dirty="0" smtClean="0"/>
              <a:t>Utilidades Comunes</a:t>
            </a:r>
            <a:endParaRPr lang="es-ES" dirty="0"/>
          </a:p>
        </p:txBody>
      </p:sp>
      <p:pic>
        <p:nvPicPr>
          <p:cNvPr id="477" name="Shape 47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37997" y="2167897"/>
            <a:ext cx="4937475" cy="32756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880098" y="1928802"/>
            <a:ext cx="607223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Lectura de libros electrónicos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Lectura de cómics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Consulta y edición de documentos de suites ofimáticas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Navegación web (mediante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Wi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-Fi, USB o 3G)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Llamadas telefónicas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Reproducción de música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Visualización de vídeos y películas.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Cámara fotográfica y de vídeo HD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Videoconferencias</a:t>
            </a:r>
          </a:p>
          <a:p>
            <a:endParaRPr lang="es-ES" sz="18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viewsonic-tablet-03.jpg"/>
          <p:cNvPicPr>
            <a:picLocks noChangeAspect="1"/>
          </p:cNvPicPr>
          <p:nvPr/>
        </p:nvPicPr>
        <p:blipFill>
          <a:blip r:embed="rId3"/>
          <a:srcRect b="9375"/>
          <a:stretch>
            <a:fillRect/>
          </a:stretch>
        </p:blipFill>
        <p:spPr>
          <a:xfrm>
            <a:off x="1" y="0"/>
            <a:ext cx="12188824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236496" y="4286256"/>
            <a:ext cx="4786346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4000" dirty="0" smtClean="0">
                <a:solidFill>
                  <a:schemeClr val="bg1"/>
                </a:solidFill>
              </a:rPr>
              <a:t>Configuración Básica</a:t>
            </a:r>
            <a:endParaRPr lang="es-CO" sz="40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1093752" y="2357430"/>
            <a:ext cx="44291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Aquí puedes conocer la versión del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Android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instalado, el numero del modelo, versión de hardware, entre otros.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36496" y="383425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Acerca del</a:t>
            </a:r>
            <a:br>
              <a:rPr lang="es-ES_tradnl" sz="2400" dirty="0" smtClean="0">
                <a:solidFill>
                  <a:schemeClr val="bg1"/>
                </a:solidFill>
                <a:latin typeface="Open Sans"/>
              </a:rPr>
            </a:br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Tablet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8" name="7 Imagen" descr="2014-05-27 23.16.21.png"/>
          <p:cNvPicPr>
            <a:picLocks noChangeAspect="1"/>
          </p:cNvPicPr>
          <p:nvPr/>
        </p:nvPicPr>
        <p:blipFill>
          <a:blip r:embed="rId2"/>
          <a:srcRect t="6250" b="4167"/>
          <a:stretch>
            <a:fillRect/>
          </a:stretch>
        </p:blipFill>
        <p:spPr>
          <a:xfrm>
            <a:off x="6094442" y="357166"/>
            <a:ext cx="4286250" cy="6143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hape 527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grpSp>
          <p:nvGrpSpPr>
            <p:cNvPr id="4" name="Shape 528"/>
            <p:cNvGrpSpPr/>
            <p:nvPr/>
          </p:nvGrpSpPr>
          <p:grpSpPr>
            <a:xfrm>
              <a:off x="78700" y="2614655"/>
              <a:ext cx="2669099" cy="922500"/>
              <a:chOff x="78700" y="2614655"/>
              <a:chExt cx="2669099" cy="922500"/>
            </a:xfrm>
          </p:grpSpPr>
          <p:sp>
            <p:nvSpPr>
              <p:cNvPr id="6" name="Shape 529"/>
              <p:cNvSpPr/>
              <p:nvPr/>
            </p:nvSpPr>
            <p:spPr>
              <a:xfrm>
                <a:off x="78700" y="2614655"/>
                <a:ext cx="2669099" cy="922500"/>
              </a:xfrm>
              <a:prstGeom prst="homePlate">
                <a:avLst>
                  <a:gd name="adj" fmla="val 26194"/>
                </a:avLst>
              </a:prstGeom>
              <a:solidFill>
                <a:srgbClr val="D50F25"/>
              </a:solidFill>
              <a:ln>
                <a:noFill/>
              </a:ln>
            </p:spPr>
            <p:txBody>
              <a:bodyPr lIns="121875" tIns="60925" rIns="121875" bIns="60925" anchor="t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7" name="Shape 530"/>
              <p:cNvSpPr/>
              <p:nvPr/>
            </p:nvSpPr>
            <p:spPr>
              <a:xfrm>
                <a:off x="2410166" y="2790005"/>
                <a:ext cx="171300" cy="571799"/>
              </a:xfrm>
              <a:prstGeom prst="chevron">
                <a:avLst>
                  <a:gd name="adj" fmla="val 87475"/>
                </a:avLst>
              </a:prstGeom>
              <a:solidFill>
                <a:srgbClr val="F8939E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5" name="Shape 531"/>
            <p:cNvSpPr txBox="1"/>
            <p:nvPr/>
          </p:nvSpPr>
          <p:spPr>
            <a:xfrm>
              <a:off x="243758" y="2757531"/>
              <a:ext cx="2046299" cy="539100"/>
            </a:xfrm>
            <a:prstGeom prst="rect">
              <a:avLst/>
            </a:prstGeom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buNone/>
              </a:pPr>
              <a:r>
                <a:rPr lang="es-ES" sz="2400" dirty="0" smtClean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Seguridad</a:t>
              </a:r>
              <a:endParaRPr lang="es-E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8" name="7 Imagen" descr="Seguridad.png"/>
          <p:cNvPicPr>
            <a:picLocks noChangeAspect="1"/>
          </p:cNvPicPr>
          <p:nvPr/>
        </p:nvPicPr>
        <p:blipFill>
          <a:blip r:embed="rId2"/>
          <a:srcRect t="2083" b="18750"/>
          <a:stretch>
            <a:fillRect/>
          </a:stretch>
        </p:blipFill>
        <p:spPr>
          <a:xfrm>
            <a:off x="6594478" y="642918"/>
            <a:ext cx="4286250" cy="542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8 CuadroTexto"/>
          <p:cNvSpPr txBox="1"/>
          <p:nvPr/>
        </p:nvSpPr>
        <p:spPr>
          <a:xfrm>
            <a:off x="950876" y="2285992"/>
            <a:ext cx="4429156" cy="3284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Según un estudio de Symantec de 2013,</a:t>
            </a:r>
            <a:r>
              <a:rPr lang="es-ES" sz="18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demuestra que en comparación con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iOS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,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Android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es un sistema menos vulnerable. El estudio en cuestión habla de 13 vulnerabilidades graves para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Android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y 387 vulnerabilidades graves para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iOS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.</a:t>
            </a:r>
          </a:p>
          <a:p>
            <a:pPr>
              <a:lnSpc>
                <a:spcPct val="150000"/>
              </a:lnSpc>
            </a:pPr>
            <a:endParaRPr lang="es-ES_tradnl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r">
              <a:lnSpc>
                <a:spcPct val="150000"/>
              </a:lnSpc>
            </a:pP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hlinkClick r:id="rId3"/>
              </a:rPr>
              <a:t>http://bit.ly/1k0hGq9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950876" y="1590434"/>
            <a:ext cx="4429156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Los Informes de Ubicación permiten que Google almacene y utilice periódicamente los datos de ubicación más recientes de tu dispositivo, así como la información sobre actividades como conducir, caminar y pasear en bicicleta, en relación con tu cuenta de Google. Los Informes de Ubicación son una opción de configuración específica de cada dispositivo.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36496" y="383425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Acceso </a:t>
            </a:r>
            <a:br>
              <a:rPr lang="es-ES_tradnl" sz="2400" dirty="0" smtClean="0">
                <a:solidFill>
                  <a:schemeClr val="bg1"/>
                </a:solidFill>
                <a:latin typeface="Open Sans"/>
              </a:rPr>
            </a:br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Ubicación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1" name="10 Imagen" descr="2014-05-27 23.00.43.png"/>
          <p:cNvPicPr>
            <a:picLocks noChangeAspect="1"/>
          </p:cNvPicPr>
          <p:nvPr/>
        </p:nvPicPr>
        <p:blipFill>
          <a:blip r:embed="rId2"/>
          <a:srcRect t="3125" b="36458"/>
          <a:stretch>
            <a:fillRect/>
          </a:stretch>
        </p:blipFill>
        <p:spPr>
          <a:xfrm>
            <a:off x="5951536" y="714356"/>
            <a:ext cx="5173060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1236628" y="1928802"/>
            <a:ext cx="4429156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Puedes crear copias de seguridad de la configuración y de otros datos asociados con una o más cuentas de Google. Si necesitas reemplazar o volver a los ajustes de fábrica de tu dispositivo, puedes restablecer los datos de cualquier cuenta para la que hayas creado una copia de seguridad anteriormente.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7688" y="428604"/>
            <a:ext cx="2308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Copia Seguridad y Restablecer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8" name="7 Imagen" descr="2014-05-27 23.01.04.png"/>
          <p:cNvPicPr>
            <a:picLocks noChangeAspect="1"/>
          </p:cNvPicPr>
          <p:nvPr/>
        </p:nvPicPr>
        <p:blipFill>
          <a:blip r:embed="rId2"/>
          <a:srcRect t="2083" b="21875"/>
          <a:stretch>
            <a:fillRect/>
          </a:stretch>
        </p:blipFill>
        <p:spPr>
          <a:xfrm>
            <a:off x="6523040" y="785794"/>
            <a:ext cx="4286250" cy="5214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android-apps-source-code-free-download-wwwandroidappsandgamescom-1806x11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22182" y="4286256"/>
            <a:ext cx="4786346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4000" dirty="0" smtClean="0">
                <a:solidFill>
                  <a:schemeClr val="bg1"/>
                </a:solidFill>
              </a:rPr>
              <a:t>Búsqueda e instalación de </a:t>
            </a:r>
            <a:r>
              <a:rPr lang="es-ES" sz="4000" dirty="0" err="1" smtClean="0">
                <a:solidFill>
                  <a:schemeClr val="bg1"/>
                </a:solidFill>
              </a:rPr>
              <a:t>Apps</a:t>
            </a:r>
            <a:endParaRPr lang="es-CO" sz="40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/>
          <p:nvPr/>
        </p:nvSpPr>
        <p:spPr>
          <a:xfrm>
            <a:off x="150" y="4429132"/>
            <a:ext cx="12188700" cy="179241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7" name="Shape 517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dirty="0" smtClean="0"/>
              <a:t>Google Play</a:t>
            </a:r>
            <a:endParaRPr lang="en-US" dirty="0"/>
          </a:p>
        </p:txBody>
      </p:sp>
      <p:sp>
        <p:nvSpPr>
          <p:cNvPr id="518" name="Shape 518"/>
          <p:cNvSpPr txBox="1">
            <a:spLocks noGrp="1"/>
          </p:cNvSpPr>
          <p:nvPr>
            <p:ph type="body" idx="1"/>
          </p:nvPr>
        </p:nvSpPr>
        <p:spPr>
          <a:xfrm>
            <a:off x="1014224" y="4268800"/>
            <a:ext cx="10074000" cy="1861799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algn="just"/>
            <a:r>
              <a:rPr lang="es-E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Google Play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 una plataforma de distribución digital de aplicaciones móviles para los dispositivos con sistema operativo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Android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así como una tienda en línea desarrollada y operada por Google. Ésta plataforma permite a los usuarios navegar y descargar aplicaciones, música, libros, revistas y películas. 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0226" name="Picture 2" descr="C:\Users\Andres\AppData\Local\Temp\x10sctm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9932" y="1257392"/>
            <a:ext cx="8358468" cy="2981364"/>
          </a:xfrm>
          <a:prstGeom prst="rect">
            <a:avLst/>
          </a:prstGeom>
          <a:noFill/>
        </p:spPr>
      </p:pic>
      <p:sp>
        <p:nvSpPr>
          <p:cNvPr id="8" name="7 Elipse"/>
          <p:cNvSpPr/>
          <p:nvPr/>
        </p:nvSpPr>
        <p:spPr>
          <a:xfrm>
            <a:off x="2986953" y="1643050"/>
            <a:ext cx="1143008" cy="3571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weird-android-ap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9" name="Shape 543"/>
          <p:cNvSpPr/>
          <p:nvPr/>
        </p:nvSpPr>
        <p:spPr>
          <a:xfrm>
            <a:off x="7252625" y="500042"/>
            <a:ext cx="4936200" cy="13118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0" name="Shape 544"/>
          <p:cNvSpPr txBox="1"/>
          <p:nvPr/>
        </p:nvSpPr>
        <p:spPr>
          <a:xfrm>
            <a:off x="7308858" y="785794"/>
            <a:ext cx="4786346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4000" dirty="0" err="1" smtClean="0">
                <a:solidFill>
                  <a:schemeClr val="bg1"/>
                </a:solidFill>
              </a:rPr>
              <a:t>Apps</a:t>
            </a:r>
            <a:endParaRPr lang="es-CO" sz="40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36496" y="57148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Rendimiento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34498" name="Picture 2" descr="C:\Users\Andres\AppData\Local\Temp\x10sctmp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562" y="1643050"/>
            <a:ext cx="2636394" cy="45937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3522644" y="1857364"/>
            <a:ext cx="20717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Master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 la aplicación más descargada que se encarga de optimizar la memoria, acelerar y actuar como antivirus en los dispositivos </a:t>
            </a:r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Android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4500" name="Picture 4" descr="C:\Users\Andres\AppData\Local\Temp\x10sctmp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3238" y="1500174"/>
            <a:ext cx="2581512" cy="457208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5880098" y="4357694"/>
            <a:ext cx="20002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Speedtest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para probar tu conexión fácilmente y con solo un toque en menos de 30 segundos.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36496" y="57148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Rendimiento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522644" y="2260579"/>
            <a:ext cx="2071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Battery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Doctor (Medico de Batería) es un gerente de energía del dispositivo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880098" y="4357694"/>
            <a:ext cx="20002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Antutu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ayuda a los usuarios a conocer profundamente las características de sus dispositivos </a:t>
            </a:r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Android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 través de números estadísticos.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8594" name="Picture 2" descr="C:\Users\Andres\AppData\Local\Temp\x10sctmp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8000" y="1714488"/>
            <a:ext cx="2565964" cy="4286328"/>
          </a:xfrm>
          <a:prstGeom prst="rect">
            <a:avLst/>
          </a:prstGeom>
          <a:noFill/>
        </p:spPr>
      </p:pic>
      <p:pic>
        <p:nvPicPr>
          <p:cNvPr id="238596" name="Picture 4" descr="C:\Users\Andres\AppData\Local\Temp\x10sctmp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6114" y="1500174"/>
            <a:ext cx="2462682" cy="4400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022578" y="2071678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Flipboard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 una revista personal. Es la manera de ponerse al día con las noticias y los temas que te interesan. 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9618" name="Picture 2" descr="C:\Users\Andres\AppData\Local\Temp\x10sctmp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686" y="2000240"/>
            <a:ext cx="2295046" cy="3690074"/>
          </a:xfrm>
          <a:prstGeom prst="rect">
            <a:avLst/>
          </a:prstGeom>
          <a:noFill/>
        </p:spPr>
      </p:pic>
      <p:pic>
        <p:nvPicPr>
          <p:cNvPr id="239620" name="Picture 4" descr="C:\Users\Andres\AppData\Local\Temp\x10sctmp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5784" y="1714488"/>
            <a:ext cx="5072352" cy="3162358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5737222" y="5072074"/>
            <a:ext cx="4857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Moon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Reader es un lector de libros con potentes controles y completas funciones. Además es compatible con la mayoría de formatos de lectura.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 txBox="1">
            <a:spLocks noGrp="1"/>
          </p:cNvSpPr>
          <p:nvPr>
            <p:ph type="title"/>
          </p:nvPr>
        </p:nvSpPr>
        <p:spPr>
          <a:xfrm>
            <a:off x="9094808" y="714356"/>
            <a:ext cx="2714644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 err="1" smtClean="0"/>
              <a:t>Evernote</a:t>
            </a:r>
            <a:endParaRPr lang="en-US" dirty="0"/>
          </a:p>
        </p:txBody>
      </p:sp>
      <p:pic>
        <p:nvPicPr>
          <p:cNvPr id="736" name="Shape 73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880494" y="714356"/>
            <a:ext cx="678772" cy="640199"/>
          </a:xfrm>
          <a:prstGeom prst="rect">
            <a:avLst/>
          </a:prstGeom>
        </p:spPr>
      </p:pic>
      <p:pic>
        <p:nvPicPr>
          <p:cNvPr id="748" name="Shape 74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1446180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8809056" y="1500174"/>
            <a:ext cx="242889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Sincronizar todas las notas en todos los ordenadores y dispositivos que usas.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Crear notas de texto, listas de cosas por hacer y de tareas. 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Añade texto escrito a mano y bocetos a tus notas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Guardar, sincronizar y compartir archivos 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Buscar texto dentro de imágenes.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Organizar notas por libretas y etiquetas.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 txBox="1">
            <a:spLocks noGrp="1"/>
          </p:cNvSpPr>
          <p:nvPr>
            <p:ph type="title"/>
          </p:nvPr>
        </p:nvSpPr>
        <p:spPr>
          <a:xfrm>
            <a:off x="367900" y="2143116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Keep</a:t>
            </a:r>
          </a:p>
        </p:txBody>
      </p:sp>
      <p:pic>
        <p:nvPicPr>
          <p:cNvPr id="725" name="Shape 72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2248" y="2143116"/>
            <a:ext cx="599825" cy="599825"/>
          </a:xfrm>
          <a:prstGeom prst="rect">
            <a:avLst/>
          </a:prstGeom>
        </p:spPr>
      </p:pic>
      <p:pic>
        <p:nvPicPr>
          <p:cNvPr id="730" name="Shape 73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49625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5 CuadroTexto"/>
          <p:cNvSpPr txBox="1"/>
          <p:nvPr/>
        </p:nvSpPr>
        <p:spPr>
          <a:xfrm>
            <a:off x="450810" y="2928934"/>
            <a:ext cx="214314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Apunta rápidamente todo lo que piensas y recupéralo en el lugar y el momento indicados. Graba un recordatorio de voz estés donde estés (se transcribirá automáticamente). Guarda la foto de un póster, un recibo o un documento y realiza una búsqueda sencilla más tarde para ubicarla.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 txBox="1">
            <a:spLocks noGrp="1"/>
          </p:cNvSpPr>
          <p:nvPr>
            <p:ph type="title"/>
          </p:nvPr>
        </p:nvSpPr>
        <p:spPr>
          <a:xfrm>
            <a:off x="405780" y="2060848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400" dirty="0"/>
              <a:t>   </a:t>
            </a:r>
            <a:r>
              <a:rPr lang="en-US" sz="2400" dirty="0" err="1"/>
              <a:t>Diigo</a:t>
            </a:r>
            <a:r>
              <a:rPr lang="en-US" sz="2400" dirty="0"/>
              <a:t> Power Note</a:t>
            </a:r>
          </a:p>
        </p:txBody>
      </p:sp>
      <p:pic>
        <p:nvPicPr>
          <p:cNvPr id="761" name="Shape 76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49796" y="1988840"/>
            <a:ext cx="577124" cy="577124"/>
          </a:xfrm>
          <a:prstGeom prst="rect">
            <a:avLst/>
          </a:prstGeom>
        </p:spPr>
      </p:pic>
      <p:pic>
        <p:nvPicPr>
          <p:cNvPr id="766" name="Shape 76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62700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5 CuadroTexto"/>
          <p:cNvSpPr txBox="1"/>
          <p:nvPr/>
        </p:nvSpPr>
        <p:spPr>
          <a:xfrm>
            <a:off x="549796" y="2924944"/>
            <a:ext cx="28083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Organizar y realizar anotaciones de Enlaces, páginas, notas e imágenes para una mejor lectura, la investigación y el intercambio.</a:t>
            </a:r>
            <a:endParaRPr lang="es-C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 txBox="1">
            <a:spLocks noGrp="1"/>
          </p:cNvSpPr>
          <p:nvPr>
            <p:ph type="title"/>
          </p:nvPr>
        </p:nvSpPr>
        <p:spPr>
          <a:xfrm>
            <a:off x="405780" y="2060848"/>
            <a:ext cx="324036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400" dirty="0"/>
              <a:t>   </a:t>
            </a:r>
            <a:r>
              <a:rPr lang="en-US" sz="2400" dirty="0" err="1" smtClean="0"/>
              <a:t>CamScanner</a:t>
            </a:r>
            <a:endParaRPr lang="en-US" sz="2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9796" y="3140968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Usando la cámara del dispositivo puede escanear y digitalizar todo tipo de documentos: recibos, notas, facturas, tarjetas de visita, certificados.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9202" name="Picture 2" descr="C:\Users\Andres\AppData\Local\Temp\x10sctmp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788" y="2060848"/>
            <a:ext cx="629200" cy="624434"/>
          </a:xfrm>
          <a:prstGeom prst="rect">
            <a:avLst/>
          </a:prstGeom>
          <a:noFill/>
        </p:spPr>
      </p:pic>
      <p:pic>
        <p:nvPicPr>
          <p:cNvPr id="179204" name="Picture 4" descr="C:\Users\Andres\AppData\Local\Temp\x10sctmp1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8188" y="1412776"/>
            <a:ext cx="6724650" cy="4371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 txBox="1">
            <a:spLocks noGrp="1"/>
          </p:cNvSpPr>
          <p:nvPr>
            <p:ph type="title"/>
          </p:nvPr>
        </p:nvSpPr>
        <p:spPr>
          <a:xfrm>
            <a:off x="1197868" y="2132856"/>
            <a:ext cx="324036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400" dirty="0"/>
              <a:t>   </a:t>
            </a:r>
            <a:r>
              <a:rPr lang="en-US" sz="2400" dirty="0" smtClean="0"/>
              <a:t>La </a:t>
            </a:r>
            <a:r>
              <a:rPr lang="es-CO" sz="2400" dirty="0" smtClean="0"/>
              <a:t>Biblia</a:t>
            </a:r>
            <a:endParaRPr lang="es-CO" sz="2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197868" y="3167097"/>
            <a:ext cx="38164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Centenares de versiones de la Biblia, cientos de planes de lectura y cientos de idiomas. Añada sus propios reflejos, marcadores y notas públicas o privadas. Personaliza tu experiencia de lectura. Acceda a todo cuando se </a:t>
            </a:r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este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conectado, o descargar versiones específicas para su uso sin conexión.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81252" name="Picture 4" descr="C:\Users\Andres\AppData\Local\Temp\x10sctmp1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1884" y="2132856"/>
            <a:ext cx="609934" cy="605382"/>
          </a:xfrm>
          <a:prstGeom prst="rect">
            <a:avLst/>
          </a:prstGeom>
          <a:noFill/>
        </p:spPr>
      </p:pic>
      <p:pic>
        <p:nvPicPr>
          <p:cNvPr id="181254" name="Picture 6" descr="C:\Users\Andres\AppData\Local\Temp\x10sctmp1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4412" y="1276696"/>
            <a:ext cx="3057525" cy="4600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Shape 641"/>
          <p:cNvSpPr txBox="1">
            <a:spLocks noGrp="1"/>
          </p:cNvSpPr>
          <p:nvPr>
            <p:ph type="title"/>
          </p:nvPr>
        </p:nvSpPr>
        <p:spPr>
          <a:xfrm>
            <a:off x="1629916" y="184482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Dictionary.com</a:t>
            </a:r>
          </a:p>
        </p:txBody>
      </p:sp>
      <p:pic>
        <p:nvPicPr>
          <p:cNvPr id="649" name="Shape 64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629916" y="1844824"/>
            <a:ext cx="631650" cy="631224"/>
          </a:xfrm>
          <a:prstGeom prst="rect">
            <a:avLst/>
          </a:prstGeom>
        </p:spPr>
      </p:pic>
      <p:pic>
        <p:nvPicPr>
          <p:cNvPr id="654" name="Shape 65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37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5 Rectángulo"/>
          <p:cNvSpPr/>
          <p:nvPr/>
        </p:nvSpPr>
        <p:spPr>
          <a:xfrm>
            <a:off x="1629916" y="2852936"/>
            <a:ext cx="3888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Diccionario gratis en Inglés para Android. Trabaja sin conexión de Internet. Incluye traductor , la pronunciación de audio y el contenido Inglés.</a:t>
            </a:r>
            <a:endParaRPr lang="es-C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Shape 862"/>
          <p:cNvSpPr txBox="1">
            <a:spLocks noGrp="1"/>
          </p:cNvSpPr>
          <p:nvPr>
            <p:ph type="title"/>
          </p:nvPr>
        </p:nvSpPr>
        <p:spPr>
          <a:xfrm>
            <a:off x="549796" y="2348880"/>
            <a:ext cx="231684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Skitch</a:t>
            </a:r>
            <a:endParaRPr lang="en-US" dirty="0"/>
          </a:p>
        </p:txBody>
      </p:sp>
      <p:pic>
        <p:nvPicPr>
          <p:cNvPr id="863" name="Shape 86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93812" y="2348880"/>
            <a:ext cx="604774" cy="604774"/>
          </a:xfrm>
          <a:prstGeom prst="rect">
            <a:avLst/>
          </a:prstGeom>
        </p:spPr>
      </p:pic>
      <p:sp>
        <p:nvSpPr>
          <p:cNvPr id="872" name="Shape 872"/>
          <p:cNvSpPr txBox="1"/>
          <p:nvPr/>
        </p:nvSpPr>
        <p:spPr>
          <a:xfrm>
            <a:off x="621804" y="3212976"/>
            <a:ext cx="2592288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dirty="0" smtClean="0">
                <a:solidFill>
                  <a:schemeClr val="dk2"/>
                </a:solidFill>
                <a:latin typeface="+mn-lt"/>
                <a:ea typeface="Open Sans"/>
                <a:cs typeface="Open Sans"/>
                <a:sym typeface="Open Sans"/>
              </a:rPr>
              <a:t>Utilice </a:t>
            </a:r>
            <a:r>
              <a:rPr lang="es-CO" dirty="0" err="1" smtClean="0">
                <a:solidFill>
                  <a:schemeClr val="dk2"/>
                </a:solidFill>
                <a:latin typeface="+mn-lt"/>
                <a:ea typeface="Open Sans"/>
                <a:cs typeface="Open Sans"/>
                <a:sym typeface="Open Sans"/>
              </a:rPr>
              <a:t>Skitch</a:t>
            </a:r>
            <a:r>
              <a:rPr lang="es-CO" dirty="0" smtClean="0">
                <a:solidFill>
                  <a:schemeClr val="dk2"/>
                </a:solidFill>
                <a:latin typeface="+mn-lt"/>
                <a:ea typeface="Open Sans"/>
                <a:cs typeface="Open Sans"/>
                <a:sym typeface="Open Sans"/>
              </a:rPr>
              <a:t> para hacer anotaciones en fotos y los archivos PDF, o empezar de cero con un lienzo en blanco.</a:t>
            </a:r>
            <a:endParaRPr lang="en-US" dirty="0">
              <a:solidFill>
                <a:schemeClr val="dk2"/>
              </a:solidFill>
              <a:latin typeface="+mn-lt"/>
              <a:ea typeface="Open Sans"/>
              <a:cs typeface="Open Sans"/>
              <a:sym typeface="Open Sans"/>
            </a:endParaRPr>
          </a:p>
        </p:txBody>
      </p:sp>
      <p:pic>
        <p:nvPicPr>
          <p:cNvPr id="874" name="Shape 87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62700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Shape 879"/>
          <p:cNvSpPr txBox="1">
            <a:spLocks noGrp="1"/>
          </p:cNvSpPr>
          <p:nvPr>
            <p:ph type="title"/>
          </p:nvPr>
        </p:nvSpPr>
        <p:spPr>
          <a:xfrm>
            <a:off x="5806380" y="1636672"/>
            <a:ext cx="216024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 err="1" smtClean="0"/>
              <a:t>Repligo</a:t>
            </a:r>
            <a:endParaRPr lang="en-US" dirty="0"/>
          </a:p>
        </p:txBody>
      </p:sp>
      <p:pic>
        <p:nvPicPr>
          <p:cNvPr id="886" name="Shape 88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636763" y="1628800"/>
            <a:ext cx="601665" cy="600075"/>
          </a:xfrm>
          <a:prstGeom prst="rect">
            <a:avLst/>
          </a:prstGeom>
        </p:spPr>
      </p:pic>
      <p:pic>
        <p:nvPicPr>
          <p:cNvPr id="891" name="Shape 89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236875" y="1444775"/>
            <a:ext cx="3343275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14 CuadroTexto"/>
          <p:cNvSpPr txBox="1"/>
          <p:nvPr/>
        </p:nvSpPr>
        <p:spPr>
          <a:xfrm>
            <a:off x="5518348" y="2996952"/>
            <a:ext cx="50405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RepliGo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Reader PDF permite la visualización de PDF, anotar, imprimir y rellenar formularios. Revisar los documentos sobre la marcha mediante la adición de toques de luz, tachaduras, subraya, notas adhesivas, flechas, líneas, óvalos, rectángulos, dibujos a mano alzada y cuadros de texto. Los comentarios se almacenan en forma de anotaciones estándar en el archivo PDF original, como Adobe ® Acrobat ®.</a:t>
            </a:r>
            <a:endParaRPr lang="es-C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Shape 896"/>
          <p:cNvSpPr txBox="1">
            <a:spLocks noGrp="1"/>
          </p:cNvSpPr>
          <p:nvPr>
            <p:ph type="title"/>
          </p:nvPr>
        </p:nvSpPr>
        <p:spPr>
          <a:xfrm>
            <a:off x="477788" y="2420888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iAnnotate</a:t>
            </a:r>
            <a:endParaRPr lang="en-US" dirty="0"/>
          </a:p>
        </p:txBody>
      </p:sp>
      <p:pic>
        <p:nvPicPr>
          <p:cNvPr id="903" name="Shape 90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49796" y="2492896"/>
            <a:ext cx="577124" cy="577124"/>
          </a:xfrm>
          <a:prstGeom prst="rect">
            <a:avLst/>
          </a:prstGeom>
        </p:spPr>
      </p:pic>
      <p:sp>
        <p:nvSpPr>
          <p:cNvPr id="906" name="Shape 906"/>
          <p:cNvSpPr txBox="1"/>
          <p:nvPr/>
        </p:nvSpPr>
        <p:spPr>
          <a:xfrm>
            <a:off x="477788" y="3501008"/>
            <a:ext cx="2736304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sz="1600" dirty="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Ver y anotar en archivos PDF fácilmente. Esto hace que sea fácil manejar múltiples archivos.</a:t>
            </a:r>
            <a:endParaRPr lang="en-US" sz="16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08" name="Shape 90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62700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Shape 1057"/>
          <p:cNvSpPr txBox="1">
            <a:spLocks noGrp="1"/>
          </p:cNvSpPr>
          <p:nvPr>
            <p:ph type="title"/>
          </p:nvPr>
        </p:nvSpPr>
        <p:spPr>
          <a:xfrm>
            <a:off x="8686700" y="1844824"/>
            <a:ext cx="318094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Comic Strip It!</a:t>
            </a:r>
          </a:p>
        </p:txBody>
      </p:sp>
      <p:pic>
        <p:nvPicPr>
          <p:cNvPr id="1064" name="Shape 106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830716" y="1844824"/>
            <a:ext cx="577124" cy="577124"/>
          </a:xfrm>
          <a:prstGeom prst="rect">
            <a:avLst/>
          </a:prstGeom>
        </p:spPr>
      </p:pic>
      <p:sp>
        <p:nvSpPr>
          <p:cNvPr id="1067" name="Shape 1067"/>
          <p:cNvSpPr txBox="1">
            <a:spLocks noGrp="1"/>
          </p:cNvSpPr>
          <p:nvPr>
            <p:ph type="body" idx="3"/>
          </p:nvPr>
        </p:nvSpPr>
        <p:spPr>
          <a:xfrm>
            <a:off x="8902724" y="2924944"/>
            <a:ext cx="3014699" cy="1126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Convierta sus imágenes en tiras cómicas y guiones gráficos convincentes.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69" name="Shape 106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1704553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Shape 1659"/>
          <p:cNvSpPr txBox="1">
            <a:spLocks noGrp="1"/>
          </p:cNvSpPr>
          <p:nvPr>
            <p:ph type="title"/>
          </p:nvPr>
        </p:nvSpPr>
        <p:spPr>
          <a:xfrm>
            <a:off x="405780" y="2492896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Blogger</a:t>
            </a:r>
          </a:p>
        </p:txBody>
      </p:sp>
      <p:pic>
        <p:nvPicPr>
          <p:cNvPr id="1666" name="Shape 166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7139" y="2506157"/>
            <a:ext cx="559449" cy="559449"/>
          </a:xfrm>
          <a:prstGeom prst="rect">
            <a:avLst/>
          </a:prstGeom>
        </p:spPr>
      </p:pic>
      <p:sp>
        <p:nvSpPr>
          <p:cNvPr id="1669" name="Shape 1669"/>
          <p:cNvSpPr txBox="1"/>
          <p:nvPr/>
        </p:nvSpPr>
        <p:spPr>
          <a:xfrm>
            <a:off x="477788" y="3140968"/>
            <a:ext cx="3203400" cy="17099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1800" dirty="0" err="1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Blogger</a:t>
            </a:r>
            <a:r>
              <a:rPr lang="es-CO" sz="1800" dirty="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es la plataforma de Google para la creación de Blogs.</a:t>
            </a:r>
            <a:endParaRPr lang="es-CO"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71" name="Shape 167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61550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Shape 1676"/>
          <p:cNvSpPr txBox="1">
            <a:spLocks noGrp="1"/>
          </p:cNvSpPr>
          <p:nvPr>
            <p:ph type="title"/>
          </p:nvPr>
        </p:nvSpPr>
        <p:spPr>
          <a:xfrm>
            <a:off x="1327080" y="2381692"/>
            <a:ext cx="246086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Edublogs</a:t>
            </a:r>
            <a:endParaRPr lang="en-US" dirty="0"/>
          </a:p>
        </p:txBody>
      </p:sp>
      <p:pic>
        <p:nvPicPr>
          <p:cNvPr id="1677" name="Shape 167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449914" y="2381695"/>
            <a:ext cx="590625" cy="590449"/>
          </a:xfrm>
          <a:prstGeom prst="rect">
            <a:avLst/>
          </a:prstGeom>
        </p:spPr>
      </p:pic>
      <p:sp>
        <p:nvSpPr>
          <p:cNvPr id="1686" name="Shape 1686"/>
          <p:cNvSpPr txBox="1">
            <a:spLocks noGrp="1"/>
          </p:cNvSpPr>
          <p:nvPr>
            <p:ph type="body" idx="1"/>
          </p:nvPr>
        </p:nvSpPr>
        <p:spPr>
          <a:xfrm>
            <a:off x="1327080" y="3461812"/>
            <a:ext cx="3759220" cy="975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55000"/>
              <a:buFont typeface="Arial"/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Increase parent and student awareness with a safe and secure blog platform dedicated to education</a:t>
            </a:r>
          </a:p>
        </p:txBody>
      </p:sp>
      <p:pic>
        <p:nvPicPr>
          <p:cNvPr id="1689" name="Shape 168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454452" y="1430706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Shape 1022"/>
          <p:cNvSpPr txBox="1">
            <a:spLocks noGrp="1"/>
          </p:cNvSpPr>
          <p:nvPr>
            <p:ph type="title"/>
          </p:nvPr>
        </p:nvSpPr>
        <p:spPr>
          <a:xfrm>
            <a:off x="6369855" y="1916829"/>
            <a:ext cx="238885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Vidtrim</a:t>
            </a:r>
            <a:endParaRPr lang="en-US" dirty="0"/>
          </a:p>
        </p:txBody>
      </p:sp>
      <p:pic>
        <p:nvPicPr>
          <p:cNvPr id="1029" name="Shape 102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485789" y="1916832"/>
            <a:ext cx="596075" cy="596075"/>
          </a:xfrm>
          <a:prstGeom prst="rect">
            <a:avLst/>
          </a:prstGeom>
        </p:spPr>
      </p:pic>
      <p:sp>
        <p:nvSpPr>
          <p:cNvPr id="1031" name="Shape 1031"/>
          <p:cNvSpPr txBox="1">
            <a:spLocks noGrp="1"/>
          </p:cNvSpPr>
          <p:nvPr>
            <p:ph type="body" idx="1"/>
          </p:nvPr>
        </p:nvSpPr>
        <p:spPr>
          <a:xfrm>
            <a:off x="6310436" y="3284984"/>
            <a:ext cx="4176464" cy="8522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herramienta de edición de vídeo de gran alcance que incluye el recorte, la extracción de audio y la conversión de archivos.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4" name="Shape 103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247081" y="1444775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591071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Vídeo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Shape 987"/>
          <p:cNvSpPr txBox="1">
            <a:spLocks noGrp="1"/>
          </p:cNvSpPr>
          <p:nvPr>
            <p:ph type="title"/>
          </p:nvPr>
        </p:nvSpPr>
        <p:spPr>
          <a:xfrm>
            <a:off x="8398668" y="2204864"/>
            <a:ext cx="238885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Magisto</a:t>
            </a:r>
            <a:endParaRPr lang="en-US" dirty="0"/>
          </a:p>
        </p:txBody>
      </p:sp>
      <p:pic>
        <p:nvPicPr>
          <p:cNvPr id="995" name="Shape 99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514602" y="2204867"/>
            <a:ext cx="577124" cy="577124"/>
          </a:xfrm>
          <a:prstGeom prst="rect">
            <a:avLst/>
          </a:prstGeom>
        </p:spPr>
      </p:pic>
      <p:sp>
        <p:nvSpPr>
          <p:cNvPr id="998" name="Shape 998"/>
          <p:cNvSpPr txBox="1">
            <a:spLocks noGrp="1"/>
          </p:cNvSpPr>
          <p:nvPr>
            <p:ph type="body" idx="3"/>
          </p:nvPr>
        </p:nvSpPr>
        <p:spPr>
          <a:xfrm>
            <a:off x="8398668" y="3166896"/>
            <a:ext cx="3470400" cy="1126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Edita los archivos de vídeo y los convierte en películas completas con sonido, gráficos y otros efectos.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00" name="Shape 100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05780" y="1916832"/>
            <a:ext cx="7958136" cy="402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591071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Vídeo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Shape 1006"/>
          <p:cNvSpPr txBox="1">
            <a:spLocks noGrp="1"/>
          </p:cNvSpPr>
          <p:nvPr>
            <p:ph type="title"/>
          </p:nvPr>
        </p:nvSpPr>
        <p:spPr>
          <a:xfrm>
            <a:off x="1557179" y="2338177"/>
            <a:ext cx="2964917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WeVideo</a:t>
            </a:r>
            <a:endParaRPr lang="en-US" dirty="0"/>
          </a:p>
        </p:txBody>
      </p:sp>
      <p:pic>
        <p:nvPicPr>
          <p:cNvPr id="1008" name="Shape 100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667913" y="2348880"/>
            <a:ext cx="578675" cy="578675"/>
          </a:xfrm>
          <a:prstGeom prst="rect">
            <a:avLst/>
          </a:prstGeom>
        </p:spPr>
      </p:pic>
      <p:sp>
        <p:nvSpPr>
          <p:cNvPr id="1016" name="Shape 1016"/>
          <p:cNvSpPr txBox="1">
            <a:spLocks noGrp="1"/>
          </p:cNvSpPr>
          <p:nvPr>
            <p:ph type="body" idx="1"/>
          </p:nvPr>
        </p:nvSpPr>
        <p:spPr>
          <a:xfrm>
            <a:off x="1595905" y="3356992"/>
            <a:ext cx="4426499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0000"/>
            </a:pPr>
            <a:r>
              <a:rPr lang="es-CO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Captura, edita videos en el dispositivo y los comparte fácilmente.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17" name="Shape 1017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591071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Vídeo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hape 1040"/>
          <p:cNvSpPr txBox="1">
            <a:spLocks noGrp="1"/>
          </p:cNvSpPr>
          <p:nvPr>
            <p:ph type="title"/>
          </p:nvPr>
        </p:nvSpPr>
        <p:spPr>
          <a:xfrm>
            <a:off x="577878" y="2420885"/>
            <a:ext cx="318094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Movenote</a:t>
            </a:r>
            <a:endParaRPr lang="en-US" dirty="0"/>
          </a:p>
        </p:txBody>
      </p:sp>
      <p:pic>
        <p:nvPicPr>
          <p:cNvPr id="1048" name="Shape 104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93812" y="2420888"/>
            <a:ext cx="577124" cy="577124"/>
          </a:xfrm>
          <a:prstGeom prst="rect">
            <a:avLst/>
          </a:prstGeom>
        </p:spPr>
      </p:pic>
      <p:sp>
        <p:nvSpPr>
          <p:cNvPr id="1049" name="Shape 1049"/>
          <p:cNvSpPr txBox="1"/>
          <p:nvPr/>
        </p:nvSpPr>
        <p:spPr>
          <a:xfrm>
            <a:off x="693812" y="3501008"/>
            <a:ext cx="3312368" cy="111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Movenote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proporciona la manera más rápida de agregar una voz y una cara a su presentación, grabándose a usted mismo.</a:t>
            </a:r>
          </a:p>
        </p:txBody>
      </p:sp>
      <p:pic>
        <p:nvPicPr>
          <p:cNvPr id="1050" name="Shape 105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078188" y="1772817"/>
            <a:ext cx="7408224" cy="40366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591071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Vídeo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Shape 1074"/>
          <p:cNvSpPr txBox="1">
            <a:spLocks noGrp="1"/>
          </p:cNvSpPr>
          <p:nvPr>
            <p:ph type="title"/>
          </p:nvPr>
        </p:nvSpPr>
        <p:spPr>
          <a:xfrm>
            <a:off x="981844" y="2132856"/>
            <a:ext cx="3096344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 smtClean="0"/>
              <a:t>Pixlr</a:t>
            </a:r>
            <a:r>
              <a:rPr lang="en-US" dirty="0" smtClean="0"/>
              <a:t> Express</a:t>
            </a:r>
            <a:endParaRPr lang="en-US" dirty="0"/>
          </a:p>
        </p:txBody>
      </p:sp>
      <p:sp>
        <p:nvSpPr>
          <p:cNvPr id="1083" name="Shape 1083"/>
          <p:cNvSpPr txBox="1">
            <a:spLocks noGrp="1"/>
          </p:cNvSpPr>
          <p:nvPr>
            <p:ph type="body" idx="1"/>
          </p:nvPr>
        </p:nvSpPr>
        <p:spPr>
          <a:xfrm>
            <a:off x="1125860" y="3212976"/>
            <a:ext cx="4824536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Pixlr</a:t>
            </a: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Express es una </a:t>
            </a:r>
            <a:r>
              <a:rPr lang="es-C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aplicacion</a:t>
            </a: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que ayuda rápidamente a ajustar, cambiar tamaño, y arreglar todas las fotos, eliminar el efecto de ojos rojos, y blanquear dientes. Elija efectos, bordes, y capas decorativas para personalizar sus imágenes.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61442" name="Picture 2" descr="C:\Users\Andres\AppData\Local\Temp\x10sctmp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125860" y="2132856"/>
            <a:ext cx="566142" cy="566142"/>
          </a:xfrm>
          <a:prstGeom prst="rect">
            <a:avLst/>
          </a:prstGeom>
          <a:noFill/>
        </p:spPr>
      </p:pic>
      <p:pic>
        <p:nvPicPr>
          <p:cNvPr id="61444" name="Picture 4" descr="C:\Users\Andres\AppData\Local\Temp\x10sctmp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882" y="1295655"/>
            <a:ext cx="3033914" cy="52599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Shape 1074"/>
          <p:cNvSpPr txBox="1">
            <a:spLocks noGrp="1"/>
          </p:cNvSpPr>
          <p:nvPr>
            <p:ph type="title"/>
          </p:nvPr>
        </p:nvSpPr>
        <p:spPr>
          <a:xfrm>
            <a:off x="981844" y="2132856"/>
            <a:ext cx="217282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Diptic</a:t>
            </a:r>
            <a:endParaRPr lang="en-US" dirty="0"/>
          </a:p>
        </p:txBody>
      </p:sp>
      <p:pic>
        <p:nvPicPr>
          <p:cNvPr id="1081" name="Shape 108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053178" y="2081581"/>
            <a:ext cx="678099" cy="678099"/>
          </a:xfrm>
          <a:prstGeom prst="rect">
            <a:avLst/>
          </a:prstGeom>
        </p:spPr>
      </p:pic>
      <p:sp>
        <p:nvSpPr>
          <p:cNvPr id="1083" name="Shape 1083"/>
          <p:cNvSpPr txBox="1">
            <a:spLocks noGrp="1"/>
          </p:cNvSpPr>
          <p:nvPr>
            <p:ph type="body" idx="4294967295"/>
          </p:nvPr>
        </p:nvSpPr>
        <p:spPr>
          <a:xfrm>
            <a:off x="1125860" y="3212976"/>
            <a:ext cx="4824536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dk2"/>
                </a:solidFill>
              </a:rPr>
              <a:t>Crea fácilmente collages de fotos y comparte con otras personas.</a:t>
            </a:r>
            <a:endParaRPr lang="en-US" sz="2000" dirty="0">
              <a:solidFill>
                <a:schemeClr val="dk2"/>
              </a:solidFill>
            </a:endParaRPr>
          </a:p>
        </p:txBody>
      </p:sp>
      <p:pic>
        <p:nvPicPr>
          <p:cNvPr id="1086" name="Shape 108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Shape 1091"/>
          <p:cNvSpPr txBox="1">
            <a:spLocks noGrp="1"/>
          </p:cNvSpPr>
          <p:nvPr>
            <p:ph type="title"/>
          </p:nvPr>
        </p:nvSpPr>
        <p:spPr>
          <a:xfrm>
            <a:off x="5086300" y="2204864"/>
            <a:ext cx="318094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SketchBook</a:t>
            </a:r>
            <a:endParaRPr lang="en-US" dirty="0"/>
          </a:p>
        </p:txBody>
      </p:sp>
      <p:pic>
        <p:nvPicPr>
          <p:cNvPr id="1098" name="Shape 109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11145" y="2204867"/>
            <a:ext cx="577124" cy="577124"/>
          </a:xfrm>
          <a:prstGeom prst="rect">
            <a:avLst/>
          </a:prstGeom>
        </p:spPr>
      </p:pic>
      <p:sp>
        <p:nvSpPr>
          <p:cNvPr id="1100" name="Shape 1100"/>
          <p:cNvSpPr txBox="1">
            <a:spLocks noGrp="1"/>
          </p:cNvSpPr>
          <p:nvPr>
            <p:ph type="body" idx="1"/>
          </p:nvPr>
        </p:nvSpPr>
        <p:spPr>
          <a:xfrm>
            <a:off x="5158308" y="3140968"/>
            <a:ext cx="6497400" cy="1180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Autodesk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SketchBook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Express para es una aplicación de dibujo diseñado para los dispositivos Android con tamaños de pantalla de 4 "como mínimo.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SketchBook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Express ofrece un conjunto de herramientas de dibujo y los entrega a través de una interfaz de usuario optimizada e intuitiva.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03" name="Shape 1103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450805" y="1806212"/>
            <a:ext cx="2915416" cy="473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Shape 1108"/>
          <p:cNvSpPr txBox="1">
            <a:spLocks noGrp="1"/>
          </p:cNvSpPr>
          <p:nvPr>
            <p:ph type="title"/>
          </p:nvPr>
        </p:nvSpPr>
        <p:spPr>
          <a:xfrm>
            <a:off x="765820" y="2060848"/>
            <a:ext cx="541318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Scrap! Photo Book Maker</a:t>
            </a:r>
          </a:p>
        </p:txBody>
      </p:sp>
      <p:pic>
        <p:nvPicPr>
          <p:cNvPr id="1115" name="Shape 111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99579" y="2060851"/>
            <a:ext cx="577124" cy="577124"/>
          </a:xfrm>
          <a:prstGeom prst="rect">
            <a:avLst/>
          </a:prstGeom>
        </p:spPr>
      </p:pic>
      <p:sp>
        <p:nvSpPr>
          <p:cNvPr id="1117" name="Shape 1117"/>
          <p:cNvSpPr txBox="1">
            <a:spLocks noGrp="1"/>
          </p:cNvSpPr>
          <p:nvPr>
            <p:ph type="body" idx="1"/>
          </p:nvPr>
        </p:nvSpPr>
        <p:spPr>
          <a:xfrm>
            <a:off x="837828" y="3284984"/>
            <a:ext cx="4752528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Añadir marcos, texto y otros gráficos a tus fotos para hacer fácilmente álbumes.</a:t>
            </a:r>
            <a:endParaRPr lang="es-CO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20" name="Shape 112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" name="Shape 117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182644" y="2060848"/>
            <a:ext cx="621149" cy="595900"/>
          </a:xfrm>
          <a:prstGeom prst="rect">
            <a:avLst/>
          </a:prstGeom>
        </p:spPr>
      </p:pic>
      <p:sp>
        <p:nvSpPr>
          <p:cNvPr id="1179" name="Shape 1179"/>
          <p:cNvSpPr txBox="1">
            <a:spLocks noGrp="1"/>
          </p:cNvSpPr>
          <p:nvPr>
            <p:ph type="title"/>
          </p:nvPr>
        </p:nvSpPr>
        <p:spPr>
          <a:xfrm>
            <a:off x="10309675" y="0"/>
            <a:ext cx="1881600" cy="260999"/>
          </a:xfrm>
          <a:prstGeom prst="rect">
            <a:avLst/>
          </a:prstGeom>
          <a:solidFill>
            <a:srgbClr val="D9D9D9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1000"/>
              <a:t>Click icon to access</a:t>
            </a:r>
          </a:p>
        </p:txBody>
      </p:sp>
      <p:sp>
        <p:nvSpPr>
          <p:cNvPr id="1180" name="Shape 1180"/>
          <p:cNvSpPr txBox="1">
            <a:spLocks noGrp="1"/>
          </p:cNvSpPr>
          <p:nvPr>
            <p:ph type="title" idx="2"/>
          </p:nvPr>
        </p:nvSpPr>
        <p:spPr>
          <a:xfrm>
            <a:off x="8151107" y="2153470"/>
            <a:ext cx="289290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smtClean="0"/>
              <a:t> Explain </a:t>
            </a:r>
            <a:r>
              <a:rPr lang="en-US" dirty="0"/>
              <a:t>Everything</a:t>
            </a:r>
          </a:p>
        </p:txBody>
      </p:sp>
      <p:sp>
        <p:nvSpPr>
          <p:cNvPr id="1188" name="Shape 1188"/>
          <p:cNvSpPr txBox="1">
            <a:spLocks noGrp="1"/>
          </p:cNvSpPr>
          <p:nvPr>
            <p:ph type="body" idx="3"/>
          </p:nvPr>
        </p:nvSpPr>
        <p:spPr>
          <a:xfrm>
            <a:off x="8182644" y="3068960"/>
            <a:ext cx="3209100" cy="16737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dk2"/>
                </a:solidFill>
              </a:rPr>
              <a:t>Pizarra interactiva, cargada con funciones de personalización.</a:t>
            </a:r>
            <a:endParaRPr lang="en-US" sz="1800" dirty="0">
              <a:solidFill>
                <a:schemeClr val="dk2"/>
              </a:solidFill>
            </a:endParaRPr>
          </a:p>
        </p:txBody>
      </p:sp>
      <p:pic>
        <p:nvPicPr>
          <p:cNvPr id="1190" name="Shape 119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49796" y="2060848"/>
            <a:ext cx="7382072" cy="37354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xfrm>
            <a:off x="8182644" y="2276872"/>
            <a:ext cx="346897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Maps</a:t>
            </a:r>
          </a:p>
        </p:txBody>
      </p:sp>
      <p:pic>
        <p:nvPicPr>
          <p:cNvPr id="596" name="Shape 59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310578" y="2287625"/>
            <a:ext cx="548874" cy="548574"/>
          </a:xfrm>
          <a:prstGeom prst="rect">
            <a:avLst/>
          </a:prstGeom>
        </p:spPr>
      </p:pic>
      <p:sp>
        <p:nvSpPr>
          <p:cNvPr id="599" name="Shape 599"/>
          <p:cNvSpPr txBox="1">
            <a:spLocks noGrp="1"/>
          </p:cNvSpPr>
          <p:nvPr>
            <p:ph type="body" idx="3"/>
          </p:nvPr>
        </p:nvSpPr>
        <p:spPr>
          <a:xfrm>
            <a:off x="8326660" y="3140968"/>
            <a:ext cx="3209100" cy="1126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Explora nuevos lugares y navega por el mundo con Google </a:t>
            </a:r>
            <a:r>
              <a:rPr lang="es-C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Maps</a:t>
            </a: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01" name="Shape 60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61764" y="2060848"/>
            <a:ext cx="7958136" cy="37354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519063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Mapas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 txBox="1">
            <a:spLocks noGrp="1"/>
          </p:cNvSpPr>
          <p:nvPr>
            <p:ph type="title"/>
          </p:nvPr>
        </p:nvSpPr>
        <p:spPr>
          <a:xfrm>
            <a:off x="693812" y="2348880"/>
            <a:ext cx="3324957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Earth</a:t>
            </a:r>
          </a:p>
        </p:txBody>
      </p:sp>
      <p:pic>
        <p:nvPicPr>
          <p:cNvPr id="613" name="Shape 6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72963" y="2322391"/>
            <a:ext cx="640200" cy="640200"/>
          </a:xfrm>
          <a:prstGeom prst="rect">
            <a:avLst/>
          </a:prstGeom>
        </p:spPr>
      </p:pic>
      <p:sp>
        <p:nvSpPr>
          <p:cNvPr id="616" name="Shape 616"/>
          <p:cNvSpPr txBox="1"/>
          <p:nvPr/>
        </p:nvSpPr>
        <p:spPr>
          <a:xfrm>
            <a:off x="765820" y="3429000"/>
            <a:ext cx="3203400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Explore el mundo en 3D con calles y sugerencias de sitios con Google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Earth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18" name="Shape 61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38228" y="2204865"/>
            <a:ext cx="6685844" cy="3172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519063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Mapas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3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4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5" name="4 CuadroTexto"/>
          <p:cNvSpPr txBox="1"/>
          <p:nvPr/>
        </p:nvSpPr>
        <p:spPr>
          <a:xfrm>
            <a:off x="187524" y="591071"/>
            <a:ext cx="2522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Almacenamiento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99330" name="Picture 2" descr="C:\Users\Andres\AppData\Local\Temp\x10sctm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1884" y="2204864"/>
            <a:ext cx="567668" cy="537566"/>
          </a:xfrm>
          <a:prstGeom prst="rect">
            <a:avLst/>
          </a:prstGeom>
          <a:noFill/>
        </p:spPr>
      </p:pic>
      <p:sp>
        <p:nvSpPr>
          <p:cNvPr id="7" name="Shape 789"/>
          <p:cNvSpPr txBox="1">
            <a:spLocks/>
          </p:cNvSpPr>
          <p:nvPr/>
        </p:nvSpPr>
        <p:spPr>
          <a:xfrm>
            <a:off x="1485900" y="2132856"/>
            <a:ext cx="2232248" cy="28016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DropBox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32" name="AutoShape 4" descr="Dropbox - screensh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99334" name="Picture 6" descr="C:\Users\Andres\AppData\Local\Temp\x10sctmp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0054" y="1376628"/>
            <a:ext cx="3112790" cy="5170618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1197868" y="3212976"/>
            <a:ext cx="51845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Dropbox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permite llevar todas tus fotos, tus documentos y videos a cualquier lugar. Después de instalar </a:t>
            </a:r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Dropbox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en tu equipo, cualquier archivo que guardes en tu </a:t>
            </a:r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Dropbox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se guardará automáticamente en todos tus equipos, tu dispositivo Android, y hasta en el sitio web de </a:t>
            </a:r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Dropbox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 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Shape 77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974732" y="1484784"/>
            <a:ext cx="640200" cy="640200"/>
          </a:xfrm>
          <a:prstGeom prst="rect">
            <a:avLst/>
          </a:prstGeom>
        </p:spPr>
      </p:pic>
      <p:sp>
        <p:nvSpPr>
          <p:cNvPr id="780" name="Shape 780"/>
          <p:cNvSpPr txBox="1">
            <a:spLocks noGrp="1"/>
          </p:cNvSpPr>
          <p:nvPr>
            <p:ph type="title" idx="2"/>
          </p:nvPr>
        </p:nvSpPr>
        <p:spPr>
          <a:xfrm>
            <a:off x="9118748" y="1628800"/>
            <a:ext cx="216024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Drive</a:t>
            </a:r>
          </a:p>
        </p:txBody>
      </p:sp>
      <p:pic>
        <p:nvPicPr>
          <p:cNvPr id="784" name="Shape 78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52500" y="1772817"/>
            <a:ext cx="8534200" cy="42522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16 Rectángulo"/>
          <p:cNvSpPr/>
          <p:nvPr/>
        </p:nvSpPr>
        <p:spPr>
          <a:xfrm>
            <a:off x="8758708" y="2420888"/>
            <a:ext cx="2808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Google Drive es un lugar seguro para todas las cosas. Sube fotos, videos, documentos y otros archivos importantes, y accede a ellos estés donde estés, desde cualquier dispositivo. Tienes 15 GB de almacenamiento gratuito para comenzar.</a:t>
            </a:r>
            <a:endParaRPr lang="es-C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9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20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2" name="21 CuadroTexto"/>
          <p:cNvSpPr txBox="1"/>
          <p:nvPr/>
        </p:nvSpPr>
        <p:spPr>
          <a:xfrm>
            <a:off x="187524" y="591071"/>
            <a:ext cx="2522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Almacenamiento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475320" y="2348877"/>
            <a:ext cx="159676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Box</a:t>
            </a:r>
          </a:p>
        </p:txBody>
      </p:sp>
      <p:pic>
        <p:nvPicPr>
          <p:cNvPr id="797" name="Shape 79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21804" y="2348880"/>
            <a:ext cx="559325" cy="559325"/>
          </a:xfrm>
          <a:prstGeom prst="rect">
            <a:avLst/>
          </a:prstGeom>
        </p:spPr>
      </p:pic>
      <p:sp>
        <p:nvSpPr>
          <p:cNvPr id="800" name="Shape 800"/>
          <p:cNvSpPr txBox="1"/>
          <p:nvPr/>
        </p:nvSpPr>
        <p:spPr>
          <a:xfrm>
            <a:off x="477788" y="3140968"/>
            <a:ext cx="3317700" cy="1972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Hace que sea fácil de acceder y editar archivos, compartir contenido y mantener contacto con los estudiantes y profesores de cualquier lugar en cualquier dispositivo.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02" name="Shape 80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115446" y="1916833"/>
            <a:ext cx="7307558" cy="37485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187524" y="591071"/>
            <a:ext cx="2522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Almacenamiento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475320" y="2348877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 smtClean="0"/>
              <a:t>TuneIn</a:t>
            </a:r>
            <a:r>
              <a:rPr lang="en-US" dirty="0" smtClean="0"/>
              <a:t> Radio</a:t>
            </a:r>
            <a:endParaRPr lang="en-US" dirty="0"/>
          </a:p>
        </p:txBody>
      </p:sp>
      <p:sp>
        <p:nvSpPr>
          <p:cNvPr id="800" name="Shape 800"/>
          <p:cNvSpPr txBox="1"/>
          <p:nvPr/>
        </p:nvSpPr>
        <p:spPr>
          <a:xfrm>
            <a:off x="477788" y="3140968"/>
            <a:ext cx="3317700" cy="1972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TuneIn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permite escuchar emisoras de radio desde la  colección más grande del mundo de estaciones de deportes, noticias, música y programación hablada.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Sonido y Música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1010" name="Picture 2" descr="C:\Users\Andres\AppData\Local\Temp\x10sctmp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796" y="2276872"/>
            <a:ext cx="638494" cy="643482"/>
          </a:xfrm>
          <a:prstGeom prst="rect">
            <a:avLst/>
          </a:prstGeom>
          <a:noFill/>
        </p:spPr>
      </p:pic>
      <p:pic>
        <p:nvPicPr>
          <p:cNvPr id="171012" name="Picture 4" descr="C:\Users\Andres\AppData\Local\Temp\x10sctmp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2519" y="1700808"/>
            <a:ext cx="6266960" cy="37642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3790156" y="1124744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smtClean="0"/>
              <a:t>Music Maker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Sonido y Música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3058" name="Picture 2" descr="C:\Users\Andres\AppData\Local\Temp\x10sctmp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33428" y="1124744"/>
            <a:ext cx="576808" cy="576808"/>
          </a:xfrm>
          <a:prstGeom prst="rect">
            <a:avLst/>
          </a:prstGeom>
          <a:noFill/>
        </p:spPr>
      </p:pic>
      <p:pic>
        <p:nvPicPr>
          <p:cNvPr id="173060" name="Picture 4" descr="C:\Users\Andres\AppData\Local\Temp\x10sctmp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12756" y="1988840"/>
            <a:ext cx="6974144" cy="40967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693812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 smtClean="0"/>
              <a:t>Shazam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Sonido y Música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5106" name="Picture 2" descr="C:\Users\Andres\AppData\Local\Temp\x10sctmp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5866" y="2492896"/>
            <a:ext cx="478026" cy="470892"/>
          </a:xfrm>
          <a:prstGeom prst="rect">
            <a:avLst/>
          </a:prstGeom>
          <a:noFill/>
        </p:spPr>
      </p:pic>
      <p:pic>
        <p:nvPicPr>
          <p:cNvPr id="175108" name="Picture 4" descr="C:\Users\Andres\AppData\Local\Temp\x10sctmp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6970" y="1455711"/>
            <a:ext cx="2855754" cy="5096816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909837" y="3356992"/>
            <a:ext cx="4392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Shazam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identifica música y programas de televisión. En cuestión de segundos sabrás el título de cualquier canción o conocerás más detalles sobre lo que estás viendo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693812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n-US" dirty="0"/>
              <a:t>   </a:t>
            </a:r>
            <a:r>
              <a:rPr lang="es-CO" dirty="0" smtClean="0"/>
              <a:t>Metrónomo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Sonido y Música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909837" y="3356992"/>
            <a:ext cx="4392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 metrónomo versátil que es útil para la práctica musical así como para el ejercicio, la práctica del putt en golf, la danza y muchas otras actividades.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7154" name="Picture 2" descr="C:\Users\Andres\AppData\Local\Temp\x10sctmp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844" y="2492896"/>
            <a:ext cx="455214" cy="451842"/>
          </a:xfrm>
          <a:prstGeom prst="rect">
            <a:avLst/>
          </a:prstGeom>
          <a:noFill/>
        </p:spPr>
      </p:pic>
      <p:pic>
        <p:nvPicPr>
          <p:cNvPr id="177156" name="Picture 4" descr="C:\Users\Andres\AppData\Local\Temp\x10sctmp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5854" y="1420830"/>
            <a:ext cx="3070886" cy="51224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693812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n-US" dirty="0"/>
              <a:t>   </a:t>
            </a:r>
            <a:r>
              <a:rPr lang="es-CO" dirty="0" err="1" smtClean="0"/>
              <a:t>SHAREit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Compartir Información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909837" y="3356992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herramienta de transmisión entre teléfonos que no genera tráfico de red ni uso de Internet.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5346" name="Picture 2" descr="C:\Users\Andres\AppData\Local\Temp\x10sctmp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836" y="2492896"/>
            <a:ext cx="569986" cy="565796"/>
          </a:xfrm>
          <a:prstGeom prst="rect">
            <a:avLst/>
          </a:prstGeom>
          <a:noFill/>
        </p:spPr>
      </p:pic>
      <p:pic>
        <p:nvPicPr>
          <p:cNvPr id="185348" name="Picture 4" descr="C:\Users\Andres\AppData\Local\Temp\x10sctmp2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61332" y="1484496"/>
            <a:ext cx="2845448" cy="50529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693812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n-US" dirty="0"/>
              <a:t>   </a:t>
            </a:r>
            <a:r>
              <a:rPr lang="es-CO" dirty="0" err="1" smtClean="0"/>
              <a:t>Pushbullet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Compartir Información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909837" y="3356992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 enviar un archivo con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Pushbullet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automáticamente se descarga y se notifica en la barra. Al pulsar en la notificación, automáticamente se abrirá ese archivo y así nunca más tendrás que ir a buscarlo en los interminables correos, o los muchos directorios de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Dropbox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7394" name="Picture 2" descr="C:\Users\Andres\AppData\Local\Temp\x10sctmp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844" y="2492896"/>
            <a:ext cx="498788" cy="506706"/>
          </a:xfrm>
          <a:prstGeom prst="rect">
            <a:avLst/>
          </a:prstGeom>
          <a:noFill/>
        </p:spPr>
      </p:pic>
      <p:pic>
        <p:nvPicPr>
          <p:cNvPr id="187396" name="Picture 4" descr="C:\Users\Andres\AppData\Local\Temp\x10sctmp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9466" y="1159149"/>
            <a:ext cx="3359282" cy="54087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Shape 63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486834" y="1916832"/>
            <a:ext cx="594750" cy="594875"/>
          </a:xfrm>
          <a:prstGeom prst="rect">
            <a:avLst/>
          </a:prstGeom>
        </p:spPr>
      </p:pic>
      <p:sp>
        <p:nvSpPr>
          <p:cNvPr id="631" name="Shape 631"/>
          <p:cNvSpPr txBox="1">
            <a:spLocks noGrp="1"/>
          </p:cNvSpPr>
          <p:nvPr>
            <p:ph type="title" idx="2"/>
          </p:nvPr>
        </p:nvSpPr>
        <p:spPr>
          <a:xfrm>
            <a:off x="5374332" y="1916832"/>
            <a:ext cx="248876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smtClean="0"/>
              <a:t>  </a:t>
            </a:r>
            <a:r>
              <a:rPr lang="en-US" sz="2800" dirty="0" smtClean="0"/>
              <a:t>Wikipedia</a:t>
            </a:r>
            <a:endParaRPr lang="en-US" dirty="0"/>
          </a:p>
        </p:txBody>
      </p:sp>
      <p:sp>
        <p:nvSpPr>
          <p:cNvPr id="633" name="Shape 633"/>
          <p:cNvSpPr txBox="1">
            <a:spLocks noGrp="1"/>
          </p:cNvSpPr>
          <p:nvPr>
            <p:ph type="body" idx="1"/>
          </p:nvPr>
        </p:nvSpPr>
        <p:spPr>
          <a:xfrm>
            <a:off x="5446340" y="2996952"/>
            <a:ext cx="5343393" cy="975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Enciclopedia libre con más de 20 millones de artículos en 280 idiomas.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36" name="Shape 63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378797" y="1806212"/>
            <a:ext cx="3059432" cy="473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03548" y="548680"/>
            <a:ext cx="201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Consulta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Shape 1218"/>
          <p:cNvSpPr txBox="1">
            <a:spLocks noGrp="1"/>
          </p:cNvSpPr>
          <p:nvPr>
            <p:ph type="title"/>
          </p:nvPr>
        </p:nvSpPr>
        <p:spPr>
          <a:xfrm>
            <a:off x="5147658" y="2022238"/>
            <a:ext cx="3324957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WolframAlpha</a:t>
            </a:r>
            <a:endParaRPr lang="en-US" dirty="0"/>
          </a:p>
        </p:txBody>
      </p:sp>
      <p:pic>
        <p:nvPicPr>
          <p:cNvPr id="1219" name="Shape 121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30316" y="1988840"/>
            <a:ext cx="644770" cy="673600"/>
          </a:xfrm>
          <a:prstGeom prst="rect">
            <a:avLst/>
          </a:prstGeom>
        </p:spPr>
      </p:pic>
      <p:sp>
        <p:nvSpPr>
          <p:cNvPr id="1227" name="Shape 1227"/>
          <p:cNvSpPr txBox="1">
            <a:spLocks noGrp="1"/>
          </p:cNvSpPr>
          <p:nvPr>
            <p:ph type="body" idx="1"/>
          </p:nvPr>
        </p:nvSpPr>
        <p:spPr>
          <a:xfrm>
            <a:off x="5374332" y="2996952"/>
            <a:ext cx="5199377" cy="1180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Motor de cálculo de Acceso </a:t>
            </a:r>
            <a:r>
              <a:rPr lang="es-C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WolframAlpha</a:t>
            </a: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para obtener respuestas y generar informes sobre una variedad de temas.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30" name="Shape 123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378797" y="1673337"/>
            <a:ext cx="3059432" cy="48813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03548" y="548680"/>
            <a:ext cx="201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Consulta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Shape 825"/>
          <p:cNvSpPr txBox="1">
            <a:spLocks noGrp="1"/>
          </p:cNvSpPr>
          <p:nvPr>
            <p:ph type="title"/>
          </p:nvPr>
        </p:nvSpPr>
        <p:spPr>
          <a:xfrm>
            <a:off x="1125860" y="2060848"/>
            <a:ext cx="217282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Any.do</a:t>
            </a:r>
            <a:endParaRPr lang="en-US" dirty="0"/>
          </a:p>
        </p:txBody>
      </p:sp>
      <p:pic>
        <p:nvPicPr>
          <p:cNvPr id="833" name="Shape 83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125860" y="2060848"/>
            <a:ext cx="629649" cy="629649"/>
          </a:xfrm>
          <a:prstGeom prst="rect">
            <a:avLst/>
          </a:prstGeom>
        </p:spPr>
      </p:pic>
      <p:sp>
        <p:nvSpPr>
          <p:cNvPr id="836" name="Shape 836"/>
          <p:cNvSpPr txBox="1">
            <a:spLocks noGrp="1"/>
          </p:cNvSpPr>
          <p:nvPr>
            <p:ph type="body" idx="3"/>
          </p:nvPr>
        </p:nvSpPr>
        <p:spPr>
          <a:xfrm>
            <a:off x="1053852" y="3068960"/>
            <a:ext cx="4426499" cy="73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Administrador de tareas flexible, con fácil uso que utiliza el reconocimiento de voz.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38" name="Shape 83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03548" y="548680"/>
            <a:ext cx="2018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Consulta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Shape 150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892"/>
            <a:ext cx="12188827" cy="6856215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Shape 1508"/>
          <p:cNvSpPr txBox="1"/>
          <p:nvPr/>
        </p:nvSpPr>
        <p:spPr>
          <a:xfrm>
            <a:off x="7490025" y="4282549"/>
            <a:ext cx="4717199" cy="102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n-US" sz="4000" b="0" i="0" u="none" strike="noStrike" cap="none" baseline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Insert title here</a:t>
            </a:r>
            <a:r>
              <a:rPr lang="en-US" sz="1600" b="1" i="0" u="none" strike="noStrike" cap="none" baseline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Subtitle </a:t>
            </a:r>
            <a:r>
              <a:rPr lang="en-US" sz="1600" b="0" i="0" u="none" strike="noStrike" cap="none" baseline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can be placed here</a:t>
            </a:r>
          </a:p>
        </p:txBody>
      </p:sp>
      <p:sp>
        <p:nvSpPr>
          <p:cNvPr id="1509" name="Shape 1509"/>
          <p:cNvSpPr/>
          <p:nvPr/>
        </p:nvSpPr>
        <p:spPr>
          <a:xfrm>
            <a:off x="7253764" y="4218628"/>
            <a:ext cx="4936200" cy="1311899"/>
          </a:xfrm>
          <a:prstGeom prst="rect">
            <a:avLst/>
          </a:prstGeom>
          <a:solidFill>
            <a:srgbClr val="D50F25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510" name="Shape 1510"/>
          <p:cNvSpPr/>
          <p:nvPr/>
        </p:nvSpPr>
        <p:spPr>
          <a:xfrm>
            <a:off x="7253764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511" name="Shape 1511"/>
          <p:cNvSpPr txBox="1"/>
          <p:nvPr/>
        </p:nvSpPr>
        <p:spPr>
          <a:xfrm>
            <a:off x="7363264" y="4293096"/>
            <a:ext cx="4717199" cy="102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Ejemplos para Educación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Shape 1320"/>
          <p:cNvSpPr txBox="1">
            <a:spLocks noGrp="1"/>
          </p:cNvSpPr>
          <p:nvPr>
            <p:ph type="title"/>
          </p:nvPr>
        </p:nvSpPr>
        <p:spPr>
          <a:xfrm>
            <a:off x="516974" y="2217572"/>
            <a:ext cx="202881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NASA</a:t>
            </a:r>
          </a:p>
        </p:txBody>
      </p:sp>
      <p:pic>
        <p:nvPicPr>
          <p:cNvPr id="1321" name="Shape 132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49796" y="2132856"/>
            <a:ext cx="749825" cy="756125"/>
          </a:xfrm>
          <a:prstGeom prst="rect">
            <a:avLst/>
          </a:prstGeom>
        </p:spPr>
      </p:pic>
      <p:sp>
        <p:nvSpPr>
          <p:cNvPr id="1330" name="Shape 1330"/>
          <p:cNvSpPr txBox="1"/>
          <p:nvPr/>
        </p:nvSpPr>
        <p:spPr>
          <a:xfrm>
            <a:off x="405780" y="3140968"/>
            <a:ext cx="33917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Ver imágenes, videos, y funciones interactivas de la agencia espacial de Estados Unidos.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32" name="Shape 133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62700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Shape 1337"/>
          <p:cNvSpPr txBox="1">
            <a:spLocks noGrp="1"/>
          </p:cNvSpPr>
          <p:nvPr>
            <p:ph type="title"/>
          </p:nvPr>
        </p:nvSpPr>
        <p:spPr>
          <a:xfrm>
            <a:off x="8134143" y="2553602"/>
            <a:ext cx="2604877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StarChart</a:t>
            </a:r>
            <a:endParaRPr lang="en-US" dirty="0"/>
          </a:p>
        </p:txBody>
      </p:sp>
      <p:pic>
        <p:nvPicPr>
          <p:cNvPr id="1338" name="Shape 133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254652" y="2564904"/>
            <a:ext cx="556099" cy="566874"/>
          </a:xfrm>
          <a:prstGeom prst="rect">
            <a:avLst/>
          </a:prstGeom>
        </p:spPr>
      </p:pic>
      <p:sp>
        <p:nvSpPr>
          <p:cNvPr id="1348" name="Shape 1348"/>
          <p:cNvSpPr txBox="1"/>
          <p:nvPr/>
        </p:nvSpPr>
        <p:spPr>
          <a:xfrm>
            <a:off x="8182644" y="3429000"/>
            <a:ext cx="31394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sz="1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Crear un planetario virtual en el bolsillo para entender el universo que te rodea.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49" name="Shape 134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3772" y="2285818"/>
            <a:ext cx="7526088" cy="3447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Shape 1439"/>
          <p:cNvSpPr txBox="1">
            <a:spLocks noGrp="1"/>
          </p:cNvSpPr>
          <p:nvPr>
            <p:ph type="title"/>
          </p:nvPr>
        </p:nvSpPr>
        <p:spPr>
          <a:xfrm>
            <a:off x="4961441" y="2276869"/>
            <a:ext cx="606126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D. Bones – Learn the Skeleton</a:t>
            </a:r>
          </a:p>
        </p:txBody>
      </p:sp>
      <p:pic>
        <p:nvPicPr>
          <p:cNvPr id="1446" name="Shape 144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086300" y="2276872"/>
            <a:ext cx="577124" cy="577124"/>
          </a:xfrm>
          <a:prstGeom prst="rect">
            <a:avLst/>
          </a:prstGeom>
        </p:spPr>
      </p:pic>
      <p:sp>
        <p:nvSpPr>
          <p:cNvPr id="1448" name="Shape 1448"/>
          <p:cNvSpPr txBox="1">
            <a:spLocks noGrp="1"/>
          </p:cNvSpPr>
          <p:nvPr>
            <p:ph type="body" idx="1"/>
          </p:nvPr>
        </p:nvSpPr>
        <p:spPr>
          <a:xfrm>
            <a:off x="5158308" y="3501008"/>
            <a:ext cx="6556143" cy="98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dk2"/>
                </a:solidFill>
              </a:rPr>
              <a:t>Una aplicación educativa diseñada para ayudar a los niños a reforzar y practicar las lecciones de anatomía humana.</a:t>
            </a:r>
            <a:endParaRPr lang="en-US" sz="2000" dirty="0">
              <a:solidFill>
                <a:schemeClr val="dk2"/>
              </a:solidFill>
            </a:endParaRPr>
          </a:p>
        </p:txBody>
      </p:sp>
      <p:pic>
        <p:nvPicPr>
          <p:cNvPr id="1451" name="Shape 145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378797" y="1808100"/>
            <a:ext cx="3059432" cy="473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Shape 1456"/>
          <p:cNvSpPr txBox="1">
            <a:spLocks noGrp="1"/>
          </p:cNvSpPr>
          <p:nvPr>
            <p:ph type="title"/>
          </p:nvPr>
        </p:nvSpPr>
        <p:spPr>
          <a:xfrm>
            <a:off x="649894" y="2564904"/>
            <a:ext cx="2892902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Math Ref</a:t>
            </a:r>
          </a:p>
        </p:txBody>
      </p:sp>
      <p:pic>
        <p:nvPicPr>
          <p:cNvPr id="1463" name="Shape 146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5820" y="2564904"/>
            <a:ext cx="577124" cy="577124"/>
          </a:xfrm>
          <a:prstGeom prst="rect">
            <a:avLst/>
          </a:prstGeom>
        </p:spPr>
      </p:pic>
      <p:sp>
        <p:nvSpPr>
          <p:cNvPr id="1465" name="Shape 1465"/>
          <p:cNvSpPr txBox="1">
            <a:spLocks noGrp="1"/>
          </p:cNvSpPr>
          <p:nvPr>
            <p:ph type="body" idx="1"/>
          </p:nvPr>
        </p:nvSpPr>
        <p:spPr>
          <a:xfrm>
            <a:off x="693812" y="3645024"/>
            <a:ext cx="5147699" cy="917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dk2"/>
                </a:solidFill>
              </a:rPr>
              <a:t>Herramienta de gran alcance para ayudar con las matemáticas, la física, la química y más.</a:t>
            </a:r>
            <a:endParaRPr lang="en-US" sz="2000" dirty="0">
              <a:solidFill>
                <a:schemeClr val="dk2"/>
              </a:solidFill>
            </a:endParaRPr>
          </a:p>
        </p:txBody>
      </p:sp>
      <p:pic>
        <p:nvPicPr>
          <p:cNvPr id="1468" name="Shape 146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Shape 1473"/>
          <p:cNvSpPr txBox="1">
            <a:spLocks noGrp="1"/>
          </p:cNvSpPr>
          <p:nvPr>
            <p:ph type="title"/>
          </p:nvPr>
        </p:nvSpPr>
        <p:spPr>
          <a:xfrm>
            <a:off x="5105091" y="1986162"/>
            <a:ext cx="469310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Motion Math: Fractions</a:t>
            </a:r>
          </a:p>
        </p:txBody>
      </p:sp>
      <p:pic>
        <p:nvPicPr>
          <p:cNvPr id="1474" name="Shape 147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30316" y="1988840"/>
            <a:ext cx="597474" cy="579974"/>
          </a:xfrm>
          <a:prstGeom prst="rect">
            <a:avLst/>
          </a:prstGeom>
        </p:spPr>
      </p:pic>
      <p:sp>
        <p:nvSpPr>
          <p:cNvPr id="1482" name="Shape 1482"/>
          <p:cNvSpPr txBox="1">
            <a:spLocks noGrp="1"/>
          </p:cNvSpPr>
          <p:nvPr>
            <p:ph type="body" idx="1"/>
          </p:nvPr>
        </p:nvSpPr>
        <p:spPr>
          <a:xfrm>
            <a:off x="5086300" y="3140968"/>
            <a:ext cx="5567999" cy="10329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Hacer fracciones de forma visual y divertido con el estilo del juego de arcada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85" name="Shape 148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236875" y="1444775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Shape 1725"/>
          <p:cNvSpPr txBox="1">
            <a:spLocks noGrp="1"/>
          </p:cNvSpPr>
          <p:nvPr>
            <p:ph type="title"/>
          </p:nvPr>
        </p:nvSpPr>
        <p:spPr>
          <a:xfrm>
            <a:off x="8215796" y="2587602"/>
            <a:ext cx="397302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Kids ABC Phonics</a:t>
            </a:r>
          </a:p>
        </p:txBody>
      </p:sp>
      <p:pic>
        <p:nvPicPr>
          <p:cNvPr id="1726" name="Shape 172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294979" y="2564904"/>
            <a:ext cx="636435" cy="640199"/>
          </a:xfrm>
          <a:prstGeom prst="rect">
            <a:avLst/>
          </a:prstGeom>
        </p:spPr>
      </p:pic>
      <p:sp>
        <p:nvSpPr>
          <p:cNvPr id="1737" name="Shape 1737"/>
          <p:cNvSpPr txBox="1"/>
          <p:nvPr/>
        </p:nvSpPr>
        <p:spPr>
          <a:xfrm>
            <a:off x="8542684" y="3645024"/>
            <a:ext cx="31394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55000"/>
              <a:buFont typeface="Arial"/>
              <a:buNone/>
            </a:pPr>
            <a:r>
              <a:rPr lang="es-C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App</a:t>
            </a: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para aprender las letras del alfabeto y la pronunciación.</a:t>
            </a:r>
            <a:endParaRPr lang="es-CO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38" name="Shape 173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0532" y="1844825"/>
            <a:ext cx="7958136" cy="38794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Shape 1778"/>
          <p:cNvSpPr txBox="1">
            <a:spLocks noGrp="1"/>
          </p:cNvSpPr>
          <p:nvPr>
            <p:ph type="title"/>
          </p:nvPr>
        </p:nvSpPr>
        <p:spPr>
          <a:xfrm>
            <a:off x="8470676" y="2204864"/>
            <a:ext cx="246086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Duolingo</a:t>
            </a:r>
            <a:endParaRPr lang="en-US" dirty="0"/>
          </a:p>
        </p:txBody>
      </p:sp>
      <p:pic>
        <p:nvPicPr>
          <p:cNvPr id="1786" name="Shape 178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586610" y="2204867"/>
            <a:ext cx="587849" cy="587849"/>
          </a:xfrm>
          <a:prstGeom prst="rect">
            <a:avLst/>
          </a:prstGeom>
        </p:spPr>
      </p:pic>
      <p:sp>
        <p:nvSpPr>
          <p:cNvPr id="1791" name="Shape 1791"/>
          <p:cNvSpPr txBox="1"/>
          <p:nvPr/>
        </p:nvSpPr>
        <p:spPr>
          <a:xfrm>
            <a:off x="8470676" y="3140968"/>
            <a:ext cx="31394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55000"/>
              <a:buFont typeface="Arial"/>
              <a:buNone/>
            </a:pPr>
            <a:r>
              <a:rPr lang="es-CO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App</a:t>
            </a: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para aprender un nuevo idioma.</a:t>
            </a:r>
            <a:endParaRPr lang="es-CO" sz="20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92" name="Shape 179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0532" y="1772817"/>
            <a:ext cx="7958136" cy="402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Shape 1814"/>
          <p:cNvSpPr txBox="1">
            <a:spLocks noGrp="1"/>
          </p:cNvSpPr>
          <p:nvPr>
            <p:ph type="title"/>
          </p:nvPr>
        </p:nvSpPr>
        <p:spPr>
          <a:xfrm>
            <a:off x="8633849" y="2348877"/>
            <a:ext cx="282090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iStorybooks</a:t>
            </a:r>
            <a:endParaRPr lang="en-US" dirty="0"/>
          </a:p>
        </p:txBody>
      </p:sp>
      <p:pic>
        <p:nvPicPr>
          <p:cNvPr id="1822" name="Shape 18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758708" y="2348880"/>
            <a:ext cx="577124" cy="577124"/>
          </a:xfrm>
          <a:prstGeom prst="rect">
            <a:avLst/>
          </a:prstGeom>
        </p:spPr>
      </p:pic>
      <p:sp>
        <p:nvSpPr>
          <p:cNvPr id="1827" name="Shape 1827"/>
          <p:cNvSpPr txBox="1"/>
          <p:nvPr/>
        </p:nvSpPr>
        <p:spPr>
          <a:xfrm>
            <a:off x="8758708" y="3429000"/>
            <a:ext cx="31394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Libros de cuentos interactivos con imágenes, texto y audio.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28" name="Shape 182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24508" y="1700809"/>
            <a:ext cx="8390184" cy="4167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Shape 1833"/>
          <p:cNvSpPr txBox="1">
            <a:spLocks noGrp="1"/>
          </p:cNvSpPr>
          <p:nvPr>
            <p:ph type="title"/>
          </p:nvPr>
        </p:nvSpPr>
        <p:spPr>
          <a:xfrm>
            <a:off x="405780" y="2204864"/>
            <a:ext cx="490913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000" dirty="0"/>
              <a:t>   </a:t>
            </a:r>
            <a:r>
              <a:rPr lang="en-US" sz="2000" dirty="0" err="1"/>
              <a:t>VocabularySpellingCity</a:t>
            </a:r>
            <a:endParaRPr lang="en-US" sz="2000" dirty="0"/>
          </a:p>
        </p:txBody>
      </p:sp>
      <p:pic>
        <p:nvPicPr>
          <p:cNvPr id="1841" name="Shape 184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77788" y="2204864"/>
            <a:ext cx="577124" cy="577124"/>
          </a:xfrm>
          <a:prstGeom prst="rect">
            <a:avLst/>
          </a:prstGeom>
        </p:spPr>
      </p:pic>
      <p:sp>
        <p:nvSpPr>
          <p:cNvPr id="1844" name="Shape 1844"/>
          <p:cNvSpPr txBox="1"/>
          <p:nvPr/>
        </p:nvSpPr>
        <p:spPr>
          <a:xfrm>
            <a:off x="549796" y="3140968"/>
            <a:ext cx="3011100" cy="140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sz="1800" dirty="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Aprender ortografía y vocabulario por medio de juegos de aprendizaje interesantes utilizando cualquier lista de palabras.</a:t>
            </a:r>
            <a:endParaRPr dirty="0"/>
          </a:p>
        </p:txBody>
      </p:sp>
      <p:pic>
        <p:nvPicPr>
          <p:cNvPr id="1845" name="Shape 184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01270" y="1916832"/>
            <a:ext cx="7813822" cy="389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850"/>
          <p:cNvSpPr txBox="1">
            <a:spLocks/>
          </p:cNvSpPr>
          <p:nvPr/>
        </p:nvSpPr>
        <p:spPr>
          <a:xfrm>
            <a:off x="777239" y="476672"/>
            <a:ext cx="10766100" cy="1320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Open Sans"/>
              <a:buNone/>
              <a:tabLst/>
              <a:defRPr/>
            </a:pPr>
            <a:r>
              <a:rPr kumimoji="0" lang="en-US" sz="43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Gracias</a:t>
            </a:r>
            <a:endParaRPr kumimoji="0" lang="en-US" sz="43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Shape 433"/>
          <p:cNvSpPr/>
          <p:nvPr/>
        </p:nvSpPr>
        <p:spPr>
          <a:xfrm>
            <a:off x="621804" y="2132856"/>
            <a:ext cx="5721599" cy="96715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Shape 434"/>
          <p:cNvSpPr txBox="1">
            <a:spLocks/>
          </p:cNvSpPr>
          <p:nvPr/>
        </p:nvSpPr>
        <p:spPr>
          <a:xfrm>
            <a:off x="751205" y="2420888"/>
            <a:ext cx="5591999" cy="105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buClr>
                <a:schemeClr val="dk2"/>
              </a:buClr>
              <a:buSzPct val="100000"/>
              <a:defRPr/>
            </a:pPr>
            <a:r>
              <a:rPr lang="es-CO" sz="1800" dirty="0" smtClean="0"/>
              <a:t>Acceda</a:t>
            </a:r>
            <a:r>
              <a:rPr kumimoji="0" lang="es-CO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 esta presentación en</a:t>
            </a:r>
            <a:r>
              <a:rPr kumimoji="0" lang="es-CO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CO" sz="1600" dirty="0" smtClean="0">
                <a:hlinkClick r:id="rId2"/>
              </a:rPr>
              <a:t>http://bit.ly/1oKyr9D</a:t>
            </a:r>
            <a:r>
              <a:rPr kumimoji="0" lang="es-C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es-CO" sz="1800" b="0" i="0" u="sng" strike="noStrike" kern="0" cap="none" spc="0" normalizeH="0" baseline="0" noProof="0" dirty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431"/>
          <p:cNvSpPr txBox="1">
            <a:spLocks noGrp="1"/>
          </p:cNvSpPr>
          <p:nvPr>
            <p:ph type="body" idx="1"/>
          </p:nvPr>
        </p:nvSpPr>
        <p:spPr>
          <a:xfrm>
            <a:off x="8038628" y="4040348"/>
            <a:ext cx="3528392" cy="722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2800" dirty="0" smtClean="0"/>
              <a:t> @andresavila08</a:t>
            </a:r>
            <a:br>
              <a:rPr lang="en-US" sz="2800" dirty="0" smtClean="0"/>
            </a:br>
            <a:endParaRPr lang="en-US" sz="2800" dirty="0" smtClean="0"/>
          </a:p>
          <a:p>
            <a:pPr lvl="0" rtl="0">
              <a:buNone/>
            </a:pPr>
            <a:endParaRPr lang="en-US" sz="1600" dirty="0" smtClean="0"/>
          </a:p>
          <a:p>
            <a:pPr lvl="0" rtl="0">
              <a:buNone/>
            </a:pPr>
            <a:endParaRPr lang="en-US" sz="1600" dirty="0"/>
          </a:p>
        </p:txBody>
      </p:sp>
      <p:sp>
        <p:nvSpPr>
          <p:cNvPr id="9" name="7 Marcador de texto"/>
          <p:cNvSpPr>
            <a:spLocks noGrp="1"/>
          </p:cNvSpPr>
          <p:nvPr>
            <p:ph type="body" idx="2"/>
          </p:nvPr>
        </p:nvSpPr>
        <p:spPr>
          <a:xfrm>
            <a:off x="777239" y="4254960"/>
            <a:ext cx="5245165" cy="566928"/>
          </a:xfrm>
        </p:spPr>
        <p:txBody>
          <a:bodyPr/>
          <a:lstStyle/>
          <a:p>
            <a:r>
              <a:rPr lang="es-MX" dirty="0" smtClean="0"/>
              <a:t>Ingeniero de Sistemas</a:t>
            </a:r>
            <a:br>
              <a:rPr lang="es-MX" dirty="0" smtClean="0"/>
            </a:br>
            <a:r>
              <a:rPr lang="es-MX" dirty="0" smtClean="0"/>
              <a:t>Fundación Gabriel </a:t>
            </a:r>
            <a:r>
              <a:rPr lang="es-MX" dirty="0" err="1" smtClean="0"/>
              <a:t>Piedrahita</a:t>
            </a:r>
            <a:r>
              <a:rPr lang="es-MX" dirty="0" smtClean="0"/>
              <a:t> Uribe</a:t>
            </a:r>
            <a:br>
              <a:rPr lang="es-MX" dirty="0" smtClean="0"/>
            </a:br>
            <a:r>
              <a:rPr lang="es-MX" dirty="0" smtClean="0"/>
              <a:t>Portal Educativo </a:t>
            </a:r>
            <a:r>
              <a:rPr lang="es-MX" dirty="0" err="1" smtClean="0"/>
              <a:t>Eduteka</a:t>
            </a:r>
            <a:endParaRPr lang="es-CO" dirty="0"/>
          </a:p>
        </p:txBody>
      </p:sp>
      <p:pic>
        <p:nvPicPr>
          <p:cNvPr id="188418" name="Picture 2" descr="C:\Users\Andres\AppData\Local\Temp\x10sctmp2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500" y="3789040"/>
            <a:ext cx="1219200" cy="1104901"/>
          </a:xfrm>
          <a:prstGeom prst="rect">
            <a:avLst/>
          </a:prstGeom>
          <a:noFill/>
        </p:spPr>
      </p:pic>
      <p:sp>
        <p:nvSpPr>
          <p:cNvPr id="11" name="Shape 431"/>
          <p:cNvSpPr txBox="1">
            <a:spLocks/>
          </p:cNvSpPr>
          <p:nvPr/>
        </p:nvSpPr>
        <p:spPr>
          <a:xfrm>
            <a:off x="775073" y="3797424"/>
            <a:ext cx="4752528" cy="72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Carlos Andrés Ávila Dorado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" name="Picture 2" descr="C:\Users\Andres\AppData\Local\Temp\x10sctmp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864" y="6021288"/>
            <a:ext cx="1888628" cy="490130"/>
          </a:xfrm>
          <a:prstGeom prst="rect">
            <a:avLst/>
          </a:prstGeom>
          <a:noFill/>
        </p:spPr>
      </p:pic>
      <p:pic>
        <p:nvPicPr>
          <p:cNvPr id="13" name="Picture 4" descr="C:\Users\Andres\AppData\Local\Temp\x10sctmp2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89118" y="5956436"/>
            <a:ext cx="2545854" cy="568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Google Enterprise">
      <a:dk1>
        <a:srgbClr val="222222"/>
      </a:dk1>
      <a:lt1>
        <a:srgbClr val="FFFFFF"/>
      </a:lt1>
      <a:dk2>
        <a:srgbClr val="464646"/>
      </a:dk2>
      <a:lt2>
        <a:srgbClr val="6E6E6E"/>
      </a:lt2>
      <a:accent1>
        <a:srgbClr val="3369E8"/>
      </a:accent1>
      <a:accent2>
        <a:srgbClr val="EEB211"/>
      </a:accent2>
      <a:accent3>
        <a:srgbClr val="009925"/>
      </a:accent3>
      <a:accent4>
        <a:srgbClr val="D50F25"/>
      </a:accent4>
      <a:accent5>
        <a:srgbClr val="939393"/>
      </a:accent5>
      <a:accent6>
        <a:srgbClr val="B1B1B1"/>
      </a:accent6>
      <a:hlink>
        <a:srgbClr val="3369E8"/>
      </a:hlink>
      <a:folHlink>
        <a:srgbClr val="336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2064</Words>
  <Application>Microsoft Office PowerPoint</Application>
  <PresentationFormat>Personalizado</PresentationFormat>
  <Paragraphs>263</Paragraphs>
  <Slides>73</Slides>
  <Notes>63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4" baseType="lpstr">
      <vt:lpstr>Custom Theme</vt:lpstr>
      <vt:lpstr>Uso Básico de Tabletas con Sistema Operativo Android</vt:lpstr>
      <vt:lpstr>Contenido</vt:lpstr>
      <vt:lpstr>Definición</vt:lpstr>
      <vt:lpstr>Diapositiva 4</vt:lpstr>
      <vt:lpstr>Historia</vt:lpstr>
      <vt:lpstr>Historia</vt:lpstr>
      <vt:lpstr>Diapositiva 7</vt:lpstr>
      <vt:lpstr>Tipos de Tabletas</vt:lpstr>
      <vt:lpstr>Tipos de Pantalla</vt:lpstr>
      <vt:lpstr>Sistemas Operativos</vt:lpstr>
      <vt:lpstr>Diapositiva 11</vt:lpstr>
      <vt:lpstr>Ventajas</vt:lpstr>
      <vt:lpstr>Ventajas</vt:lpstr>
      <vt:lpstr>Desventajas</vt:lpstr>
      <vt:lpstr>Diapositiva 15</vt:lpstr>
      <vt:lpstr>Utilidades Comunes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Google Play</vt:lpstr>
      <vt:lpstr>Diapositiva 24</vt:lpstr>
      <vt:lpstr>Diapositiva 25</vt:lpstr>
      <vt:lpstr>Diapositiva 26</vt:lpstr>
      <vt:lpstr>Diapositiva 27</vt:lpstr>
      <vt:lpstr>Evernote</vt:lpstr>
      <vt:lpstr>   Google Keep</vt:lpstr>
      <vt:lpstr>   Diigo Power Note</vt:lpstr>
      <vt:lpstr>   CamScanner</vt:lpstr>
      <vt:lpstr>   La Biblia</vt:lpstr>
      <vt:lpstr>   Dictionary.com</vt:lpstr>
      <vt:lpstr>   Skitch</vt:lpstr>
      <vt:lpstr>Repligo</vt:lpstr>
      <vt:lpstr>   iAnnotate</vt:lpstr>
      <vt:lpstr>   Comic Strip It!</vt:lpstr>
      <vt:lpstr>   Blogger</vt:lpstr>
      <vt:lpstr>   Edublogs</vt:lpstr>
      <vt:lpstr>   Vidtrim</vt:lpstr>
      <vt:lpstr>   Magisto</vt:lpstr>
      <vt:lpstr>   WeVideo</vt:lpstr>
      <vt:lpstr>   Movenote</vt:lpstr>
      <vt:lpstr>   Pixlr Express</vt:lpstr>
      <vt:lpstr>   Diptic</vt:lpstr>
      <vt:lpstr>   SketchBook</vt:lpstr>
      <vt:lpstr>   Scrap! Photo Book Maker</vt:lpstr>
      <vt:lpstr>Click icon to access</vt:lpstr>
      <vt:lpstr>   Google Maps</vt:lpstr>
      <vt:lpstr>   Google Earth</vt:lpstr>
      <vt:lpstr>Diapositiva 51</vt:lpstr>
      <vt:lpstr>   Google Drive</vt:lpstr>
      <vt:lpstr>   Box</vt:lpstr>
      <vt:lpstr>   TuneIn Radio</vt:lpstr>
      <vt:lpstr>   Music Maker</vt:lpstr>
      <vt:lpstr>   Shazam</vt:lpstr>
      <vt:lpstr>   Metrónomo</vt:lpstr>
      <vt:lpstr>   SHAREit</vt:lpstr>
      <vt:lpstr>   Pushbullet</vt:lpstr>
      <vt:lpstr>     Wikipedia</vt:lpstr>
      <vt:lpstr>   WolframAlpha</vt:lpstr>
      <vt:lpstr>   Any.do</vt:lpstr>
      <vt:lpstr>Diapositiva 63</vt:lpstr>
      <vt:lpstr>   NASA</vt:lpstr>
      <vt:lpstr>   StarChart</vt:lpstr>
      <vt:lpstr>   D. Bones – Learn the Skeleton</vt:lpstr>
      <vt:lpstr>   Math Ref</vt:lpstr>
      <vt:lpstr>   Motion Math: Fractions</vt:lpstr>
      <vt:lpstr>   Kids ABC Phonics</vt:lpstr>
      <vt:lpstr>   Duolingo</vt:lpstr>
      <vt:lpstr>   iStorybooks</vt:lpstr>
      <vt:lpstr>   VocabularySpellingCity</vt:lpstr>
      <vt:lpstr>Diapositiva 73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75 Apps for your class</dc:title>
  <dc:creator>Andres</dc:creator>
  <cp:lastModifiedBy>Andres</cp:lastModifiedBy>
  <cp:revision>199</cp:revision>
  <dcterms:modified xsi:type="dcterms:W3CDTF">2014-05-28T18:05:23Z</dcterms:modified>
</cp:coreProperties>
</file>