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63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notesSlides/notesSlide57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53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60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gif" ContentType="image/gif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Default Extension="jpeg" ContentType="image/jpeg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6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0" r:id="rId1"/>
  </p:sldMasterIdLst>
  <p:notesMasterIdLst>
    <p:notesMasterId r:id="rId77"/>
  </p:notesMasterIdLst>
  <p:sldIdLst>
    <p:sldId id="256" r:id="rId2"/>
    <p:sldId id="257" r:id="rId3"/>
    <p:sldId id="258" r:id="rId4"/>
    <p:sldId id="382" r:id="rId5"/>
    <p:sldId id="350" r:id="rId6"/>
    <p:sldId id="351" r:id="rId7"/>
    <p:sldId id="352" r:id="rId8"/>
    <p:sldId id="354" r:id="rId9"/>
    <p:sldId id="259" r:id="rId10"/>
    <p:sldId id="356" r:id="rId11"/>
    <p:sldId id="383" r:id="rId12"/>
    <p:sldId id="357" r:id="rId13"/>
    <p:sldId id="260" r:id="rId14"/>
    <p:sldId id="267" r:id="rId15"/>
    <p:sldId id="263" r:id="rId16"/>
    <p:sldId id="358" r:id="rId17"/>
    <p:sldId id="359" r:id="rId18"/>
    <p:sldId id="355" r:id="rId19"/>
    <p:sldId id="384" r:id="rId20"/>
    <p:sldId id="385" r:id="rId21"/>
    <p:sldId id="386" r:id="rId22"/>
    <p:sldId id="360" r:id="rId23"/>
    <p:sldId id="388" r:id="rId24"/>
    <p:sldId id="389" r:id="rId25"/>
    <p:sldId id="390" r:id="rId26"/>
    <p:sldId id="391" r:id="rId27"/>
    <p:sldId id="392" r:id="rId28"/>
    <p:sldId id="400" r:id="rId29"/>
    <p:sldId id="265" r:id="rId30"/>
    <p:sldId id="367" r:id="rId31"/>
    <p:sldId id="282" r:id="rId32"/>
    <p:sldId id="283" r:id="rId33"/>
    <p:sldId id="393" r:id="rId34"/>
    <p:sldId id="394" r:id="rId35"/>
    <p:sldId id="395" r:id="rId36"/>
    <p:sldId id="396" r:id="rId37"/>
    <p:sldId id="397" r:id="rId38"/>
    <p:sldId id="398" r:id="rId39"/>
    <p:sldId id="364" r:id="rId40"/>
    <p:sldId id="362" r:id="rId41"/>
    <p:sldId id="399" r:id="rId42"/>
    <p:sldId id="387" r:id="rId43"/>
    <p:sldId id="401" r:id="rId44"/>
    <p:sldId id="406" r:id="rId45"/>
    <p:sldId id="368" r:id="rId46"/>
    <p:sldId id="402" r:id="rId47"/>
    <p:sldId id="280" r:id="rId48"/>
    <p:sldId id="366" r:id="rId49"/>
    <p:sldId id="403" r:id="rId50"/>
    <p:sldId id="370" r:id="rId51"/>
    <p:sldId id="404" r:id="rId52"/>
    <p:sldId id="279" r:id="rId53"/>
    <p:sldId id="375" r:id="rId54"/>
    <p:sldId id="376" r:id="rId55"/>
    <p:sldId id="337" r:id="rId56"/>
    <p:sldId id="297" r:id="rId57"/>
    <p:sldId id="298" r:id="rId58"/>
    <p:sldId id="300" r:id="rId59"/>
    <p:sldId id="377" r:id="rId60"/>
    <p:sldId id="306" r:id="rId61"/>
    <p:sldId id="271" r:id="rId62"/>
    <p:sldId id="272" r:id="rId63"/>
    <p:sldId id="371" r:id="rId64"/>
    <p:sldId id="326" r:id="rId65"/>
    <p:sldId id="380" r:id="rId66"/>
    <p:sldId id="316" r:id="rId67"/>
    <p:sldId id="322" r:id="rId68"/>
    <p:sldId id="323" r:id="rId69"/>
    <p:sldId id="324" r:id="rId70"/>
    <p:sldId id="342" r:id="rId71"/>
    <p:sldId id="345" r:id="rId72"/>
    <p:sldId id="347" r:id="rId73"/>
    <p:sldId id="348" r:id="rId74"/>
    <p:sldId id="405" r:id="rId75"/>
    <p:sldId id="381" r:id="rId76"/>
  </p:sldIdLst>
  <p:sldSz cx="12188825" cy="6858000"/>
  <p:notesSz cx="7010400" cy="92964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2" autoAdjust="0"/>
    <p:restoredTop sz="94713" autoAdjust="0"/>
  </p:normalViewPr>
  <p:slideViewPr>
    <p:cSldViewPr>
      <p:cViewPr>
        <p:scale>
          <a:sx n="90" d="100"/>
          <a:sy n="90" d="100"/>
        </p:scale>
        <p:origin x="-1062" y="-456"/>
      </p:cViewPr>
      <p:guideLst>
        <p:guide orient="horz" pos="2160"/>
        <p:guide pos="38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37839" cy="46481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defRPr sz="1200" b="0" i="0" u="none" strike="noStrike" cap="none" baseline="0"/>
            </a:lvl1pPr>
            <a:lvl2pPr marL="0" marR="0" indent="0" algn="l" rtl="0">
              <a:defRPr sz="1800" b="0" i="0" u="none" strike="noStrike" cap="none" baseline="0"/>
            </a:lvl2pPr>
            <a:lvl3pPr marL="0" marR="0" indent="0" algn="l" rtl="0">
              <a:defRPr sz="1800" b="0" i="0" u="none" strike="noStrike" cap="none" baseline="0"/>
            </a:lvl3pPr>
            <a:lvl4pPr marL="0" marR="0" indent="0" algn="l" rtl="0">
              <a:defRPr sz="1800" b="0" i="0" u="none" strike="noStrike" cap="none" baseline="0"/>
            </a:lvl4pPr>
            <a:lvl5pPr marL="0" marR="0" indent="0" algn="l" rtl="0">
              <a:defRPr sz="1800" b="0" i="0" u="none" strike="noStrike" cap="none" baseline="0"/>
            </a:lvl5pPr>
            <a:lvl6pPr marL="0" marR="0" indent="0" algn="l" rtl="0">
              <a:defRPr sz="1800" b="0" i="0" u="none" strike="noStrike" cap="none" baseline="0"/>
            </a:lvl6pPr>
            <a:lvl7pPr marL="0" marR="0" indent="0" algn="l" rtl="0">
              <a:defRPr sz="1800" b="0" i="0" u="none" strike="noStrike" cap="none" baseline="0"/>
            </a:lvl7pPr>
            <a:lvl8pPr marL="0" marR="0" indent="0" algn="l" rtl="0">
              <a:defRPr sz="1800" b="0" i="0" u="none" strike="noStrike" cap="none" baseline="0"/>
            </a:lvl8pPr>
            <a:lvl9pPr marL="0" marR="0" indent="0" algn="l" rtl="0">
              <a:defRPr sz="1800" b="0" i="0" u="none" strike="noStrike" cap="none" baseline="0"/>
            </a:lvl9pPr>
          </a:lstStyle>
          <a:p>
            <a:endParaRPr/>
          </a:p>
        </p:txBody>
      </p:sp>
      <p:sp>
        <p:nvSpPr>
          <p:cNvPr id="3" name="Shape 3"/>
          <p:cNvSpPr txBox="1">
            <a:spLocks noGrp="1"/>
          </p:cNvSpPr>
          <p:nvPr>
            <p:ph type="dt" idx="10"/>
          </p:nvPr>
        </p:nvSpPr>
        <p:spPr>
          <a:xfrm>
            <a:off x="3970937" y="0"/>
            <a:ext cx="3037839" cy="46481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r" rtl="0">
              <a:defRPr sz="1200" b="0" i="0" u="none" strike="noStrike" cap="none" baseline="0"/>
            </a:lvl1pPr>
            <a:lvl2pPr marL="0" marR="0" indent="0" algn="l" rtl="0">
              <a:defRPr sz="1800" b="0" i="0" u="none" strike="noStrike" cap="none" baseline="0"/>
            </a:lvl2pPr>
            <a:lvl3pPr marL="0" marR="0" indent="0" algn="l" rtl="0">
              <a:defRPr sz="1800" b="0" i="0" u="none" strike="noStrike" cap="none" baseline="0"/>
            </a:lvl3pPr>
            <a:lvl4pPr marL="0" marR="0" indent="0" algn="l" rtl="0">
              <a:defRPr sz="1800" b="0" i="0" u="none" strike="noStrike" cap="none" baseline="0"/>
            </a:lvl4pPr>
            <a:lvl5pPr marL="0" marR="0" indent="0" algn="l" rtl="0">
              <a:defRPr sz="1800" b="0" i="0" u="none" strike="noStrike" cap="none" baseline="0"/>
            </a:lvl5pPr>
            <a:lvl6pPr marL="0" marR="0" indent="0" algn="l" rtl="0">
              <a:defRPr sz="1800" b="0" i="0" u="none" strike="noStrike" cap="none" baseline="0"/>
            </a:lvl6pPr>
            <a:lvl7pPr marL="0" marR="0" indent="0" algn="l" rtl="0">
              <a:defRPr sz="1800" b="0" i="0" u="none" strike="noStrike" cap="none" baseline="0"/>
            </a:lvl7pPr>
            <a:lvl8pPr marL="0" marR="0" indent="0" algn="l" rtl="0">
              <a:defRPr sz="1800" b="0" i="0" u="none" strike="noStrike" cap="none" baseline="0"/>
            </a:lvl8pPr>
            <a:lvl9pPr marL="0" marR="0" indent="0" algn="l" rtl="0">
              <a:defRPr sz="1800" b="0" i="0" u="none" strike="noStrike" cap="none" baseline="0"/>
            </a:lvl9pPr>
          </a:lstStyle>
          <a:p>
            <a:endParaRPr/>
          </a:p>
        </p:txBody>
      </p:sp>
      <p:sp>
        <p:nvSpPr>
          <p:cNvPr id="4" name="Shape 4"/>
          <p:cNvSpPr>
            <a:spLocks noGrp="1" noRot="1" noChangeAspect="1"/>
          </p:cNvSpPr>
          <p:nvPr>
            <p:ph type="sldImg" idx="3"/>
          </p:nvPr>
        </p:nvSpPr>
        <p:spPr>
          <a:xfrm>
            <a:off x="407987" y="696912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" name="Shape 5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319" cy="418337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defRPr sz="1800" b="0" i="0" u="none" strike="noStrike" cap="none" baseline="0"/>
            </a:lvl1pPr>
            <a:lvl2pPr marL="0" marR="0" indent="0" algn="l" rtl="0">
              <a:defRPr sz="1800" b="0" i="0" u="none" strike="noStrike" cap="none" baseline="0"/>
            </a:lvl2pPr>
            <a:lvl3pPr marL="0" marR="0" indent="0" algn="l" rtl="0">
              <a:defRPr sz="1800" b="0" i="0" u="none" strike="noStrike" cap="none" baseline="0"/>
            </a:lvl3pPr>
            <a:lvl4pPr marL="0" marR="0" indent="0" algn="l" rtl="0">
              <a:defRPr sz="1800" b="0" i="0" u="none" strike="noStrike" cap="none" baseline="0"/>
            </a:lvl4pPr>
            <a:lvl5pPr marL="0" marR="0" indent="0" algn="l" rtl="0">
              <a:defRPr sz="1800" b="0" i="0" u="none" strike="noStrike" cap="none" baseline="0"/>
            </a:lvl5pPr>
            <a:lvl6pPr marL="0" marR="0" indent="0" algn="l" rtl="0">
              <a:defRPr sz="1800" b="0" i="0" u="none" strike="noStrike" cap="none" baseline="0"/>
            </a:lvl6pPr>
            <a:lvl7pPr marL="0" marR="0" indent="0" algn="l" rtl="0">
              <a:defRPr sz="1800" b="0" i="0" u="none" strike="noStrike" cap="none" baseline="0"/>
            </a:lvl7pPr>
            <a:lvl8pPr marL="0" marR="0" indent="0" algn="l" rtl="0">
              <a:defRPr sz="1800" b="0" i="0" u="none" strike="noStrike" cap="none" baseline="0"/>
            </a:lvl8pPr>
            <a:lvl9pPr marL="0" marR="0" indent="0" algn="l" rtl="0">
              <a:defRPr sz="1800" b="0" i="0" u="none" strike="noStrike" cap="none" baseline="0"/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ftr" idx="11"/>
          </p:nvPr>
        </p:nvSpPr>
        <p:spPr>
          <a:xfrm>
            <a:off x="0" y="8829967"/>
            <a:ext cx="3037839" cy="46481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defRPr sz="1200" b="0" i="0" u="none" strike="noStrike" cap="none" baseline="0"/>
            </a:lvl1pPr>
            <a:lvl2pPr marL="0" marR="0" indent="0" algn="l" rtl="0">
              <a:defRPr sz="1800" b="0" i="0" u="none" strike="noStrike" cap="none" baseline="0"/>
            </a:lvl2pPr>
            <a:lvl3pPr marL="0" marR="0" indent="0" algn="l" rtl="0">
              <a:defRPr sz="1800" b="0" i="0" u="none" strike="noStrike" cap="none" baseline="0"/>
            </a:lvl3pPr>
            <a:lvl4pPr marL="0" marR="0" indent="0" algn="l" rtl="0">
              <a:defRPr sz="1800" b="0" i="0" u="none" strike="noStrike" cap="none" baseline="0"/>
            </a:lvl4pPr>
            <a:lvl5pPr marL="0" marR="0" indent="0" algn="l" rtl="0">
              <a:defRPr sz="1800" b="0" i="0" u="none" strike="noStrike" cap="none" baseline="0"/>
            </a:lvl5pPr>
            <a:lvl6pPr marL="0" marR="0" indent="0" algn="l" rtl="0">
              <a:defRPr sz="1800" b="0" i="0" u="none" strike="noStrike" cap="none" baseline="0"/>
            </a:lvl6pPr>
            <a:lvl7pPr marL="0" marR="0" indent="0" algn="l" rtl="0">
              <a:defRPr sz="1800" b="0" i="0" u="none" strike="noStrike" cap="none" baseline="0"/>
            </a:lvl7pPr>
            <a:lvl8pPr marL="0" marR="0" indent="0" algn="l" rtl="0">
              <a:defRPr sz="1800" b="0" i="0" u="none" strike="noStrike" cap="none" baseline="0"/>
            </a:lvl8pPr>
            <a:lvl9pPr marL="0" marR="0" indent="0" algn="l" rtl="0">
              <a:defRPr sz="1800" b="0" i="0" u="none" strike="noStrike" cap="none" baseline="0"/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3970937" y="8829967"/>
            <a:ext cx="3037839" cy="46481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r" rtl="0">
              <a:defRPr sz="1200" b="0" i="0" u="none" strike="noStrike" cap="none" baseline="0"/>
            </a:lvl1pPr>
            <a:lvl2pPr marL="0" marR="0" indent="0" algn="l" rtl="0">
              <a:defRPr sz="1800" b="0" i="0" u="none" strike="noStrike" cap="none" baseline="0"/>
            </a:lvl2pPr>
            <a:lvl3pPr marL="0" marR="0" indent="0" algn="l" rtl="0">
              <a:defRPr sz="1800" b="0" i="0" u="none" strike="noStrike" cap="none" baseline="0"/>
            </a:lvl3pPr>
            <a:lvl4pPr marL="0" marR="0" indent="0" algn="l" rtl="0">
              <a:defRPr sz="1800" b="0" i="0" u="none" strike="noStrike" cap="none" baseline="0"/>
            </a:lvl4pPr>
            <a:lvl5pPr marL="0" marR="0" indent="0" algn="l" rtl="0">
              <a:defRPr sz="1800" b="0" i="0" u="none" strike="noStrike" cap="none" baseline="0"/>
            </a:lvl5pPr>
            <a:lvl6pPr marL="0" marR="0" indent="0" algn="l" rtl="0">
              <a:defRPr sz="1800" b="0" i="0" u="none" strike="noStrike" cap="none" baseline="0"/>
            </a:lvl6pPr>
            <a:lvl7pPr marL="0" marR="0" indent="0" algn="l" rtl="0">
              <a:defRPr sz="1800" b="0" i="0" u="none" strike="noStrike" cap="none" baseline="0"/>
            </a:lvl7pPr>
            <a:lvl8pPr marL="0" marR="0" indent="0" algn="l" rtl="0">
              <a:defRPr sz="1800" b="0" i="0" u="none" strike="noStrike" cap="none" baseline="0"/>
            </a:lvl8pPr>
            <a:lvl9pPr marL="0" marR="0" indent="0" algn="l" rtl="0">
              <a:defRPr sz="1800" b="0" i="0" u="none" strike="noStrike" cap="none" baseline="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Shape 436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" name="Shape 437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Shape 442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Shape 443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Shape 450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1" name="Shape 451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Shape 450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1" name="Shape 451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Shape 450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1" name="Shape 451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Shape 450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1" name="Shape 451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Shape 546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7" name="Shape 547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Shape 471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2" name="Shape 472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Shape 471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2" name="Shape 472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Shape 471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2" name="Shape 472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Shape 546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7" name="Shape 547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Shape 479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0" name="Shape 480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Shape 546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7" name="Shape 547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Shape 499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0" name="Shape 500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Shape 499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0" name="Shape 500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Shape 499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0" name="Shape 500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Shape 471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2" name="Shape 472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Shape 546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7" name="Shape 547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Shape 450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1" name="Shape 451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Shape 450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1" name="Shape 451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Shape 546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7" name="Shape 547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Shape 450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1" name="Shape 451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Shape 546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7" name="Shape 547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Shape 450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1" name="Shape 451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Shape 450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1" name="Shape 451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Shape 450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1" name="Shape 451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Shape 546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7" name="Shape 547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Shape 522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" name="Shape 523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Shape 786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7" name="Shape 787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Shape 804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5" name="Shape 805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Shape 804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5" name="Shape 805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Shape 804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5" name="Shape 805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Shape 546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7" name="Shape 547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Shape 546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7" name="Shape 547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Shape 450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1" name="Shape 451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Shape 804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5" name="Shape 805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Shape 804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5" name="Shape 805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Shape 750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1" name="Shape 751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Shape 546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7" name="Shape 547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Shape 750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1" name="Shape 751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Shape 732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3" name="Shape 733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Shape 768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9" name="Shape 769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Shape 768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9" name="Shape 769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3" name="Shape 167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4" name="Shape 1674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Shape 1036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7" name="Shape 1037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Shape 1054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5" name="Shape 1055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" name="Shape 1088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9" name="Shape 1089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" name="Shape 1088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9" name="Shape 1089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2" name="Shape 1192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3" name="Shape 1193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Shape 60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4" name="Shape 604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Shape 620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1" name="Shape 621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Shape 804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5" name="Shape 805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3" name="Shape 151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4" name="Shape 1514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Shape 1334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5" name="Shape 1335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" name="Shape 1351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2" name="Shape 1352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3" name="Shape 145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4" name="Shape 1454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0" name="Shape 1470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1" name="Shape 1471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7" name="Shape 1487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8" name="Shape 1488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" name="Shape 1740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1" name="Shape 1741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4" name="Shape 1794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5" name="Shape 1795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0" name="Shape 1830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1" name="Shape 1831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7" name="Shape 1847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8" name="Shape 1848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Shape 450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1" name="Shape 451"/>
          <p:cNvSpPr txBox="1">
            <a:spLocks noGrp="1"/>
          </p:cNvSpPr>
          <p:nvPr>
            <p:ph type="body" idx="1"/>
          </p:nvPr>
        </p:nvSpPr>
        <p:spPr>
          <a:xfrm>
            <a:off x="701039" y="4415789"/>
            <a:ext cx="5608200" cy="4183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ver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ctrTitle"/>
          </p:nvPr>
        </p:nvSpPr>
        <p:spPr>
          <a:xfrm>
            <a:off x="777239" y="2066111"/>
            <a:ext cx="10766004" cy="1320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Open Sans"/>
              <a:buNone/>
              <a:defRPr sz="4300" b="0" i="0" u="none" strike="noStrike" cap="none" baseline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rtl="0">
              <a:defRPr sz="1800" b="0" i="0" u="none" strike="noStrike" cap="none" baseline="0"/>
            </a:lvl3pPr>
            <a:lvl4pPr marL="0" marR="0" indent="0" algn="l" rtl="0">
              <a:defRPr sz="1800" b="0" i="0" u="none" strike="noStrike" cap="none" baseline="0"/>
            </a:lvl4pPr>
            <a:lvl5pPr marL="0" marR="0" indent="0" algn="l" rtl="0">
              <a:defRPr sz="1800" b="0" i="0" u="none" strike="noStrike" cap="none" baseline="0"/>
            </a:lvl5pPr>
            <a:lvl6pPr marL="0" marR="0" indent="0" algn="l" rtl="0">
              <a:defRPr sz="1800" b="0" i="0" u="none" strike="noStrike" cap="none" baseline="0"/>
            </a:lvl6pPr>
            <a:lvl7pPr marL="0" marR="0" indent="0" algn="l" rtl="0">
              <a:defRPr sz="1800" b="0" i="0" u="none" strike="noStrike" cap="none" baseline="0"/>
            </a:lvl7pPr>
            <a:lvl8pPr marL="0" marR="0" indent="0" algn="l" rtl="0">
              <a:defRPr sz="1800" b="0" i="0" u="none" strike="noStrike" cap="none" baseline="0"/>
            </a:lvl8pPr>
            <a:lvl9pPr marL="0" marR="0" indent="0" algn="l" rtl="0">
              <a:defRPr sz="1800" b="0" i="0" u="none" strike="noStrike" cap="none" baseline="0"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777239" y="3334762"/>
            <a:ext cx="10762488" cy="72237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989898"/>
              </a:buClr>
              <a:buFont typeface="Open Sans"/>
              <a:buNone/>
              <a:defRPr sz="2900" b="0" i="0" u="none" strike="noStrike" cap="none" baseline="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0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989898"/>
              </a:buClr>
              <a:buFont typeface="Open Sans"/>
              <a:buNone/>
              <a:defRPr sz="2900" b="0" i="0" u="none" strike="noStrike" cap="none" baseline="0">
                <a:solidFill>
                  <a:srgbClr val="989898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indent="0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989898"/>
              </a:buClr>
              <a:buFont typeface="Open Sans"/>
              <a:buNone/>
              <a:defRPr sz="2900" b="0" i="0" u="none" strike="noStrike" cap="none" baseline="0">
                <a:solidFill>
                  <a:srgbClr val="989898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indent="0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989898"/>
              </a:buClr>
              <a:buFont typeface="Open Sans"/>
              <a:buNone/>
              <a:defRPr sz="2900" b="0" i="0" u="none" strike="noStrike" cap="none" baseline="0">
                <a:solidFill>
                  <a:srgbClr val="989898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indent="0" algn="l" rtl="0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989898"/>
              </a:buClr>
              <a:buFont typeface="Open Sans"/>
              <a:buNone/>
              <a:defRPr sz="2900" b="0" i="0" u="none" strike="noStrike" cap="none" baseline="0">
                <a:solidFill>
                  <a:srgbClr val="989898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777239" y="4254960"/>
            <a:ext cx="10762488" cy="56692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777777"/>
              </a:buClr>
              <a:buFont typeface="Open Sans"/>
              <a:buNone/>
              <a:defRPr sz="1400" b="0" i="0" u="none" strike="noStrike" cap="none" baseline="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grpSp>
        <p:nvGrpSpPr>
          <p:cNvPr id="24" name="Shape 24"/>
          <p:cNvGrpSpPr/>
          <p:nvPr userDrawn="1"/>
        </p:nvGrpSpPr>
        <p:grpSpPr>
          <a:xfrm>
            <a:off x="0" y="5611382"/>
            <a:ext cx="12339638" cy="1248997"/>
            <a:chOff x="0" y="5611382"/>
            <a:chExt cx="12339638" cy="1248997"/>
          </a:xfrm>
        </p:grpSpPr>
        <p:pic>
          <p:nvPicPr>
            <p:cNvPr id="25" name="Shape 25"/>
            <p:cNvPicPr preferRelativeResize="0"/>
            <p:nvPr/>
          </p:nvPicPr>
          <p:blipFill>
            <a:blip r:embed="rId2"/>
            <a:stretch>
              <a:fillRect/>
            </a:stretch>
          </p:blipFill>
          <p:spPr>
            <a:xfrm>
              <a:off x="152400" y="5611382"/>
              <a:ext cx="12187238" cy="665161"/>
            </a:xfrm>
            <a:prstGeom prst="rect">
              <a:avLst/>
            </a:prstGeom>
          </p:spPr>
        </p:pic>
        <p:sp>
          <p:nvSpPr>
            <p:cNvPr id="26" name="Shape 26"/>
            <p:cNvSpPr/>
            <p:nvPr/>
          </p:nvSpPr>
          <p:spPr>
            <a:xfrm>
              <a:off x="2" y="5737035"/>
              <a:ext cx="12188824" cy="1123344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lIns="121850" tIns="60925" rIns="121850" bIns="60925" anchor="ctr" anchorCtr="0">
              <a:noAutofit/>
            </a:bodyPr>
            <a:lstStyle/>
            <a:p>
              <a:endParaRPr/>
            </a:p>
          </p:txBody>
        </p:sp>
        <p:cxnSp>
          <p:nvCxnSpPr>
            <p:cNvPr id="27" name="Shape 27"/>
            <p:cNvCxnSpPr/>
            <p:nvPr/>
          </p:nvCxnSpPr>
          <p:spPr>
            <a:xfrm>
              <a:off x="0" y="5729553"/>
              <a:ext cx="12188824" cy="0"/>
            </a:xfrm>
            <a:prstGeom prst="straightConnector1">
              <a:avLst/>
            </a:prstGeom>
            <a:noFill/>
            <a:ln w="9525" cap="flat">
              <a:solidFill>
                <a:srgbClr val="D6D6D6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392303" y="1458912"/>
            <a:ext cx="11155679" cy="45529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>
                <a:solidFill>
                  <a:schemeClr val="lt2"/>
                </a:solidFill>
              </a:defRPr>
            </a:lvl1pPr>
            <a:lvl2pPr rtl="0">
              <a:defRPr>
                <a:solidFill>
                  <a:schemeClr val="lt2"/>
                </a:solidFill>
              </a:defRPr>
            </a:lvl2pPr>
            <a:lvl3pPr rtl="0">
              <a:defRPr>
                <a:solidFill>
                  <a:schemeClr val="lt2"/>
                </a:solidFill>
              </a:defRPr>
            </a:lvl3pPr>
            <a:lvl4pPr rtl="0">
              <a:defRPr>
                <a:solidFill>
                  <a:schemeClr val="lt2"/>
                </a:solidFill>
              </a:defRPr>
            </a:lvl4pPr>
            <a:lvl5pPr rtl="0">
              <a:defRPr>
                <a:solidFill>
                  <a:schemeClr val="lt2"/>
                </a:solidFill>
              </a:defRPr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 dirty="0"/>
          </a:p>
        </p:txBody>
      </p:sp>
      <p:sp>
        <p:nvSpPr>
          <p:cNvPr id="68" name="Shape 68"/>
          <p:cNvSpPr txBox="1">
            <a:spLocks noGrp="1"/>
          </p:cNvSpPr>
          <p:nvPr>
            <p:ph type="body" idx="2"/>
          </p:nvPr>
        </p:nvSpPr>
        <p:spPr>
          <a:xfrm>
            <a:off x="392303" y="890079"/>
            <a:ext cx="11160125" cy="56883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>
                <a:solidFill>
                  <a:schemeClr val="lt2"/>
                </a:solidFill>
              </a:defRPr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title"/>
          </p:nvPr>
        </p:nvSpPr>
        <p:spPr>
          <a:xfrm>
            <a:off x="393191" y="384047"/>
            <a:ext cx="11155679" cy="64007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Open Sans"/>
              <a:buNone/>
              <a:defRPr sz="2800" b="0" i="0" u="none" strike="noStrike" cap="none" baseline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pic>
        <p:nvPicPr>
          <p:cNvPr id="5" name="Picture 2" descr="C:\Users\Andres\AppData\Local\Temp\x10sctmp26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54248" y="6596378"/>
            <a:ext cx="847676" cy="219986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title"/>
          </p:nvPr>
        </p:nvSpPr>
        <p:spPr>
          <a:xfrm>
            <a:off x="393191" y="384047"/>
            <a:ext cx="11155679" cy="64007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Open Sans"/>
              <a:buNone/>
              <a:defRPr sz="2800" b="0" i="0" u="none" strike="noStrike" cap="none" baseline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pic>
        <p:nvPicPr>
          <p:cNvPr id="3" name="Picture 2" descr="C:\Users\Andres\AppData\Local\Temp\x10sctmp26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54248" y="6596378"/>
            <a:ext cx="847676" cy="219986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/ 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5643153" y="957944"/>
            <a:ext cx="6020394" cy="494211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rtl="0">
              <a:defRPr>
                <a:solidFill>
                  <a:schemeClr val="dk2"/>
                </a:solidFill>
              </a:defRPr>
            </a:lvl1pPr>
            <a:lvl2pPr rtl="0">
              <a:defRPr>
                <a:solidFill>
                  <a:schemeClr val="dk2"/>
                </a:solidFill>
              </a:defRPr>
            </a:lvl2pPr>
            <a:lvl3pPr rtl="0">
              <a:defRPr>
                <a:solidFill>
                  <a:schemeClr val="dk2"/>
                </a:solidFill>
              </a:defRPr>
            </a:lvl3pPr>
            <a:lvl4pPr rtl="0">
              <a:defRPr>
                <a:solidFill>
                  <a:schemeClr val="dk2"/>
                </a:solidFill>
              </a:defRPr>
            </a:lvl4pPr>
            <a:lvl5pPr rtl="0">
              <a:defRPr>
                <a:solidFill>
                  <a:schemeClr val="dk2"/>
                </a:solidFill>
              </a:defRPr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pic>
        <p:nvPicPr>
          <p:cNvPr id="3" name="Picture 2" descr="C:\Users\Andres\AppData\Local\Temp\x10sctmp26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54248" y="6596378"/>
            <a:ext cx="847676" cy="219986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x 3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 txBox="1">
            <a:spLocks noGrp="1"/>
          </p:cNvSpPr>
          <p:nvPr>
            <p:ph type="title"/>
          </p:nvPr>
        </p:nvSpPr>
        <p:spPr>
          <a:xfrm>
            <a:off x="393191" y="384047"/>
            <a:ext cx="11155679" cy="64007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Open Sans"/>
              <a:buNone/>
              <a:defRPr sz="2800" b="0" i="0" u="none" strike="noStrike" cap="none" baseline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pic>
        <p:nvPicPr>
          <p:cNvPr id="3" name="Picture 2" descr="C:\Users\Andres\AppData\Local\Temp\x10sctmp26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54248" y="6596378"/>
            <a:ext cx="847676" cy="219986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/ Objec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392303" y="2167127"/>
            <a:ext cx="4960711" cy="2478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>
                <a:solidFill>
                  <a:schemeClr val="dk2"/>
                </a:solidFill>
              </a:defRPr>
            </a:lvl1pPr>
            <a:lvl2pPr rtl="0">
              <a:defRPr>
                <a:solidFill>
                  <a:schemeClr val="dk2"/>
                </a:solidFill>
              </a:defRPr>
            </a:lvl2pPr>
            <a:lvl3pPr rtl="0">
              <a:defRPr>
                <a:solidFill>
                  <a:schemeClr val="dk2"/>
                </a:solidFill>
              </a:defRPr>
            </a:lvl3pPr>
            <a:lvl4pPr rtl="0">
              <a:defRPr>
                <a:solidFill>
                  <a:schemeClr val="dk2"/>
                </a:solidFill>
              </a:defRPr>
            </a:lvl4pPr>
            <a:lvl5pPr rtl="0">
              <a:defRPr>
                <a:solidFill>
                  <a:schemeClr val="dk2"/>
                </a:solidFill>
              </a:defRPr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84" name="Shape 84"/>
          <p:cNvSpPr txBox="1">
            <a:spLocks noGrp="1"/>
          </p:cNvSpPr>
          <p:nvPr>
            <p:ph type="body" idx="2"/>
          </p:nvPr>
        </p:nvSpPr>
        <p:spPr>
          <a:xfrm>
            <a:off x="392304" y="4414521"/>
            <a:ext cx="4960711" cy="56895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 sz="1400" b="0" i="1" u="none" strike="noStrike" cap="none" baseline="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85" name="Shape 85"/>
          <p:cNvSpPr txBox="1">
            <a:spLocks noGrp="1"/>
          </p:cNvSpPr>
          <p:nvPr>
            <p:ph type="title"/>
          </p:nvPr>
        </p:nvSpPr>
        <p:spPr>
          <a:xfrm>
            <a:off x="393191" y="384047"/>
            <a:ext cx="11155679" cy="64007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Open Sans"/>
              <a:buNone/>
              <a:defRPr sz="2800" b="0" i="0" u="none" strike="noStrike" cap="none" baseline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pic>
        <p:nvPicPr>
          <p:cNvPr id="5" name="Picture 2" descr="C:\Users\Andres\AppData\Local\Temp\x10sctmp26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54248" y="6596378"/>
            <a:ext cx="847676" cy="219986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creengrab w/ Tex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392303" y="1468437"/>
            <a:ext cx="4960711" cy="45815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rtl="0">
              <a:defRPr sz="1800" b="0" i="0" u="none" strike="noStrike" cap="none" baseline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rtl="0">
              <a:defRPr>
                <a:solidFill>
                  <a:schemeClr val="dk2"/>
                </a:solidFill>
              </a:defRPr>
            </a:lvl2pPr>
            <a:lvl3pPr rtl="0">
              <a:defRPr>
                <a:solidFill>
                  <a:schemeClr val="dk2"/>
                </a:solidFill>
              </a:defRPr>
            </a:lvl3pPr>
            <a:lvl4pPr rtl="0">
              <a:defRPr>
                <a:solidFill>
                  <a:schemeClr val="dk2"/>
                </a:solidFill>
              </a:defRPr>
            </a:lvl4pPr>
            <a:lvl5pPr rtl="0">
              <a:defRPr>
                <a:solidFill>
                  <a:schemeClr val="dk2"/>
                </a:solidFill>
              </a:defRPr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88" name="Shape 88"/>
          <p:cNvSpPr txBox="1">
            <a:spLocks noGrp="1"/>
          </p:cNvSpPr>
          <p:nvPr>
            <p:ph type="title"/>
          </p:nvPr>
        </p:nvSpPr>
        <p:spPr>
          <a:xfrm>
            <a:off x="393191" y="384047"/>
            <a:ext cx="11155679" cy="64007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Open Sans"/>
              <a:buNone/>
              <a:defRPr sz="2800" b="0" i="0" u="none" strike="noStrike" cap="none" baseline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pic>
        <p:nvPicPr>
          <p:cNvPr id="4" name="Picture 2" descr="C:\Users\Andres\AppData\Local\Temp\x10sctmp26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54248" y="6596378"/>
            <a:ext cx="847676" cy="219986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/ Logo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>
            <a:spLocks noGrp="1"/>
          </p:cNvSpPr>
          <p:nvPr>
            <p:ph type="body" idx="1"/>
          </p:nvPr>
        </p:nvSpPr>
        <p:spPr>
          <a:xfrm>
            <a:off x="428879" y="2560319"/>
            <a:ext cx="11324717" cy="13144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algn="ctr" rtl="0">
              <a:defRPr>
                <a:solidFill>
                  <a:schemeClr val="dk2"/>
                </a:solidFill>
              </a:defRPr>
            </a:lvl1pPr>
            <a:lvl2pPr algn="ctr" rtl="0">
              <a:defRPr>
                <a:solidFill>
                  <a:schemeClr val="dk2"/>
                </a:solidFill>
              </a:defRPr>
            </a:lvl2pPr>
            <a:lvl3pPr algn="ctr" rtl="0">
              <a:defRPr>
                <a:solidFill>
                  <a:schemeClr val="dk2"/>
                </a:solidFill>
              </a:defRPr>
            </a:lvl3pPr>
            <a:lvl4pPr algn="ctr" rtl="0">
              <a:defRPr>
                <a:solidFill>
                  <a:schemeClr val="dk2"/>
                </a:solidFill>
              </a:defRPr>
            </a:lvl4pPr>
            <a:lvl5pPr algn="ctr" rtl="0">
              <a:defRPr>
                <a:solidFill>
                  <a:schemeClr val="dk2"/>
                </a:solidFill>
              </a:defRPr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91" name="Shape 91"/>
          <p:cNvSpPr txBox="1">
            <a:spLocks noGrp="1"/>
          </p:cNvSpPr>
          <p:nvPr>
            <p:ph type="title"/>
          </p:nvPr>
        </p:nvSpPr>
        <p:spPr>
          <a:xfrm>
            <a:off x="393191" y="384047"/>
            <a:ext cx="11155679" cy="64007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Open Sans"/>
              <a:buNone/>
              <a:defRPr sz="2800" b="0" i="0" u="none" strike="noStrike" cap="none" baseline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pic>
        <p:nvPicPr>
          <p:cNvPr id="4" name="Picture 2" descr="C:\Users\Andres\AppData\Local\Temp\x10sctmp26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54248" y="6596378"/>
            <a:ext cx="847676" cy="219986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creengrab Full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ndres\AppData\Local\Temp\x10sctmp26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54248" y="6596378"/>
            <a:ext cx="847676" cy="219986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creengrab w/ Title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 txBox="1">
            <a:spLocks noGrp="1"/>
          </p:cNvSpPr>
          <p:nvPr>
            <p:ph type="title"/>
          </p:nvPr>
        </p:nvSpPr>
        <p:spPr>
          <a:xfrm>
            <a:off x="392303" y="379178"/>
            <a:ext cx="11158668" cy="64007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Open Sans"/>
              <a:buNone/>
              <a:defRPr sz="2800" b="0" i="0" u="none" strike="noStrike" cap="none" baseline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pic>
        <p:nvPicPr>
          <p:cNvPr id="3" name="Picture 2" descr="C:\Users\Andres\AppData\Local\Temp\x10sctmp26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54248" y="6596378"/>
            <a:ext cx="847676" cy="219986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arge Text Treatment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0" y="1371600"/>
            <a:ext cx="12188824" cy="35655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algn="ctr" rtl="0">
              <a:defRPr sz="8800">
                <a:solidFill>
                  <a:schemeClr val="dk2"/>
                </a:solidFill>
              </a:defRPr>
            </a:lvl1pPr>
            <a:lvl2pPr algn="ctr" rtl="0">
              <a:defRPr sz="8800"/>
            </a:lvl2pPr>
            <a:lvl3pPr algn="ctr" rtl="0">
              <a:defRPr sz="8800"/>
            </a:lvl3pPr>
            <a:lvl4pPr algn="ctr" rtl="0">
              <a:defRPr sz="8800"/>
            </a:lvl4pPr>
            <a:lvl5pPr algn="ctr" rtl="0">
              <a:defRPr sz="8800"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pic>
        <p:nvPicPr>
          <p:cNvPr id="3" name="Picture 2" descr="C:\Users\Andres\AppData\Local\Temp\x10sctmp26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54248" y="6596378"/>
            <a:ext cx="847676" cy="219986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hart Center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>
            <a:spLocks noGrp="1"/>
          </p:cNvSpPr>
          <p:nvPr>
            <p:ph type="title"/>
          </p:nvPr>
        </p:nvSpPr>
        <p:spPr>
          <a:xfrm>
            <a:off x="392303" y="379178"/>
            <a:ext cx="11158668" cy="64007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Open Sans"/>
              <a:buNone/>
              <a:defRPr sz="2800" b="0" i="0" u="none" strike="noStrike" cap="none" baseline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pic>
        <p:nvPicPr>
          <p:cNvPr id="3" name="Picture 2" descr="C:\Users\Andres\AppData\Local\Temp\x10sctmp26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54248" y="6596378"/>
            <a:ext cx="847676" cy="219986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hart Left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393191" y="384047"/>
            <a:ext cx="11155679" cy="64007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Open Sans"/>
              <a:buNone/>
              <a:defRPr sz="2800" b="0" i="0" u="none" strike="noStrike" cap="none" baseline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pic>
        <p:nvPicPr>
          <p:cNvPr id="3" name="Picture 2" descr="C:\Users\Andres\AppData\Local\Temp\x10sctmp26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54248" y="6596378"/>
            <a:ext cx="847676" cy="219986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verview 02A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 txBox="1">
            <a:spLocks noGrp="1"/>
          </p:cNvSpPr>
          <p:nvPr>
            <p:ph type="title"/>
          </p:nvPr>
        </p:nvSpPr>
        <p:spPr>
          <a:xfrm>
            <a:off x="392303" y="379178"/>
            <a:ext cx="11158668" cy="64007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Open Sans"/>
              <a:buNone/>
              <a:defRPr sz="2800" b="0" i="0" u="none" strike="noStrike" cap="none" baseline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pic>
        <p:nvPicPr>
          <p:cNvPr id="3" name="Picture 2" descr="C:\Users\Andres\AppData\Local\Temp\x10sctmp26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54248" y="6596378"/>
            <a:ext cx="847676" cy="219986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Slide"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ndres\AppData\Local\Temp\x10sctmp26.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54248" y="6593390"/>
            <a:ext cx="847676" cy="219986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hape 9"/>
          <p:cNvCxnSpPr/>
          <p:nvPr/>
        </p:nvCxnSpPr>
        <p:spPr>
          <a:xfrm>
            <a:off x="0" y="263769"/>
            <a:ext cx="12188824" cy="0"/>
          </a:xfrm>
          <a:prstGeom prst="straightConnector1">
            <a:avLst/>
          </a:prstGeom>
          <a:noFill/>
          <a:ln w="9525" cap="flat">
            <a:solidFill>
              <a:srgbClr val="D6D6D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" name="Shape 10"/>
          <p:cNvCxnSpPr/>
          <p:nvPr/>
        </p:nvCxnSpPr>
        <p:spPr>
          <a:xfrm>
            <a:off x="0" y="6553200"/>
            <a:ext cx="12188824" cy="0"/>
          </a:xfrm>
          <a:prstGeom prst="straightConnector1">
            <a:avLst/>
          </a:prstGeom>
          <a:noFill/>
          <a:ln w="9525" cap="flat">
            <a:solidFill>
              <a:srgbClr val="D6D6D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Shape 11"/>
          <p:cNvSpPr txBox="1"/>
          <p:nvPr/>
        </p:nvSpPr>
        <p:spPr>
          <a:xfrm>
            <a:off x="1629916" y="6580418"/>
            <a:ext cx="8640960" cy="2606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Open Sans"/>
              <a:buNone/>
            </a:pPr>
            <a:r>
              <a:rPr lang="en-US" sz="900" b="0" i="0" u="none" strike="noStrike" cap="none" baseline="0" smtClean="0">
                <a:solidFill>
                  <a:srgbClr val="888888"/>
                </a:solidFill>
                <a:latin typeface="Open Sans"/>
                <a:ea typeface="Open Sans"/>
                <a:cs typeface="Open Sans"/>
                <a:sym typeface="Open Sans"/>
              </a:rPr>
              <a:t>Carlos Andrés Ávila Dorado</a:t>
            </a:r>
            <a:endParaRPr lang="en-US" sz="900" b="0" i="0" u="none" strike="noStrike" cap="none" baseline="0">
              <a:solidFill>
                <a:srgbClr val="888888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" name="Shape 13"/>
          <p:cNvSpPr txBox="1">
            <a:spLocks noGrp="1"/>
          </p:cNvSpPr>
          <p:nvPr>
            <p:ph type="body" idx="1"/>
          </p:nvPr>
        </p:nvSpPr>
        <p:spPr>
          <a:xfrm>
            <a:off x="392303" y="1456871"/>
            <a:ext cx="11163429" cy="455499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Open Sans"/>
              <a:buNone/>
              <a:defRPr sz="2400" b="0" i="0" u="none" strike="noStrike" cap="none" baseline="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Open Sans"/>
              <a:buNone/>
              <a:defRPr sz="2400" b="0" i="0" u="none" strike="noStrike" cap="none" baseline="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Open Sans"/>
              <a:buNone/>
              <a:defRPr sz="2400" b="0" i="0" u="none" strike="noStrike" cap="none" baseline="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Open Sans"/>
              <a:buNone/>
              <a:defRPr sz="2400" b="0" i="0" u="none" strike="noStrike" cap="none" baseline="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Font typeface="Open Sans"/>
              <a:buNone/>
              <a:defRPr sz="2400" b="0" i="0" u="none" strike="noStrike" cap="none" baseline="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9" name="Shape 19"/>
          <p:cNvSpPr txBox="1">
            <a:spLocks noGrp="1"/>
          </p:cNvSpPr>
          <p:nvPr>
            <p:ph type="title"/>
          </p:nvPr>
        </p:nvSpPr>
        <p:spPr>
          <a:xfrm>
            <a:off x="393191" y="384047"/>
            <a:ext cx="11155679" cy="64007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Open Sans"/>
              <a:buNone/>
              <a:defRPr sz="2800" b="0" i="0" u="none" strike="noStrike" cap="none" baseline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rtl="0">
              <a:defRPr/>
            </a:lvl3pPr>
            <a:lvl4pPr marL="0" marR="0" indent="0" algn="l" rtl="0">
              <a:defRPr/>
            </a:lvl4pPr>
            <a:lvl5pPr marL="0" marR="0" indent="0" algn="l" rtl="0">
              <a:defRPr/>
            </a:lvl5pPr>
            <a:lvl6pPr marL="0" marR="0" indent="0" algn="l" rtl="0">
              <a:defRPr/>
            </a:lvl6pPr>
            <a:lvl7pPr marL="0" marR="0" indent="0" algn="l" rtl="0">
              <a:defRPr/>
            </a:lvl7pPr>
            <a:lvl8pPr marL="0" marR="0" indent="0" algn="l" rtl="0">
              <a:defRPr/>
            </a:lvl8pPr>
            <a:lvl9pPr marL="0" marR="0" indent="0" algn="l" rtl="0">
              <a:defRPr/>
            </a:lvl9pPr>
          </a:lstStyle>
          <a:p>
            <a:endParaRPr/>
          </a:p>
        </p:txBody>
      </p:sp>
      <p:pic>
        <p:nvPicPr>
          <p:cNvPr id="12" name="Picture 4" descr="C:\Users\Andres\AppData\Local\Temp\x10sctmp27.png"/>
          <p:cNvPicPr>
            <a:picLocks noChangeAspect="1" noChangeArrowheads="1"/>
          </p:cNvPicPr>
          <p:nvPr userDrawn="1"/>
        </p:nvPicPr>
        <p:blipFill>
          <a:blip r:embed="rId17"/>
          <a:srcRect/>
          <a:stretch>
            <a:fillRect/>
          </a:stretch>
        </p:blipFill>
        <p:spPr bwMode="auto">
          <a:xfrm>
            <a:off x="9622804" y="6567384"/>
            <a:ext cx="1211784" cy="270792"/>
          </a:xfrm>
          <a:prstGeom prst="rect">
            <a:avLst/>
          </a:prstGeom>
          <a:noFill/>
        </p:spPr>
      </p:pic>
      <p:pic>
        <p:nvPicPr>
          <p:cNvPr id="8" name="Picture 2" descr="C:\Users\Andres\AppData\Local\Temp\x10sctmp26.png"/>
          <p:cNvPicPr>
            <a:picLocks noChangeAspect="1" noChangeArrowheads="1"/>
          </p:cNvPicPr>
          <p:nvPr userDrawn="1"/>
        </p:nvPicPr>
        <p:blipFill>
          <a:blip r:embed="rId18"/>
          <a:srcRect/>
          <a:stretch>
            <a:fillRect/>
          </a:stretch>
        </p:blipFill>
        <p:spPr bwMode="auto">
          <a:xfrm>
            <a:off x="854248" y="6596378"/>
            <a:ext cx="847676" cy="219986"/>
          </a:xfrm>
          <a:prstGeom prst="rect">
            <a:avLst/>
          </a:prstGeom>
          <a:noFill/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2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7" r:id="rId14"/>
    <p:sldLayoutId id="2147483704" r:id="rId15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1Awy1Jn" TargetMode="Externa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JQ8pQVDyaLo" TargetMode="External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hyperlink" Target="https://www.youtube.com/watch?v=JIE8xk6Rl1w" TargetMode="Externa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TfvU9nOxtNw" TargetMode="External"/><Relationship Id="rId5" Type="http://schemas.openxmlformats.org/officeDocument/2006/relationships/image" Target="../media/image32.png"/><Relationship Id="rId4" Type="http://schemas.openxmlformats.org/officeDocument/2006/relationships/hyperlink" Target="https://www.youtube.com/watch?v=Px172jE_Yds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hyperlink" Target="http://shop.lenovo.com/ISS_Static/ww/wci3/las_shared/es/common/tech-specs/pdf/yoga-tablet-DS.pdf" TargetMode="External"/><Relationship Id="rId4" Type="http://schemas.openxmlformats.org/officeDocument/2006/relationships/hyperlink" Target="https://www.youtube.com/watch?v=umk49MNprCU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3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hyperlink" Target="https://www.google.com/android/devicemanager" TargetMode="External"/><Relationship Id="rId1" Type="http://schemas.openxmlformats.org/officeDocument/2006/relationships/slideLayout" Target="../slideLayouts/slideLayout1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7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1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5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7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9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1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5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4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6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8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0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2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4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6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8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0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eduteka.org/dispositivosmoviles.php" TargetMode="External"/><Relationship Id="rId3" Type="http://schemas.openxmlformats.org/officeDocument/2006/relationships/hyperlink" Target="http://bit.ly/1A1iXCs" TargetMode="External"/><Relationship Id="rId7" Type="http://schemas.openxmlformats.org/officeDocument/2006/relationships/hyperlink" Target="http://www.eduteka.org/unesco-movil.php" TargetMode="External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eduteka.org/apuntes.php" TargetMode="External"/><Relationship Id="rId5" Type="http://schemas.openxmlformats.org/officeDocument/2006/relationships/hyperlink" Target="http://www.eduteka.org/fotografia-movil.php" TargetMode="External"/><Relationship Id="rId4" Type="http://schemas.openxmlformats.org/officeDocument/2006/relationships/hyperlink" Target="http://www.eduteka.org/eun-tabletas.php" TargetMode="Externa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hyperlink" Target="http://bit.ly/1Awy1Jn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Shape 430"/>
          <p:cNvSpPr txBox="1">
            <a:spLocks noGrp="1"/>
          </p:cNvSpPr>
          <p:nvPr>
            <p:ph type="ctrTitle"/>
          </p:nvPr>
        </p:nvSpPr>
        <p:spPr>
          <a:xfrm>
            <a:off x="777239" y="2066111"/>
            <a:ext cx="10766100" cy="132089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buNone/>
            </a:pPr>
            <a:r>
              <a:rPr lang="es-CO" dirty="0" smtClean="0"/>
              <a:t>Uso Básico de Tabletas con Sistema Operativo </a:t>
            </a:r>
            <a:r>
              <a:rPr lang="es-CO" dirty="0" smtClean="0"/>
              <a:t>Android – Lenovo Yoga</a:t>
            </a:r>
            <a:endParaRPr lang="es-CO" dirty="0"/>
          </a:p>
        </p:txBody>
      </p:sp>
      <p:sp>
        <p:nvSpPr>
          <p:cNvPr id="431" name="Shape 431"/>
          <p:cNvSpPr txBox="1">
            <a:spLocks noGrp="1"/>
          </p:cNvSpPr>
          <p:nvPr>
            <p:ph type="body" idx="1"/>
          </p:nvPr>
        </p:nvSpPr>
        <p:spPr>
          <a:xfrm>
            <a:off x="765820" y="3645024"/>
            <a:ext cx="11282999" cy="7223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n-US" sz="2800" dirty="0" smtClean="0"/>
              <a:t>Carlos Andrés Ávila Dorado</a:t>
            </a:r>
            <a:br>
              <a:rPr lang="en-US" sz="2800" dirty="0" smtClean="0"/>
            </a:br>
            <a:endParaRPr lang="en-US" sz="2800" dirty="0" smtClean="0"/>
          </a:p>
          <a:p>
            <a:pPr lvl="0" rtl="0">
              <a:buNone/>
            </a:pPr>
            <a:endParaRPr lang="en-US" sz="1600" dirty="0" smtClean="0"/>
          </a:p>
          <a:p>
            <a:pPr lvl="0" rtl="0">
              <a:buNone/>
            </a:pPr>
            <a:endParaRPr lang="en-US" sz="1600" dirty="0"/>
          </a:p>
        </p:txBody>
      </p:sp>
      <p:sp>
        <p:nvSpPr>
          <p:cNvPr id="433" name="Shape 433"/>
          <p:cNvSpPr/>
          <p:nvPr/>
        </p:nvSpPr>
        <p:spPr>
          <a:xfrm>
            <a:off x="5806381" y="517625"/>
            <a:ext cx="6382644" cy="967159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34" name="Shape 434"/>
          <p:cNvSpPr txBox="1">
            <a:spLocks noGrp="1"/>
          </p:cNvSpPr>
          <p:nvPr>
            <p:ph type="title" idx="3"/>
          </p:nvPr>
        </p:nvSpPr>
        <p:spPr>
          <a:xfrm>
            <a:off x="5878388" y="692696"/>
            <a:ext cx="6310437" cy="1053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s-CO" sz="1800" b="1" dirty="0" smtClean="0"/>
              <a:t>Inicio</a:t>
            </a:r>
          </a:p>
          <a:p>
            <a:pPr marL="457200" lvl="0" indent="-342900">
              <a:buClr>
                <a:schemeClr val="dk2"/>
              </a:buClr>
              <a:buSzPct val="100000"/>
              <a:buFont typeface="Open Sans"/>
              <a:buChar char="●"/>
            </a:pPr>
            <a:r>
              <a:rPr lang="es-CO" sz="1800" dirty="0" smtClean="0"/>
              <a:t>Acceda a esta presentación en</a:t>
            </a:r>
            <a:r>
              <a:rPr lang="es-CO" sz="1800" dirty="0" smtClean="0"/>
              <a:t>: </a:t>
            </a:r>
            <a:r>
              <a:rPr lang="es-CO" sz="1800" dirty="0" smtClean="0">
                <a:hlinkClick r:id="rId3"/>
              </a:rPr>
              <a:t>http://bit.ly/1Awy1Jn</a:t>
            </a:r>
            <a:endParaRPr lang="es-CO" sz="1800" u="sng" dirty="0">
              <a:solidFill>
                <a:schemeClr val="hlink"/>
              </a:solidFill>
            </a:endParaRPr>
          </a:p>
        </p:txBody>
      </p:sp>
      <p:sp>
        <p:nvSpPr>
          <p:cNvPr id="8" name="7 Marcador de texto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es-MX" dirty="0" smtClean="0"/>
              <a:t>Ingeniero de Sistemas</a:t>
            </a:r>
            <a:r>
              <a:rPr lang="es-MX" dirty="0" smtClean="0"/>
              <a:t/>
            </a:r>
            <a:br>
              <a:rPr lang="es-MX" dirty="0" smtClean="0"/>
            </a:br>
            <a:r>
              <a:rPr lang="es-MX" dirty="0" smtClean="0"/>
              <a:t>Fundación Gabriel </a:t>
            </a:r>
            <a:r>
              <a:rPr lang="es-MX" dirty="0" err="1" smtClean="0"/>
              <a:t>Piedrahita</a:t>
            </a:r>
            <a:r>
              <a:rPr lang="es-MX" dirty="0" smtClean="0"/>
              <a:t> Uribe</a:t>
            </a:r>
            <a:br>
              <a:rPr lang="es-MX" dirty="0" smtClean="0"/>
            </a:br>
            <a:r>
              <a:rPr lang="es-MX" dirty="0" smtClean="0"/>
              <a:t>Portal Educativo </a:t>
            </a:r>
            <a:r>
              <a:rPr lang="es-MX" dirty="0" err="1" smtClean="0"/>
              <a:t>Eduteka</a:t>
            </a:r>
            <a:endParaRPr lang="es-CO" dirty="0"/>
          </a:p>
        </p:txBody>
      </p:sp>
      <p:pic>
        <p:nvPicPr>
          <p:cNvPr id="150530" name="Picture 2" descr="C:\Users\Andres\AppData\Local\Temp\x10sctmp26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25864" y="6021288"/>
            <a:ext cx="1888628" cy="490130"/>
          </a:xfrm>
          <a:prstGeom prst="rect">
            <a:avLst/>
          </a:prstGeom>
          <a:noFill/>
        </p:spPr>
      </p:pic>
      <p:pic>
        <p:nvPicPr>
          <p:cNvPr id="150532" name="Picture 4" descr="C:\Users\Andres\AppData\Local\Temp\x10sctmp27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589118" y="5956436"/>
            <a:ext cx="2545854" cy="568908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617535" y="5877272"/>
            <a:ext cx="768726" cy="796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470676" y="3933056"/>
            <a:ext cx="2425004" cy="809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433"/>
          <p:cNvSpPr/>
          <p:nvPr/>
        </p:nvSpPr>
        <p:spPr>
          <a:xfrm>
            <a:off x="0" y="445617"/>
            <a:ext cx="12188825" cy="679127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39" name="Shape 439"/>
          <p:cNvSpPr txBox="1">
            <a:spLocks noGrp="1"/>
          </p:cNvSpPr>
          <p:nvPr>
            <p:ph type="title"/>
          </p:nvPr>
        </p:nvSpPr>
        <p:spPr>
          <a:xfrm>
            <a:off x="393191" y="412536"/>
            <a:ext cx="3036925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s-CO" dirty="0" smtClean="0"/>
              <a:t>Contenido</a:t>
            </a:r>
            <a:endParaRPr lang="es-CO" dirty="0"/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1197868" y="1599024"/>
          <a:ext cx="9649072" cy="4206240"/>
        </p:xfrm>
        <a:graphic>
          <a:graphicData uri="http://schemas.openxmlformats.org/drawingml/2006/table">
            <a:tbl>
              <a:tblPr firstRow="1" bandRow="1"/>
              <a:tblGrid>
                <a:gridCol w="4824536"/>
                <a:gridCol w="4824536"/>
              </a:tblGrid>
              <a:tr h="370840">
                <a:tc>
                  <a:txBody>
                    <a:bodyPr/>
                    <a:lstStyle/>
                    <a:p>
                      <a:pPr marL="457200" lvl="0" indent="-355600" rtl="0">
                        <a:buClr>
                          <a:schemeClr val="lt2"/>
                        </a:buClr>
                        <a:buSzPct val="100000"/>
                      </a:pPr>
                      <a:r>
                        <a:rPr lang="es-CO" sz="1800" dirty="0" smtClean="0"/>
                        <a:t>1. Definición de tableta</a:t>
                      </a:r>
                      <a:br>
                        <a:rPr lang="es-CO" sz="1800" dirty="0" smtClean="0"/>
                      </a:br>
                      <a:endParaRPr lang="es-CO" sz="1800" dirty="0" smtClean="0"/>
                    </a:p>
                    <a:p>
                      <a:pPr marL="457200" lvl="0" indent="-355600">
                        <a:buSzPct val="100000"/>
                      </a:pPr>
                      <a:r>
                        <a:rPr lang="es-CO" sz="1800" dirty="0" smtClean="0">
                          <a:solidFill>
                            <a:srgbClr val="B45F06"/>
                          </a:solidFill>
                        </a:rPr>
                        <a:t>2. Tableta Vs Computador Tradicional</a:t>
                      </a:r>
                      <a:br>
                        <a:rPr lang="es-CO" sz="1800" dirty="0" smtClean="0">
                          <a:solidFill>
                            <a:srgbClr val="B45F06"/>
                          </a:solidFill>
                        </a:rPr>
                      </a:br>
                      <a:endParaRPr lang="es-CO" sz="1800" dirty="0" smtClean="0">
                        <a:solidFill>
                          <a:srgbClr val="B45F06"/>
                        </a:solidFill>
                      </a:endParaRPr>
                    </a:p>
                    <a:p>
                      <a:pPr marL="457200" lvl="0" indent="-355600">
                        <a:buSzPct val="100000"/>
                      </a:pPr>
                      <a:r>
                        <a:rPr lang="es-CO" sz="18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3. Historia de las tabletas</a:t>
                      </a:r>
                      <a:br>
                        <a:rPr lang="es-CO" sz="18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</a:br>
                      <a:endParaRPr lang="es-CO" sz="1800" dirty="0" smtClean="0"/>
                    </a:p>
                    <a:p>
                      <a:pPr marL="457200" lvl="0" indent="-355600" rtl="0">
                        <a:buClr>
                          <a:schemeClr val="lt2"/>
                        </a:buClr>
                        <a:buSzPct val="100000"/>
                      </a:pPr>
                      <a:r>
                        <a:rPr lang="es-CO" sz="1800" dirty="0" smtClean="0">
                          <a:solidFill>
                            <a:srgbClr val="C00000"/>
                          </a:solidFill>
                        </a:rPr>
                        <a:t>4. Características generales</a:t>
                      </a:r>
                      <a:br>
                        <a:rPr lang="es-CO" sz="1800" dirty="0" smtClean="0">
                          <a:solidFill>
                            <a:srgbClr val="C00000"/>
                          </a:solidFill>
                        </a:rPr>
                      </a:br>
                      <a:endParaRPr lang="es-CO" sz="1800" dirty="0" smtClean="0">
                        <a:solidFill>
                          <a:srgbClr val="C00000"/>
                        </a:solidFill>
                      </a:endParaRPr>
                    </a:p>
                    <a:p>
                      <a:pPr marL="457200" lvl="0" indent="-355600" rtl="0">
                        <a:buClr>
                          <a:schemeClr val="lt2"/>
                        </a:buClr>
                        <a:buSzPct val="100000"/>
                      </a:pPr>
                      <a:r>
                        <a:rPr lang="es-CO" sz="18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5. Usos comunes</a:t>
                      </a:r>
                      <a:br>
                        <a:rPr lang="es-CO" sz="18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</a:br>
                      <a:endParaRPr lang="es-CO" sz="1800" dirty="0" smtClean="0"/>
                    </a:p>
                    <a:p>
                      <a:pPr marL="457200" lvl="0" indent="-355600" rtl="0">
                        <a:buClr>
                          <a:schemeClr val="lt2"/>
                        </a:buClr>
                        <a:buSzPct val="100000"/>
                      </a:pPr>
                      <a:r>
                        <a:rPr lang="es-CO" sz="1800" dirty="0" smtClean="0">
                          <a:solidFill>
                            <a:srgbClr val="B45F06"/>
                          </a:solidFill>
                        </a:rPr>
                        <a:t>6. Ventajas – Desventajas</a:t>
                      </a:r>
                      <a:br>
                        <a:rPr lang="es-CO" sz="1800" dirty="0" smtClean="0">
                          <a:solidFill>
                            <a:srgbClr val="B45F06"/>
                          </a:solidFill>
                        </a:rPr>
                      </a:br>
                      <a:endParaRPr lang="es-CO" sz="1800" dirty="0" smtClean="0"/>
                    </a:p>
                    <a:p>
                      <a:pPr marL="457200" lvl="0" indent="-355600" rtl="0">
                        <a:buClr>
                          <a:schemeClr val="lt2"/>
                        </a:buClr>
                        <a:buSzPct val="100000"/>
                      </a:pPr>
                      <a:r>
                        <a:rPr lang="es-CO" sz="18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7. Android</a:t>
                      </a:r>
                      <a:br>
                        <a:rPr lang="es-CO" sz="18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</a:br>
                      <a:endParaRPr lang="es-CO" sz="1800" b="0" i="0" u="none" strike="noStrike" cap="none" baseline="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457200" lvl="0" indent="-355600" rtl="0">
                        <a:buClr>
                          <a:schemeClr val="lt2"/>
                        </a:buClr>
                        <a:buSzPct val="100000"/>
                      </a:pPr>
                      <a:r>
                        <a:rPr lang="es-CO" sz="1800" b="0" i="0" u="none" strike="noStrike" cap="none" baseline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8. Tableta Lenovo Yoga</a:t>
                      </a:r>
                      <a:endParaRPr lang="es-CO" sz="1400" b="0" i="0" u="none" strike="noStrike" cap="none" baseline="0" dirty="0" smtClean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457200" lvl="0" indent="-355600" rtl="0">
                        <a:buClr>
                          <a:schemeClr val="lt2"/>
                        </a:buClr>
                        <a:buSzPct val="100000"/>
                      </a:pPr>
                      <a:r>
                        <a:rPr lang="es-CO" sz="1800" b="0" i="0" u="none" strike="noStrike" cap="none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9. Configuración inicial de la tableta</a:t>
                      </a:r>
                      <a:br>
                        <a:rPr lang="es-CO" sz="1800" b="0" i="0" u="none" strike="noStrike" cap="none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</a:br>
                      <a:endParaRPr lang="es-CO" sz="1800" b="0" i="0" u="none" strike="noStrike" cap="none" baseline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457200" lvl="0" indent="-355600" rtl="0">
                        <a:buClr>
                          <a:schemeClr val="lt2"/>
                        </a:buClr>
                        <a:buSzPct val="100000"/>
                      </a:pPr>
                      <a:r>
                        <a:rPr lang="es-CO" sz="1800" b="0" i="0" u="none" strike="noStrike" cap="none" baseline="0" dirty="0" smtClean="0">
                          <a:solidFill>
                            <a:srgbClr val="B45F06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10. Búsqueda e instalación de Apps</a:t>
                      </a:r>
                      <a:r>
                        <a:rPr lang="es-CO" sz="18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/>
                      </a:r>
                      <a:br>
                        <a:rPr lang="es-CO" sz="180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</a:br>
                      <a:endParaRPr lang="es-CO" sz="1800" dirty="0" smtClean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  <a:p>
                      <a:pPr marL="457200" lvl="0" indent="-355600" rtl="0">
                        <a:buClr>
                          <a:schemeClr val="lt2"/>
                        </a:buClr>
                        <a:buSzPct val="100000"/>
                      </a:pPr>
                      <a:r>
                        <a:rPr lang="es-CO" sz="1800" b="0" i="0" u="none" strike="noStrike" cap="none" baseline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11. Configuración avanzada</a:t>
                      </a:r>
                      <a:br>
                        <a:rPr lang="es-CO" sz="1800" b="0" i="0" u="none" strike="noStrike" cap="none" baseline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</a:br>
                      <a:endParaRPr lang="es-CO" sz="1800" b="0" i="0" u="none" strike="noStrike" cap="none" baseline="0" dirty="0" smtClean="0">
                        <a:solidFill>
                          <a:schemeClr val="accent3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457200" lvl="0" indent="-355600" rtl="0">
                        <a:buClr>
                          <a:schemeClr val="lt2"/>
                        </a:buClr>
                        <a:buSzPct val="100000"/>
                      </a:pPr>
                      <a:r>
                        <a:rPr lang="es-CO" sz="1800" b="0" i="0" u="none" strike="noStrike" cap="none" baseline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12. Sensores</a:t>
                      </a:r>
                      <a:r>
                        <a:rPr lang="es-CO" sz="1800" dirty="0" smtClean="0">
                          <a:solidFill>
                            <a:srgbClr val="B45F06"/>
                          </a:solidFill>
                        </a:rPr>
                        <a:t/>
                      </a:r>
                      <a:br>
                        <a:rPr lang="es-CO" sz="1800" dirty="0" smtClean="0">
                          <a:solidFill>
                            <a:srgbClr val="B45F06"/>
                          </a:solidFill>
                        </a:rPr>
                      </a:br>
                      <a:endParaRPr lang="es-CO" sz="1800" dirty="0" smtClean="0">
                        <a:solidFill>
                          <a:srgbClr val="B45F06"/>
                        </a:solidFill>
                      </a:endParaRPr>
                    </a:p>
                    <a:p>
                      <a:pPr marL="457200" lvl="0" indent="-355600" rtl="0">
                        <a:buClr>
                          <a:schemeClr val="lt2"/>
                        </a:buClr>
                        <a:buSzPct val="100000"/>
                      </a:pPr>
                      <a:r>
                        <a:rPr lang="es-CO" sz="1800" b="0" i="0" u="none" strike="noStrike" cap="none" baseline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13. Apps fundamentales</a:t>
                      </a:r>
                    </a:p>
                    <a:p>
                      <a:pPr marL="457200" lvl="0" indent="-355600" rtl="0">
                        <a:buClr>
                          <a:schemeClr val="lt2"/>
                        </a:buClr>
                        <a:buSzPct val="100000"/>
                      </a:pPr>
                      <a:endParaRPr lang="es-CO" sz="1800" b="0" i="0" u="none" strike="noStrike" cap="none" baseline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457200" lvl="0" indent="-355600" rtl="0">
                        <a:buClr>
                          <a:schemeClr val="lt2"/>
                        </a:buClr>
                        <a:buSzPct val="100000"/>
                      </a:pPr>
                      <a:r>
                        <a:rPr lang="es-CO" sz="1800" b="0" i="0" u="none" strike="noStrike" cap="none" baseline="0" dirty="0" smtClean="0">
                          <a:solidFill>
                            <a:srgbClr val="B45F06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14. Ejemplos para educación</a:t>
                      </a:r>
                    </a:p>
                    <a:p>
                      <a:pPr marL="457200" lvl="0" indent="-355600" rtl="0">
                        <a:buClr>
                          <a:schemeClr val="lt2"/>
                        </a:buClr>
                        <a:buSzPct val="100000"/>
                      </a:pPr>
                      <a:endParaRPr lang="es-CO" sz="1800" b="0" i="0" u="none" strike="noStrike" cap="none" baseline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457200" lvl="0" indent="-355600" rtl="0">
                        <a:buClr>
                          <a:schemeClr val="lt2"/>
                        </a:buClr>
                        <a:buSzPct val="100000"/>
                      </a:pPr>
                      <a:r>
                        <a:rPr lang="es-CO" sz="1800" b="0" i="0" u="none" strike="noStrike" cap="none" baseline="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15. Contenidos de apoyo</a:t>
                      </a: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Shape 445"/>
          <p:cNvSpPr/>
          <p:nvPr/>
        </p:nvSpPr>
        <p:spPr>
          <a:xfrm>
            <a:off x="150" y="1386600"/>
            <a:ext cx="12188700" cy="45114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46" name="Shape 446"/>
          <p:cNvSpPr txBox="1">
            <a:spLocks noGrp="1"/>
          </p:cNvSpPr>
          <p:nvPr>
            <p:ph type="title"/>
          </p:nvPr>
        </p:nvSpPr>
        <p:spPr>
          <a:xfrm>
            <a:off x="393191" y="384047"/>
            <a:ext cx="11155800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s-CO" dirty="0" smtClean="0"/>
              <a:t>Definición de tableta</a:t>
            </a:r>
            <a:endParaRPr lang="es-CO" dirty="0"/>
          </a:p>
        </p:txBody>
      </p:sp>
      <p:sp>
        <p:nvSpPr>
          <p:cNvPr id="447" name="Shape 447"/>
          <p:cNvSpPr txBox="1">
            <a:spLocks noGrp="1"/>
          </p:cNvSpPr>
          <p:nvPr>
            <p:ph type="body" idx="1"/>
          </p:nvPr>
        </p:nvSpPr>
        <p:spPr>
          <a:xfrm>
            <a:off x="333772" y="1796375"/>
            <a:ext cx="6345992" cy="3388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/>
            <a:endParaRPr lang="es-CO" sz="1800" dirty="0" smtClean="0">
              <a:solidFill>
                <a:srgbClr val="434343"/>
              </a:solidFill>
            </a:endParaRPr>
          </a:p>
          <a:p>
            <a:pPr lvl="0" algn="just"/>
            <a:r>
              <a:rPr lang="es-CO" sz="1800" dirty="0" smtClean="0">
                <a:solidFill>
                  <a:srgbClr val="434343"/>
                </a:solidFill>
              </a:rPr>
              <a:t>Una tableta, en muchos lugares también llamada </a:t>
            </a:r>
            <a:r>
              <a:rPr lang="es-CO" sz="1800" dirty="0" err="1" smtClean="0">
                <a:solidFill>
                  <a:srgbClr val="434343"/>
                </a:solidFill>
              </a:rPr>
              <a:t>tablet</a:t>
            </a:r>
            <a:r>
              <a:rPr lang="es-CO" sz="1800" dirty="0" smtClean="0">
                <a:solidFill>
                  <a:srgbClr val="434343"/>
                </a:solidFill>
              </a:rPr>
              <a:t> (del inglés: </a:t>
            </a:r>
            <a:r>
              <a:rPr lang="es-CO" sz="1800" dirty="0" err="1" smtClean="0">
                <a:solidFill>
                  <a:srgbClr val="434343"/>
                </a:solidFill>
              </a:rPr>
              <a:t>tablet</a:t>
            </a:r>
            <a:r>
              <a:rPr lang="es-CO" sz="1800" dirty="0" smtClean="0">
                <a:solidFill>
                  <a:srgbClr val="434343"/>
                </a:solidFill>
              </a:rPr>
              <a:t> o </a:t>
            </a:r>
            <a:r>
              <a:rPr lang="es-CO" sz="1800" dirty="0" err="1" smtClean="0">
                <a:solidFill>
                  <a:srgbClr val="434343"/>
                </a:solidFill>
              </a:rPr>
              <a:t>tablet</a:t>
            </a:r>
            <a:r>
              <a:rPr lang="es-CO" sz="1800" dirty="0" smtClean="0">
                <a:solidFill>
                  <a:srgbClr val="434343"/>
                </a:solidFill>
              </a:rPr>
              <a:t> </a:t>
            </a:r>
            <a:r>
              <a:rPr lang="es-CO" sz="1800" dirty="0" err="1" smtClean="0">
                <a:solidFill>
                  <a:srgbClr val="434343"/>
                </a:solidFill>
              </a:rPr>
              <a:t>computer</a:t>
            </a:r>
            <a:r>
              <a:rPr lang="es-CO" sz="1800" dirty="0" smtClean="0">
                <a:solidFill>
                  <a:srgbClr val="434343"/>
                </a:solidFill>
              </a:rPr>
              <a:t>), es una computadora portátil de mayor tamaño que un teléfono inteligente o una PDA, integrada en una pantalla táctil con la que se interactúa primariamente con los dedos o un estilete, sin necesidad de teclado físico ni ratón.</a:t>
            </a:r>
          </a:p>
          <a:p>
            <a:pPr lvl="0"/>
            <a:endParaRPr lang="es-MX" sz="1800" dirty="0" smtClean="0">
              <a:solidFill>
                <a:srgbClr val="434343"/>
              </a:solidFill>
            </a:endParaRPr>
          </a:p>
          <a:p>
            <a:pPr lvl="0" algn="r"/>
            <a:endParaRPr lang="en-US" sz="1200" dirty="0" smtClean="0">
              <a:solidFill>
                <a:srgbClr val="434343"/>
              </a:solidFill>
            </a:endParaRPr>
          </a:p>
          <a:p>
            <a:pPr lvl="0" algn="r"/>
            <a:endParaRPr lang="en-US" sz="1200" dirty="0" smtClean="0">
              <a:solidFill>
                <a:srgbClr val="434343"/>
              </a:solidFill>
            </a:endParaRPr>
          </a:p>
          <a:p>
            <a:pPr lvl="0" algn="r"/>
            <a:r>
              <a:rPr lang="en-US" sz="1200" dirty="0" smtClean="0">
                <a:solidFill>
                  <a:srgbClr val="434343"/>
                </a:solidFill>
              </a:rPr>
              <a:t>http://es.wikipedia.org/wiki/Tableta_(computadora)</a:t>
            </a:r>
            <a:endParaRPr lang="en-US" sz="1200" dirty="0">
              <a:solidFill>
                <a:srgbClr val="434343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50931" y="1692598"/>
            <a:ext cx="5029294" cy="3454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Shape 445"/>
          <p:cNvSpPr/>
          <p:nvPr/>
        </p:nvSpPr>
        <p:spPr>
          <a:xfrm>
            <a:off x="150" y="1386600"/>
            <a:ext cx="12188700" cy="45114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46" name="Shape 446"/>
          <p:cNvSpPr txBox="1">
            <a:spLocks noGrp="1"/>
          </p:cNvSpPr>
          <p:nvPr>
            <p:ph type="title"/>
          </p:nvPr>
        </p:nvSpPr>
        <p:spPr>
          <a:xfrm>
            <a:off x="393191" y="384047"/>
            <a:ext cx="11155800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s-CO" dirty="0" smtClean="0"/>
              <a:t>Tableta Vs Computador Tradicional</a:t>
            </a:r>
            <a:endParaRPr lang="es-C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86500" y="1772816"/>
            <a:ext cx="5061214" cy="2731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9" name="8 Tabla"/>
          <p:cNvGraphicFramePr>
            <a:graphicFrameLocks noGrp="1"/>
          </p:cNvGraphicFramePr>
          <p:nvPr/>
        </p:nvGraphicFramePr>
        <p:xfrm>
          <a:off x="333772" y="1484784"/>
          <a:ext cx="6336704" cy="4320480"/>
        </p:xfrm>
        <a:graphic>
          <a:graphicData uri="http://schemas.openxmlformats.org/drawingml/2006/table">
            <a:tbl>
              <a:tblPr firstRow="1" bandRow="1"/>
              <a:tblGrid>
                <a:gridCol w="3168352"/>
                <a:gridCol w="3168352"/>
              </a:tblGrid>
              <a:tr h="338770">
                <a:tc>
                  <a:txBody>
                    <a:bodyPr/>
                    <a:lstStyle/>
                    <a:p>
                      <a:pPr algn="ctr"/>
                      <a:r>
                        <a:rPr lang="es-CO" b="1" dirty="0" smtClean="0"/>
                        <a:t>Tabletas</a:t>
                      </a:r>
                      <a:endParaRPr lang="es-CO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b="1" dirty="0" smtClean="0"/>
                        <a:t>Computador Tradicional</a:t>
                      </a:r>
                      <a:endParaRPr lang="es-CO" b="1" dirty="0"/>
                    </a:p>
                  </a:txBody>
                  <a:tcPr/>
                </a:tc>
              </a:tr>
              <a:tr h="398171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s-CO" sz="1400" b="0" i="0" u="none" strike="noStrike" cap="none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 Portabilidad</a:t>
                      </a:r>
                    </a:p>
                    <a:p>
                      <a:pPr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es-CO" b="0" dirty="0" smtClean="0"/>
                        <a:t> Duración batería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s-CO" sz="1400" b="0" i="0" u="none" strike="noStrike" cap="none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 Arranque instantáneo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s-CO" sz="1400" b="0" i="0" u="none" strike="noStrike" cap="none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 Potencia suficiente (Para necesidades básicas no necesitamos un PC potente)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s-CO" sz="1400" b="0" i="0" u="none" strike="noStrike" cap="none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 Comodidad de lectura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s-CO" sz="1400" b="0" i="0" u="none" strike="noStrike" cap="none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 Estación multimedia (Grandes Posibilidades en un reducido espacio)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s-CO" sz="1400" b="0" i="0" u="none" strike="noStrike" cap="none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 Facilidad de uso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s-CO" sz="1400" b="0" i="0" u="none" strike="noStrike" cap="none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 Fácil configuración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s-CO" sz="1400" b="0" i="0" u="none" strike="noStrike" cap="none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 Rendimiento para tareas con Software potentes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s-CO" sz="1400" b="0" i="0" u="none" strike="noStrike" cap="none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 Almacenamiento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s-MX" sz="1400" b="0" i="0" u="none" strike="noStrike" cap="none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 Facilidad en conexión de periféricos y unidades de almacenamiento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s-MX" sz="1400" b="0" i="0" u="none" strike="noStrike" cap="none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 Mayor conocimiento informático (configuraciones generales)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s-MX" sz="1400" b="0" i="0" u="none" strike="noStrike" cap="none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 Resistencia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s-MX" sz="1400" b="0" i="0" u="none" strike="noStrike" cap="none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 Comodidad para escribir o trabajar en periodos amplios</a:t>
                      </a:r>
                      <a:endParaRPr lang="es-CO" sz="1400" b="0" i="0" u="none" strike="noStrike" cap="none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Tablets-smartphon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6140" y="620688"/>
            <a:ext cx="7874000" cy="4470400"/>
          </a:xfrm>
          <a:prstGeom prst="rect">
            <a:avLst/>
          </a:prstGeom>
        </p:spPr>
      </p:pic>
      <p:sp>
        <p:nvSpPr>
          <p:cNvPr id="6" name="Shape 483"/>
          <p:cNvSpPr/>
          <p:nvPr/>
        </p:nvSpPr>
        <p:spPr>
          <a:xfrm>
            <a:off x="0" y="4218628"/>
            <a:ext cx="4936200" cy="13118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121875" tIns="60925" rIns="121875" bIns="60925" anchor="t" anchorCtr="0">
            <a:noAutofit/>
          </a:bodyPr>
          <a:lstStyle/>
          <a:p>
            <a:endParaRPr/>
          </a:p>
        </p:txBody>
      </p:sp>
      <p:sp>
        <p:nvSpPr>
          <p:cNvPr id="7" name="Shape 484"/>
          <p:cNvSpPr txBox="1"/>
          <p:nvPr/>
        </p:nvSpPr>
        <p:spPr>
          <a:xfrm>
            <a:off x="109500" y="4287478"/>
            <a:ext cx="4717199" cy="1021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Aft>
                <a:spcPts val="1200"/>
              </a:spcAft>
              <a:buSzPct val="25000"/>
              <a:buNone/>
            </a:pPr>
            <a:r>
              <a:rPr lang="en-US" sz="3600" dirty="0" smtClean="0">
                <a:solidFill>
                  <a:schemeClr val="tx1"/>
                </a:solidFill>
                <a:latin typeface="Open Sans"/>
                <a:ea typeface="Open Sans"/>
                <a:cs typeface="Open Sans"/>
                <a:sym typeface="Open Sans"/>
              </a:rPr>
              <a:t>Historia de las tabletas</a:t>
            </a:r>
            <a:endParaRPr lang="en-US" sz="3600" dirty="0">
              <a:solidFill>
                <a:schemeClr val="tx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Shape 445"/>
          <p:cNvSpPr/>
          <p:nvPr/>
        </p:nvSpPr>
        <p:spPr>
          <a:xfrm>
            <a:off x="150" y="980728"/>
            <a:ext cx="12188700" cy="5256584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46" name="Shape 446"/>
          <p:cNvSpPr txBox="1">
            <a:spLocks noGrp="1"/>
          </p:cNvSpPr>
          <p:nvPr>
            <p:ph type="title"/>
          </p:nvPr>
        </p:nvSpPr>
        <p:spPr>
          <a:xfrm>
            <a:off x="393191" y="384047"/>
            <a:ext cx="11155800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s-MX" dirty="0" smtClean="0"/>
              <a:t>Historia</a:t>
            </a:r>
            <a:endParaRPr lang="es-CO" dirty="0"/>
          </a:p>
        </p:txBody>
      </p:sp>
      <p:sp>
        <p:nvSpPr>
          <p:cNvPr id="447" name="Shape 447"/>
          <p:cNvSpPr txBox="1">
            <a:spLocks noGrp="1"/>
          </p:cNvSpPr>
          <p:nvPr>
            <p:ph type="body" idx="1"/>
          </p:nvPr>
        </p:nvSpPr>
        <p:spPr>
          <a:xfrm>
            <a:off x="2710036" y="4149080"/>
            <a:ext cx="3456384" cy="1656184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/>
            <a:endParaRPr lang="es-CO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/>
            <a:r>
              <a:rPr lang="es-CO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Primeros ejemplos del concepto </a:t>
            </a:r>
            <a:r>
              <a:rPr lang="es-CO" sz="1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tableta de información</a:t>
            </a:r>
            <a:r>
              <a:rPr lang="es-CO" sz="1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 se mostraron en la película 2001, Odisea del Espacio (1969)</a:t>
            </a:r>
            <a:endParaRPr lang="es-MX" sz="1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/>
            <a:endParaRPr lang="en-US" sz="11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/>
            <a:endParaRPr lang="en-US" sz="11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/>
            <a:r>
              <a:rPr 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hlinkClick r:id="rId3"/>
              </a:rPr>
              <a:t>https://www.youtube.com/watch?v=JQ8pQVDyaLo</a:t>
            </a:r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146" name="Picture 2" descr="C:\Users\Andres\AppData\Local\Temp\x10sctmp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9547449">
            <a:off x="411718" y="4156728"/>
            <a:ext cx="2192048" cy="1207992"/>
          </a:xfrm>
          <a:prstGeom prst="rect">
            <a:avLst/>
          </a:prstGeom>
          <a:noFill/>
        </p:spPr>
      </p:pic>
      <p:sp>
        <p:nvSpPr>
          <p:cNvPr id="7" name="6 CuadroTexto"/>
          <p:cNvSpPr txBox="1"/>
          <p:nvPr/>
        </p:nvSpPr>
        <p:spPr>
          <a:xfrm>
            <a:off x="2349996" y="1196752"/>
            <a:ext cx="338437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lt2"/>
              </a:buClr>
            </a:pPr>
            <a:r>
              <a:rPr lang="es-CO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El concepto de </a:t>
            </a:r>
            <a:r>
              <a:rPr lang="es-CO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Dynabook</a:t>
            </a:r>
            <a:r>
              <a:rPr lang="es-CO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 fue creado por Alan </a:t>
            </a:r>
            <a:r>
              <a:rPr lang="es-CO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Kay</a:t>
            </a:r>
            <a:r>
              <a:rPr lang="es-CO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 en 1968. </a:t>
            </a:r>
            <a:r>
              <a:rPr lang="es-CO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Kay</a:t>
            </a:r>
            <a:r>
              <a:rPr lang="es-CO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 pretendía hacer un ordenador para los niños de todas las edades; eso condujo al desarrollo del prototipo del Xerox Alto, nombrado originariamente "el </a:t>
            </a:r>
            <a:r>
              <a:rPr lang="es-CO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Dynabook</a:t>
            </a:r>
            <a:r>
              <a:rPr lang="es-CO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 provisional".</a:t>
            </a:r>
          </a:p>
        </p:txBody>
      </p:sp>
      <p:pic>
        <p:nvPicPr>
          <p:cNvPr id="6148" name="Picture 4" descr="C:\Users\Andres\AppData\Local\Temp\x10sctmp3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3772" y="1052736"/>
            <a:ext cx="1888988" cy="1974600"/>
          </a:xfrm>
          <a:prstGeom prst="rect">
            <a:avLst/>
          </a:prstGeom>
          <a:noFill/>
        </p:spPr>
      </p:pic>
      <p:pic>
        <p:nvPicPr>
          <p:cNvPr id="6150" name="Picture 6" descr="C:\Users\Andres\AppData\Local\Temp\x10sctmp4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414892" y="1124744"/>
            <a:ext cx="1481336" cy="1981974"/>
          </a:xfrm>
          <a:prstGeom prst="rect">
            <a:avLst/>
          </a:prstGeom>
          <a:noFill/>
        </p:spPr>
      </p:pic>
      <p:sp>
        <p:nvSpPr>
          <p:cNvPr id="10" name="9 CuadroTexto"/>
          <p:cNvSpPr txBox="1"/>
          <p:nvPr/>
        </p:nvSpPr>
        <p:spPr>
          <a:xfrm>
            <a:off x="7390556" y="1412776"/>
            <a:ext cx="29523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CO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El Xerox Alto, desarrollado en el Xerox PARC en 1973, fue uno de los primeros ordenadores personales de la historia.</a:t>
            </a:r>
          </a:p>
        </p:txBody>
      </p:sp>
      <p:pic>
        <p:nvPicPr>
          <p:cNvPr id="13" name="12 Imagen" descr="startrek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90556" y="3068960"/>
            <a:ext cx="2713484" cy="2713484"/>
          </a:xfrm>
          <a:prstGeom prst="rect">
            <a:avLst/>
          </a:prstGeom>
        </p:spPr>
      </p:pic>
      <p:sp>
        <p:nvSpPr>
          <p:cNvPr id="14" name="13 CuadroTexto"/>
          <p:cNvSpPr txBox="1"/>
          <p:nvPr/>
        </p:nvSpPr>
        <p:spPr>
          <a:xfrm>
            <a:off x="8398668" y="5805264"/>
            <a:ext cx="1152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Star</a:t>
            </a:r>
            <a:r>
              <a:rPr lang="es-CO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s-CO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trek</a:t>
            </a:r>
            <a:endParaRPr lang="es-CO" dirty="0" smtClean="0">
              <a:solidFill>
                <a:schemeClr val="tx1">
                  <a:lumMod val="75000"/>
                  <a:lumOff val="25000"/>
                </a:schemeClr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Shape 445"/>
          <p:cNvSpPr/>
          <p:nvPr/>
        </p:nvSpPr>
        <p:spPr>
          <a:xfrm>
            <a:off x="150" y="980728"/>
            <a:ext cx="12188700" cy="5256584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46" name="Shape 446"/>
          <p:cNvSpPr txBox="1">
            <a:spLocks noGrp="1"/>
          </p:cNvSpPr>
          <p:nvPr>
            <p:ph type="title"/>
          </p:nvPr>
        </p:nvSpPr>
        <p:spPr>
          <a:xfrm>
            <a:off x="393191" y="384047"/>
            <a:ext cx="11155800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s-MX" dirty="0" smtClean="0"/>
              <a:t>Historia</a:t>
            </a:r>
            <a:endParaRPr lang="es-CO" dirty="0"/>
          </a:p>
        </p:txBody>
      </p:sp>
      <p:sp>
        <p:nvSpPr>
          <p:cNvPr id="10" name="9 CuadroTexto"/>
          <p:cNvSpPr txBox="1"/>
          <p:nvPr/>
        </p:nvSpPr>
        <p:spPr>
          <a:xfrm>
            <a:off x="7966620" y="2780928"/>
            <a:ext cx="36724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En 2001, Nokia desarrolló un prototipo de </a:t>
            </a:r>
            <a:r>
              <a:rPr lang="es-CO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Tablet</a:t>
            </a:r>
            <a:r>
              <a:rPr lang="es-CO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, el Nokia 510 </a:t>
            </a:r>
            <a:r>
              <a:rPr lang="es-CO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webtablet</a:t>
            </a:r>
            <a:r>
              <a:rPr lang="es-CO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, de casi dos kilos de peso y una pantalla táctil de diez pulgadas.</a:t>
            </a:r>
          </a:p>
        </p:txBody>
      </p:sp>
      <p:pic>
        <p:nvPicPr>
          <p:cNvPr id="217090" name="Picture 2" descr="C:\Users\Andres\AppData\Local\Temp\x10sctmp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38628" y="1124744"/>
            <a:ext cx="2908696" cy="1602878"/>
          </a:xfrm>
          <a:prstGeom prst="rect">
            <a:avLst/>
          </a:prstGeom>
          <a:noFill/>
        </p:spPr>
      </p:pic>
      <p:pic>
        <p:nvPicPr>
          <p:cNvPr id="217092" name="Picture 4" descr="C:\Users\Andres\AppData\Local\Temp\x10sctmp7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7828" y="3501008"/>
            <a:ext cx="2105025" cy="2190750"/>
          </a:xfrm>
          <a:prstGeom prst="rect">
            <a:avLst/>
          </a:prstGeom>
          <a:noFill/>
        </p:spPr>
      </p:pic>
      <p:sp>
        <p:nvSpPr>
          <p:cNvPr id="15" name="14 CuadroTexto"/>
          <p:cNvSpPr txBox="1"/>
          <p:nvPr/>
        </p:nvSpPr>
        <p:spPr>
          <a:xfrm>
            <a:off x="2854052" y="1268760"/>
            <a:ext cx="324036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En 1987 Apple </a:t>
            </a:r>
            <a:r>
              <a:rPr lang="es-CO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Computer</a:t>
            </a:r>
            <a:r>
              <a:rPr lang="es-CO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 presenta un vídeo conceptual acerca del </a:t>
            </a:r>
            <a:r>
              <a:rPr lang="es-CO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Knowledge</a:t>
            </a:r>
            <a:r>
              <a:rPr lang="es-CO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s-CO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Navigator</a:t>
            </a:r>
            <a:r>
              <a:rPr lang="es-CO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 una </a:t>
            </a:r>
            <a:r>
              <a:rPr lang="es-CO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tablet</a:t>
            </a:r>
            <a:r>
              <a:rPr lang="es-CO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 futurista que respondía ante comandos de voz</a:t>
            </a:r>
          </a:p>
          <a:p>
            <a:endParaRPr lang="es-CO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Open Sans"/>
              <a:ea typeface="Open Sans"/>
              <a:cs typeface="Open Sans"/>
              <a:sym typeface="Open Sans"/>
              <a:hlinkClick r:id="rId5"/>
            </a:endParaRPr>
          </a:p>
          <a:p>
            <a:r>
              <a:rPr lang="es-CO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  <a:hlinkClick r:id="rId5"/>
              </a:rPr>
              <a:t>https://www.youtube.com/watch?v=JIE8xk6Rl1w</a:t>
            </a:r>
            <a:endParaRPr lang="es-CO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6" name="Picture 8" descr="C:\Users\Andres\AppData\Local\Temp\x10sctmp5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7788" y="1196752"/>
            <a:ext cx="2284768" cy="1752922"/>
          </a:xfrm>
          <a:prstGeom prst="rect">
            <a:avLst/>
          </a:prstGeom>
          <a:noFill/>
        </p:spPr>
      </p:pic>
      <p:sp>
        <p:nvSpPr>
          <p:cNvPr id="17" name="16 CuadroTexto"/>
          <p:cNvSpPr txBox="1"/>
          <p:nvPr/>
        </p:nvSpPr>
        <p:spPr>
          <a:xfrm>
            <a:off x="3142084" y="3789040"/>
            <a:ext cx="29523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Microsoft </a:t>
            </a:r>
            <a:r>
              <a:rPr lang="es-CO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Tablet</a:t>
            </a:r>
            <a:r>
              <a:rPr lang="es-CO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 PC, término creado por Microsoft en 2001, para una Computadora personal que ejecute una copia del Sistema operativo Windows XP </a:t>
            </a:r>
            <a:r>
              <a:rPr lang="es-CO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Tablet</a:t>
            </a:r>
            <a:r>
              <a:rPr lang="es-CO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 PC </a:t>
            </a:r>
            <a:r>
              <a:rPr lang="es-CO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Edition</a:t>
            </a:r>
            <a:r>
              <a:rPr lang="es-CO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</p:txBody>
      </p:sp>
      <p:sp>
        <p:nvSpPr>
          <p:cNvPr id="18" name="17 CuadroTexto"/>
          <p:cNvSpPr txBox="1"/>
          <p:nvPr/>
        </p:nvSpPr>
        <p:spPr>
          <a:xfrm>
            <a:off x="7102524" y="4221088"/>
            <a:ext cx="158417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Finalmente en 2010 Apple Inc. presenta el </a:t>
            </a:r>
            <a:r>
              <a:rPr lang="es-CO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iPad</a:t>
            </a:r>
            <a:r>
              <a:rPr lang="es-CO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, basado en el </a:t>
            </a:r>
            <a:r>
              <a:rPr lang="es-CO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iPhone</a:t>
            </a:r>
            <a:r>
              <a:rPr lang="es-CO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, alcanzando el éxito comercial.</a:t>
            </a:r>
          </a:p>
        </p:txBody>
      </p:sp>
      <p:pic>
        <p:nvPicPr>
          <p:cNvPr id="217094" name="Picture 6" descr="C:\Users\Andres\AppData\Local\Temp\x10sctmp8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731428" y="3933056"/>
            <a:ext cx="1551014" cy="224973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Imagen" descr="o-TABLET-facebook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88824" cy="6858000"/>
          </a:xfrm>
          <a:prstGeom prst="rect">
            <a:avLst/>
          </a:prstGeom>
        </p:spPr>
      </p:pic>
      <p:sp>
        <p:nvSpPr>
          <p:cNvPr id="543" name="Shape 543"/>
          <p:cNvSpPr/>
          <p:nvPr/>
        </p:nvSpPr>
        <p:spPr>
          <a:xfrm>
            <a:off x="0" y="4218628"/>
            <a:ext cx="4936200" cy="1311899"/>
          </a:xfrm>
          <a:prstGeom prst="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121875" tIns="60925" rIns="121875" bIns="60925" anchor="t" anchorCtr="0">
            <a:noAutofit/>
          </a:bodyPr>
          <a:lstStyle/>
          <a:p>
            <a:endParaRPr/>
          </a:p>
        </p:txBody>
      </p:sp>
      <p:sp>
        <p:nvSpPr>
          <p:cNvPr id="544" name="Shape 544"/>
          <p:cNvSpPr txBox="1"/>
          <p:nvPr/>
        </p:nvSpPr>
        <p:spPr>
          <a:xfrm>
            <a:off x="477788" y="4293096"/>
            <a:ext cx="4133700" cy="672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Aft>
                <a:spcPts val="1200"/>
              </a:spcAft>
              <a:buSzPct val="25000"/>
              <a:buNone/>
            </a:pPr>
            <a:r>
              <a:rPr lang="es-CO" sz="4000" dirty="0" smtClean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Características Generales</a:t>
            </a:r>
            <a:endParaRPr lang="es-CO" sz="40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Shape 453"/>
          <p:cNvSpPr/>
          <p:nvPr/>
        </p:nvSpPr>
        <p:spPr>
          <a:xfrm>
            <a:off x="150" y="1045875"/>
            <a:ext cx="12188700" cy="738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54" name="Shape 454"/>
          <p:cNvSpPr txBox="1">
            <a:spLocks noGrp="1"/>
          </p:cNvSpPr>
          <p:nvPr>
            <p:ph type="title"/>
          </p:nvPr>
        </p:nvSpPr>
        <p:spPr>
          <a:xfrm>
            <a:off x="393191" y="384047"/>
            <a:ext cx="11155800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s-CO" dirty="0" smtClean="0"/>
              <a:t>Tipos de Tabletas</a:t>
            </a:r>
            <a:endParaRPr lang="es-CO" dirty="0"/>
          </a:p>
        </p:txBody>
      </p:sp>
      <p:sp>
        <p:nvSpPr>
          <p:cNvPr id="459" name="Shape 459"/>
          <p:cNvSpPr txBox="1">
            <a:spLocks noGrp="1"/>
          </p:cNvSpPr>
          <p:nvPr>
            <p:ph type="body" idx="3"/>
          </p:nvPr>
        </p:nvSpPr>
        <p:spPr>
          <a:xfrm>
            <a:off x="433700" y="1045875"/>
            <a:ext cx="11508599" cy="640200"/>
          </a:xfrm>
          <a:prstGeom prst="rect">
            <a:avLst/>
          </a:prstGeom>
          <a:noFill/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buNone/>
            </a:pPr>
            <a:r>
              <a:rPr lang="es-CO" sz="2000" dirty="0" smtClean="0">
                <a:solidFill>
                  <a:srgbClr val="434343"/>
                </a:solidFill>
              </a:rPr>
              <a:t>Tomando en cuenta los diseños de las tabletas, podemos dividirlas en 4 tipos:</a:t>
            </a:r>
            <a:endParaRPr lang="es-CO" sz="2000" dirty="0">
              <a:solidFill>
                <a:srgbClr val="434343"/>
              </a:solidFill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341884" y="2276872"/>
            <a:ext cx="3528392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s-ES" sz="1600" dirty="0" smtClean="0">
                <a:solidFill>
                  <a:schemeClr val="accent1">
                    <a:lumMod val="75000"/>
                  </a:schemeClr>
                </a:solidFill>
                <a:latin typeface="Open Sans"/>
              </a:rPr>
              <a:t>Tableta Digital Pizarra: </a:t>
            </a:r>
            <a:r>
              <a:rPr lang="es-E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Tableta clásica con pantalla </a:t>
            </a:r>
            <a:r>
              <a:rPr lang="es-E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touch</a:t>
            </a:r>
            <a:r>
              <a:rPr lang="es-E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 </a:t>
            </a:r>
            <a:r>
              <a:rPr lang="es-E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screen</a:t>
            </a:r>
            <a:r>
              <a:rPr lang="es-E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 sin teclado, con input por medio de un </a:t>
            </a:r>
            <a:r>
              <a:rPr lang="es-E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Stylus</a:t>
            </a:r>
            <a:r>
              <a:rPr lang="es-E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 </a:t>
            </a:r>
            <a:r>
              <a:rPr lang="es-E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Pen</a:t>
            </a:r>
            <a:r>
              <a:rPr lang="es-E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 o con el dedo. 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endParaRPr lang="es-ES" sz="1600" dirty="0" smtClean="0"/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s-ES" sz="1600" dirty="0" smtClean="0"/>
              <a:t>  </a:t>
            </a:r>
            <a:r>
              <a:rPr lang="es-ES" sz="1600" dirty="0" smtClean="0">
                <a:solidFill>
                  <a:schemeClr val="accent4">
                    <a:lumMod val="75000"/>
                  </a:schemeClr>
                </a:solidFill>
                <a:latin typeface="Open Sans"/>
              </a:rPr>
              <a:t>Tableta Convertible: </a:t>
            </a:r>
            <a:r>
              <a:rPr lang="es-E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es en realidad una computadora portátil normal con la excepción que su pantalla se puede girar 180 grados.  </a:t>
            </a:r>
          </a:p>
          <a:p>
            <a:endParaRPr lang="es-CO" sz="1600" dirty="0"/>
          </a:p>
        </p:txBody>
      </p:sp>
      <p:sp>
        <p:nvSpPr>
          <p:cNvPr id="20" name="19 CuadroTexto"/>
          <p:cNvSpPr txBox="1"/>
          <p:nvPr/>
        </p:nvSpPr>
        <p:spPr>
          <a:xfrm>
            <a:off x="6526460" y="2276872"/>
            <a:ext cx="3672408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s-ES" sz="1600" dirty="0" smtClean="0">
                <a:solidFill>
                  <a:schemeClr val="accent3">
                    <a:lumMod val="75000"/>
                  </a:schemeClr>
                </a:solidFill>
                <a:latin typeface="Open Sans"/>
              </a:rPr>
              <a:t>Tableta Tipo Folleto: </a:t>
            </a:r>
            <a:r>
              <a:rPr lang="es-E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tableta de doble pantalla que puede doblarse como un libro.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endParaRPr lang="es-E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Open Sans"/>
            </a:endParaRP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endParaRPr lang="es-E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Open Sans"/>
            </a:endParaRP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s-E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  </a:t>
            </a:r>
            <a:r>
              <a:rPr lang="es-ES" sz="1600" dirty="0" smtClean="0">
                <a:solidFill>
                  <a:srgbClr val="7030A0"/>
                </a:solidFill>
                <a:latin typeface="Open Sans"/>
              </a:rPr>
              <a:t>Tableta Hibrida: </a:t>
            </a:r>
            <a:r>
              <a:rPr lang="es-E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es como un tableta Pizarra pero podemos conectarle teclado y mouse y muchos otros dispositivos. </a:t>
            </a:r>
          </a:p>
          <a:p>
            <a:endParaRPr lang="es-CO" sz="1600" dirty="0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Shape 453"/>
          <p:cNvSpPr/>
          <p:nvPr/>
        </p:nvSpPr>
        <p:spPr>
          <a:xfrm>
            <a:off x="150" y="1045875"/>
            <a:ext cx="12188700" cy="738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54" name="Shape 454"/>
          <p:cNvSpPr txBox="1">
            <a:spLocks noGrp="1"/>
          </p:cNvSpPr>
          <p:nvPr>
            <p:ph type="title"/>
          </p:nvPr>
        </p:nvSpPr>
        <p:spPr>
          <a:xfrm>
            <a:off x="393191" y="384047"/>
            <a:ext cx="11155800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/>
            <a:r>
              <a:rPr lang="es-CO" dirty="0" smtClean="0"/>
              <a:t>Tipos de Pantalla</a:t>
            </a:r>
            <a:endParaRPr lang="es-CO" dirty="0"/>
          </a:p>
        </p:txBody>
      </p:sp>
      <p:sp>
        <p:nvSpPr>
          <p:cNvPr id="459" name="Shape 459"/>
          <p:cNvSpPr txBox="1">
            <a:spLocks noGrp="1"/>
          </p:cNvSpPr>
          <p:nvPr>
            <p:ph type="body" idx="4294967295"/>
          </p:nvPr>
        </p:nvSpPr>
        <p:spPr>
          <a:xfrm>
            <a:off x="433700" y="1045875"/>
            <a:ext cx="11508599" cy="640200"/>
          </a:xfrm>
          <a:prstGeom prst="rect">
            <a:avLst/>
          </a:prstGeom>
          <a:noFill/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buNone/>
            </a:pPr>
            <a:r>
              <a:rPr lang="es-CO" sz="2000" dirty="0" smtClean="0">
                <a:solidFill>
                  <a:srgbClr val="434343"/>
                </a:solidFill>
              </a:rPr>
              <a:t>Las pantallas más utilizadas en tabletas son dos:</a:t>
            </a:r>
            <a:endParaRPr lang="es-CO" sz="2000" dirty="0">
              <a:solidFill>
                <a:srgbClr val="434343"/>
              </a:solidFill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341884" y="2276872"/>
            <a:ext cx="4104456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s-ES" sz="1600" b="1" kern="1200" dirty="0" smtClean="0">
                <a:solidFill>
                  <a:schemeClr val="accent1">
                    <a:lumMod val="75000"/>
                  </a:schemeClr>
                </a:solidFill>
              </a:rPr>
              <a:t> Resistiva</a:t>
            </a:r>
            <a:r>
              <a:rPr lang="es-ES" sz="1600" dirty="0" smtClean="0">
                <a:solidFill>
                  <a:schemeClr val="accent1">
                    <a:lumMod val="75000"/>
                  </a:schemeClr>
                </a:solidFill>
                <a:latin typeface="Open Sans"/>
              </a:rPr>
              <a:t>: </a:t>
            </a:r>
            <a:r>
              <a:rPr lang="es-E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Interrupción de corriente. 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endParaRPr lang="es-ES" sz="1600" dirty="0" smtClean="0"/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s-ES" sz="1600" dirty="0" smtClean="0"/>
              <a:t>  </a:t>
            </a:r>
            <a:r>
              <a:rPr lang="es-ES" sz="1600" b="1" kern="1200" dirty="0" smtClean="0">
                <a:solidFill>
                  <a:schemeClr val="accent3">
                    <a:lumMod val="75000"/>
                  </a:schemeClr>
                </a:solidFill>
              </a:rPr>
              <a:t>Capacitiva</a:t>
            </a:r>
            <a:r>
              <a:rPr lang="es-ES" sz="1600" b="1" kern="1200" dirty="0" smtClean="0">
                <a:solidFill>
                  <a:schemeClr val="tx1"/>
                </a:solidFill>
              </a:rPr>
              <a:t>:</a:t>
            </a:r>
            <a:r>
              <a:rPr lang="es-ES" sz="1600" dirty="0" smtClean="0">
                <a:solidFill>
                  <a:schemeClr val="accent4">
                    <a:lumMod val="75000"/>
                  </a:schemeClr>
                </a:solidFill>
                <a:latin typeface="Open Sans"/>
              </a:rPr>
              <a:t> </a:t>
            </a:r>
            <a:r>
              <a:rPr lang="es-ES" sz="1600" kern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Consiste de una membrana de vidrio con una delgada capa metálica sobre la superficie de la pantalla. Se aplica una ligera corriente eléctrica a la pantalla, la cual sólo se altera al ser tocada con un dedo, o bien, con un objeto conductor de electricidad.</a:t>
            </a:r>
            <a:r>
              <a:rPr lang="es-ES" sz="1600" kern="1200" dirty="0" smtClean="0">
                <a:solidFill>
                  <a:schemeClr val="tx1"/>
                </a:solidFill>
              </a:rPr>
              <a:t> </a:t>
            </a:r>
            <a:endParaRPr lang="es-E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Open Sans"/>
            </a:endParaRPr>
          </a:p>
          <a:p>
            <a:endParaRPr lang="es-CO" sz="1600" dirty="0"/>
          </a:p>
        </p:txBody>
      </p:sp>
      <p:pic>
        <p:nvPicPr>
          <p:cNvPr id="7" name="Imagen 1" descr="http://www.tec-mex.com.mx/promos/bit/bit0702-1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42484" y="2276872"/>
            <a:ext cx="3096344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Shape 453"/>
          <p:cNvSpPr/>
          <p:nvPr/>
        </p:nvSpPr>
        <p:spPr>
          <a:xfrm>
            <a:off x="150" y="1045875"/>
            <a:ext cx="12188700" cy="738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54" name="Shape 454"/>
          <p:cNvSpPr txBox="1">
            <a:spLocks noGrp="1"/>
          </p:cNvSpPr>
          <p:nvPr>
            <p:ph type="title"/>
          </p:nvPr>
        </p:nvSpPr>
        <p:spPr>
          <a:xfrm>
            <a:off x="393191" y="384047"/>
            <a:ext cx="11155800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/>
            <a:r>
              <a:rPr lang="es-CO" dirty="0" smtClean="0"/>
              <a:t>Partes de una Tableta</a:t>
            </a:r>
            <a:endParaRPr lang="es-CO" dirty="0"/>
          </a:p>
        </p:txBody>
      </p:sp>
      <p:sp>
        <p:nvSpPr>
          <p:cNvPr id="459" name="Shape 459"/>
          <p:cNvSpPr txBox="1">
            <a:spLocks noGrp="1"/>
          </p:cNvSpPr>
          <p:nvPr>
            <p:ph type="body" idx="4294967295"/>
          </p:nvPr>
        </p:nvSpPr>
        <p:spPr>
          <a:xfrm>
            <a:off x="433700" y="1045875"/>
            <a:ext cx="11508599" cy="640200"/>
          </a:xfrm>
          <a:prstGeom prst="rect">
            <a:avLst/>
          </a:prstGeom>
          <a:noFill/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buNone/>
            </a:pPr>
            <a:r>
              <a:rPr lang="es-CO" sz="2000" dirty="0" smtClean="0">
                <a:solidFill>
                  <a:srgbClr val="434343"/>
                </a:solidFill>
              </a:rPr>
              <a:t>Las partes generales que componen cualquier tableta son:</a:t>
            </a:r>
            <a:endParaRPr lang="es-CO" sz="2000" dirty="0">
              <a:solidFill>
                <a:srgbClr val="434343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26180" y="1841700"/>
            <a:ext cx="9720760" cy="4649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magen" descr="tabletutilidad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533" y="0"/>
            <a:ext cx="12193358" cy="6858000"/>
          </a:xfrm>
          <a:prstGeom prst="rect">
            <a:avLst/>
          </a:prstGeom>
        </p:spPr>
      </p:pic>
      <p:sp>
        <p:nvSpPr>
          <p:cNvPr id="543" name="Shape 543"/>
          <p:cNvSpPr/>
          <p:nvPr/>
        </p:nvSpPr>
        <p:spPr>
          <a:xfrm>
            <a:off x="0" y="4218628"/>
            <a:ext cx="4936200" cy="13118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lIns="121875" tIns="60925" rIns="121875" bIns="60925" anchor="t" anchorCtr="0">
            <a:noAutofit/>
          </a:bodyPr>
          <a:lstStyle/>
          <a:p>
            <a:endParaRPr/>
          </a:p>
        </p:txBody>
      </p:sp>
      <p:sp>
        <p:nvSpPr>
          <p:cNvPr id="544" name="Shape 544"/>
          <p:cNvSpPr txBox="1"/>
          <p:nvPr/>
        </p:nvSpPr>
        <p:spPr>
          <a:xfrm>
            <a:off x="483575" y="4538578"/>
            <a:ext cx="4133700" cy="672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Aft>
                <a:spcPts val="1200"/>
              </a:spcAft>
              <a:buSzPct val="25000"/>
              <a:buNone/>
            </a:pPr>
            <a:r>
              <a:rPr lang="es-CO" sz="4000" dirty="0" smtClean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Usos Comunes</a:t>
            </a:r>
            <a:endParaRPr lang="es-CO" sz="40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Shape 474"/>
          <p:cNvSpPr/>
          <p:nvPr/>
        </p:nvSpPr>
        <p:spPr>
          <a:xfrm>
            <a:off x="0" y="1748075"/>
            <a:ext cx="12188700" cy="41082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75" name="Shape 475"/>
          <p:cNvSpPr txBox="1">
            <a:spLocks noGrp="1"/>
          </p:cNvSpPr>
          <p:nvPr>
            <p:ph type="title"/>
          </p:nvPr>
        </p:nvSpPr>
        <p:spPr>
          <a:xfrm>
            <a:off x="393191" y="384047"/>
            <a:ext cx="11155800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s-ES" dirty="0" smtClean="0"/>
              <a:t>Usos Comunes</a:t>
            </a:r>
            <a:endParaRPr lang="es-ES" dirty="0"/>
          </a:p>
        </p:txBody>
      </p:sp>
      <p:pic>
        <p:nvPicPr>
          <p:cNvPr id="477" name="Shape 477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637997" y="2167897"/>
            <a:ext cx="4937475" cy="32756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5 CuadroTexto"/>
          <p:cNvSpPr txBox="1"/>
          <p:nvPr/>
        </p:nvSpPr>
        <p:spPr>
          <a:xfrm>
            <a:off x="5880098" y="1928802"/>
            <a:ext cx="6072230" cy="4108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Verdana" pitchFamily="34" charset="0"/>
                <a:cs typeface="Verdana" pitchFamily="34" charset="0"/>
              </a:rPr>
              <a:t> Lectura de libros electrónicos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Verdana" pitchFamily="34" charset="0"/>
                <a:cs typeface="Verdana" pitchFamily="34" charset="0"/>
              </a:rPr>
              <a:t> Lectura de cómics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Verdana" pitchFamily="34" charset="0"/>
                <a:cs typeface="Verdana" pitchFamily="34" charset="0"/>
              </a:rPr>
              <a:t> Consulta y edición de documentos de suites ofimáticas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Verdana" pitchFamily="34" charset="0"/>
                <a:cs typeface="Verdana" pitchFamily="34" charset="0"/>
              </a:rPr>
              <a:t> Navegación web (mediante </a:t>
            </a:r>
            <a:r>
              <a:rPr lang="es-ES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Verdana" pitchFamily="34" charset="0"/>
                <a:cs typeface="Verdana" pitchFamily="34" charset="0"/>
              </a:rPr>
              <a:t>Wi</a:t>
            </a:r>
            <a: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Verdana" pitchFamily="34" charset="0"/>
                <a:cs typeface="Verdana" pitchFamily="34" charset="0"/>
              </a:rPr>
              <a:t>-Fi, USB o 3G)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Verdana" pitchFamily="34" charset="0"/>
                <a:cs typeface="Verdana" pitchFamily="34" charset="0"/>
              </a:rPr>
              <a:t> Llamadas telefónicas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Verdana" pitchFamily="34" charset="0"/>
                <a:cs typeface="Verdana" pitchFamily="34" charset="0"/>
              </a:rPr>
              <a:t> Reproducción de música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Verdana" pitchFamily="34" charset="0"/>
                <a:cs typeface="Verdana" pitchFamily="34" charset="0"/>
              </a:rPr>
              <a:t> Visualización de vídeos y películas.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Verdana" pitchFamily="34" charset="0"/>
                <a:cs typeface="Verdana" pitchFamily="34" charset="0"/>
              </a:rPr>
              <a:t> Cámara fotográfica y de vídeo HD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Verdana" pitchFamily="34" charset="0"/>
                <a:cs typeface="Verdana" pitchFamily="34" charset="0"/>
              </a:rPr>
              <a:t> Videoconferencias</a:t>
            </a:r>
          </a:p>
          <a:p>
            <a:endParaRPr lang="es-ES" sz="1800" dirty="0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ventajasydesventaja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88825" cy="6858000"/>
          </a:xfrm>
          <a:prstGeom prst="rect">
            <a:avLst/>
          </a:prstGeom>
        </p:spPr>
      </p:pic>
      <p:sp>
        <p:nvSpPr>
          <p:cNvPr id="543" name="Shape 543"/>
          <p:cNvSpPr/>
          <p:nvPr/>
        </p:nvSpPr>
        <p:spPr>
          <a:xfrm>
            <a:off x="0" y="4218628"/>
            <a:ext cx="4936200" cy="131189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 lIns="121875" tIns="60925" rIns="121875" bIns="60925" anchor="t" anchorCtr="0">
            <a:noAutofit/>
          </a:bodyPr>
          <a:lstStyle/>
          <a:p>
            <a:endParaRPr/>
          </a:p>
        </p:txBody>
      </p:sp>
      <p:sp>
        <p:nvSpPr>
          <p:cNvPr id="544" name="Shape 544"/>
          <p:cNvSpPr txBox="1"/>
          <p:nvPr/>
        </p:nvSpPr>
        <p:spPr>
          <a:xfrm>
            <a:off x="549796" y="4293096"/>
            <a:ext cx="4133700" cy="672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Aft>
                <a:spcPts val="1200"/>
              </a:spcAft>
              <a:buSzPct val="25000"/>
              <a:buNone/>
            </a:pPr>
            <a:r>
              <a:rPr lang="es-MX" sz="4000" dirty="0" smtClean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Ventajas Desventajas</a:t>
            </a:r>
            <a:endParaRPr lang="es-CO" sz="40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453"/>
          <p:cNvSpPr/>
          <p:nvPr/>
        </p:nvSpPr>
        <p:spPr>
          <a:xfrm>
            <a:off x="150" y="386744"/>
            <a:ext cx="12188700" cy="738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95" name="Shape 495"/>
          <p:cNvSpPr txBox="1">
            <a:spLocks noGrp="1"/>
          </p:cNvSpPr>
          <p:nvPr>
            <p:ph type="title"/>
          </p:nvPr>
        </p:nvSpPr>
        <p:spPr>
          <a:xfrm>
            <a:off x="393191" y="404664"/>
            <a:ext cx="11155800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s-CO" dirty="0" smtClean="0"/>
              <a:t>Ventajas</a:t>
            </a:r>
            <a:endParaRPr lang="es-CO" dirty="0"/>
          </a:p>
        </p:txBody>
      </p:sp>
      <p:pic>
        <p:nvPicPr>
          <p:cNvPr id="496" name="Shape 496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8254625" y="1568475"/>
            <a:ext cx="2553749" cy="4514150"/>
          </a:xfrm>
          <a:prstGeom prst="rect">
            <a:avLst/>
          </a:prstGeom>
          <a:noFill/>
          <a:ln>
            <a:noFill/>
          </a:ln>
        </p:spPr>
      </p:pic>
      <p:sp>
        <p:nvSpPr>
          <p:cNvPr id="497" name="Shape 497"/>
          <p:cNvSpPr txBox="1"/>
          <p:nvPr/>
        </p:nvSpPr>
        <p:spPr>
          <a:xfrm>
            <a:off x="621804" y="1556792"/>
            <a:ext cx="7001400" cy="4536504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Verdana" pitchFamily="34" charset="0"/>
                <a:cs typeface="Verdana" pitchFamily="34" charset="0"/>
              </a:rPr>
              <a:t> Su facilidad de uso en ambientes no favorables a un teclado y un ratón.</a:t>
            </a:r>
            <a:b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Verdana" pitchFamily="34" charset="0"/>
                <a:cs typeface="Verdana" pitchFamily="34" charset="0"/>
              </a:rPr>
            </a:br>
            <a:endParaRPr lang="es-ES" sz="1800" dirty="0" smtClean="0">
              <a:solidFill>
                <a:schemeClr val="tx1">
                  <a:lumMod val="75000"/>
                  <a:lumOff val="25000"/>
                </a:schemeClr>
              </a:solidFill>
              <a:latin typeface="Open Sans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Verdana" pitchFamily="34" charset="0"/>
                <a:cs typeface="Verdana" pitchFamily="34" charset="0"/>
              </a:rPr>
              <a:t> Interfaces intuitivas</a:t>
            </a:r>
            <a:b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Verdana" pitchFamily="34" charset="0"/>
                <a:cs typeface="Verdana" pitchFamily="34" charset="0"/>
              </a:rPr>
            </a:br>
            <a:endParaRPr lang="es-ES" sz="1800" dirty="0" smtClean="0">
              <a:solidFill>
                <a:schemeClr val="tx1">
                  <a:lumMod val="75000"/>
                  <a:lumOff val="25000"/>
                </a:schemeClr>
              </a:solidFill>
              <a:latin typeface="Open Sans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Verdana" pitchFamily="34" charset="0"/>
                <a:cs typeface="Verdana" pitchFamily="34" charset="0"/>
              </a:rPr>
              <a:t> Portabilidad</a:t>
            </a:r>
          </a:p>
          <a:p>
            <a:pPr>
              <a:buFont typeface="Arial" pitchFamily="34" charset="0"/>
              <a:buChar char="•"/>
            </a:pPr>
            <a:endParaRPr lang="es-ES" sz="1800" dirty="0" smtClean="0">
              <a:solidFill>
                <a:schemeClr val="tx1">
                  <a:lumMod val="75000"/>
                  <a:lumOff val="25000"/>
                </a:schemeClr>
              </a:solidFill>
              <a:latin typeface="Open Sans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Verdana" pitchFamily="34" charset="0"/>
                <a:cs typeface="Verdana" pitchFamily="34" charset="0"/>
              </a:rPr>
              <a:t> Peso liviano.</a:t>
            </a:r>
          </a:p>
          <a:p>
            <a:pPr>
              <a:buFont typeface="Arial" pitchFamily="34" charset="0"/>
              <a:buChar char="•"/>
            </a:pPr>
            <a:endParaRPr lang="es-ES" sz="1800" dirty="0" smtClean="0">
              <a:solidFill>
                <a:schemeClr val="tx1">
                  <a:lumMod val="75000"/>
                  <a:lumOff val="25000"/>
                </a:schemeClr>
              </a:solidFill>
              <a:latin typeface="Open Sans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Verdana" pitchFamily="34" charset="0"/>
                <a:cs typeface="Verdana" pitchFamily="34" charset="0"/>
              </a:rPr>
              <a:t> Fácil manipulación de Programas o </a:t>
            </a:r>
            <a:r>
              <a:rPr lang="es-ES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Verdana" pitchFamily="34" charset="0"/>
                <a:cs typeface="Verdana" pitchFamily="34" charset="0"/>
              </a:rPr>
              <a:t>Apps</a:t>
            </a:r>
            <a: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Verdana" pitchFamily="34" charset="0"/>
                <a:cs typeface="Verdana" pitchFamily="34" charset="0"/>
              </a:rPr>
              <a:t>.</a:t>
            </a:r>
            <a:b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Verdana" pitchFamily="34" charset="0"/>
                <a:cs typeface="Verdana" pitchFamily="34" charset="0"/>
              </a:rPr>
            </a:br>
            <a:endParaRPr lang="es-ES" sz="1800" dirty="0" smtClean="0">
              <a:solidFill>
                <a:schemeClr val="tx1">
                  <a:lumMod val="75000"/>
                  <a:lumOff val="25000"/>
                </a:schemeClr>
              </a:solidFill>
              <a:latin typeface="Open Sans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Verdana" pitchFamily="34" charset="0"/>
                <a:cs typeface="Verdana" pitchFamily="34" charset="0"/>
              </a:rPr>
              <a:t> Facilita la realización de tareas específicas.</a:t>
            </a:r>
          </a:p>
          <a:p>
            <a:pPr>
              <a:buFont typeface="Arial" pitchFamily="34" charset="0"/>
              <a:buChar char="•"/>
            </a:pPr>
            <a:endParaRPr lang="es-ES" sz="1800" dirty="0" smtClean="0">
              <a:solidFill>
                <a:schemeClr val="tx1">
                  <a:lumMod val="75000"/>
                  <a:lumOff val="25000"/>
                </a:schemeClr>
              </a:solidFill>
              <a:latin typeface="Open Sans"/>
              <a:ea typeface="Verdana" pitchFamily="34" charset="0"/>
              <a:cs typeface="Verdana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Verdana" pitchFamily="34" charset="0"/>
                <a:cs typeface="Verdana" pitchFamily="34" charset="0"/>
              </a:rPr>
              <a:t> La duración de la batería es mucho mayor que la de una computadora portátil.</a:t>
            </a:r>
          </a:p>
          <a:p>
            <a:pPr algn="just"/>
            <a:endParaRPr lang="es-ES" sz="1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0" rtl="0">
              <a:lnSpc>
                <a:spcPct val="115000"/>
              </a:lnSpc>
              <a:spcAft>
                <a:spcPts val="800"/>
              </a:spcAft>
              <a:buNone/>
            </a:pPr>
            <a:endParaRPr lang="en-US" sz="1800" dirty="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453"/>
          <p:cNvSpPr/>
          <p:nvPr/>
        </p:nvSpPr>
        <p:spPr>
          <a:xfrm>
            <a:off x="150" y="386744"/>
            <a:ext cx="12188700" cy="738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95" name="Shape 495"/>
          <p:cNvSpPr txBox="1">
            <a:spLocks noGrp="1"/>
          </p:cNvSpPr>
          <p:nvPr>
            <p:ph type="title"/>
          </p:nvPr>
        </p:nvSpPr>
        <p:spPr>
          <a:xfrm>
            <a:off x="393191" y="404664"/>
            <a:ext cx="11155800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s-CO" dirty="0" smtClean="0"/>
              <a:t>Ventajas</a:t>
            </a:r>
            <a:endParaRPr lang="es-CO" dirty="0"/>
          </a:p>
        </p:txBody>
      </p:sp>
      <p:pic>
        <p:nvPicPr>
          <p:cNvPr id="227330" name="Picture 2" descr="C:\Users\Andres\AppData\Local\Temp\x10sctmp1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81844" y="1196752"/>
            <a:ext cx="4369814" cy="2259632"/>
          </a:xfrm>
          <a:prstGeom prst="rect">
            <a:avLst/>
          </a:prstGeom>
          <a:noFill/>
        </p:spPr>
      </p:pic>
      <p:pic>
        <p:nvPicPr>
          <p:cNvPr id="227332" name="Picture 4" descr="C:\Users\Andres\AppData\Local\Temp\x10sctmp1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58021" y="1628800"/>
            <a:ext cx="5625023" cy="4032448"/>
          </a:xfrm>
          <a:prstGeom prst="rect">
            <a:avLst/>
          </a:prstGeom>
          <a:noFill/>
        </p:spPr>
      </p:pic>
      <p:pic>
        <p:nvPicPr>
          <p:cNvPr id="227334" name="Picture 6" descr="C:\Users\Andres\AppData\Local\Temp\x10sctmp12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341884" y="3615261"/>
            <a:ext cx="3672408" cy="2766067"/>
          </a:xfrm>
          <a:prstGeom prst="rect">
            <a:avLst/>
          </a:prstGeom>
          <a:noFill/>
        </p:spPr>
      </p:pic>
      <p:sp>
        <p:nvSpPr>
          <p:cNvPr id="9" name="8 CuadroTexto"/>
          <p:cNvSpPr txBox="1"/>
          <p:nvPr/>
        </p:nvSpPr>
        <p:spPr>
          <a:xfrm>
            <a:off x="1989956" y="5589240"/>
            <a:ext cx="1728192" cy="30777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MX" dirty="0" smtClean="0"/>
              <a:t>Realismo</a:t>
            </a:r>
            <a:endParaRPr lang="es-CO" dirty="0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453"/>
          <p:cNvSpPr/>
          <p:nvPr/>
        </p:nvSpPr>
        <p:spPr>
          <a:xfrm>
            <a:off x="150" y="386744"/>
            <a:ext cx="12188700" cy="738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95" name="Shape 495"/>
          <p:cNvSpPr txBox="1">
            <a:spLocks noGrp="1"/>
          </p:cNvSpPr>
          <p:nvPr>
            <p:ph type="title"/>
          </p:nvPr>
        </p:nvSpPr>
        <p:spPr>
          <a:xfrm>
            <a:off x="393191" y="404664"/>
            <a:ext cx="11155800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s-MX" dirty="0" smtClean="0"/>
              <a:t>Desventajas</a:t>
            </a:r>
            <a:endParaRPr lang="es-CO" dirty="0"/>
          </a:p>
        </p:txBody>
      </p:sp>
      <p:sp>
        <p:nvSpPr>
          <p:cNvPr id="10" name="9 CuadroTexto"/>
          <p:cNvSpPr txBox="1"/>
          <p:nvPr/>
        </p:nvSpPr>
        <p:spPr>
          <a:xfrm>
            <a:off x="981844" y="1833786"/>
            <a:ext cx="5544616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es-E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Verdana" pitchFamily="34" charset="0"/>
                <a:cs typeface="Verdana" pitchFamily="34" charset="0"/>
              </a:rPr>
              <a:t> Riesgos en la pantalla: las pantallas de las tabletas se manipulan más que las de los portátiles convencionales, corren un mayor riesgo de daños debido a los golpes y al mal uso.</a:t>
            </a:r>
          </a:p>
          <a:p>
            <a:pPr algn="just">
              <a:buFont typeface="Wingdings" pitchFamily="2" charset="2"/>
              <a:buChar char="§"/>
            </a:pPr>
            <a:endParaRPr lang="es-E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Open Sans"/>
              <a:ea typeface="Verdana" pitchFamily="34" charset="0"/>
              <a:cs typeface="Verdana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E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Verdana" pitchFamily="34" charset="0"/>
                <a:cs typeface="Verdana" pitchFamily="34" charset="0"/>
              </a:rPr>
              <a:t> Incomodidad al escribir mucho.</a:t>
            </a:r>
          </a:p>
          <a:p>
            <a:pPr algn="just">
              <a:buFont typeface="Wingdings" pitchFamily="2" charset="2"/>
              <a:buChar char="§"/>
            </a:pPr>
            <a:endParaRPr lang="es-E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Open Sans"/>
              <a:ea typeface="Verdana" pitchFamily="34" charset="0"/>
              <a:cs typeface="Verdana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CO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 No soporta programas de alto rendimiento como por ejemplo </a:t>
            </a:r>
            <a:r>
              <a:rPr lang="es-CO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AutoCAD</a:t>
            </a:r>
            <a:r>
              <a:rPr lang="es-CO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 o juegos potentes.</a:t>
            </a:r>
          </a:p>
          <a:p>
            <a:pPr algn="just">
              <a:buFont typeface="Wingdings" pitchFamily="2" charset="2"/>
              <a:buChar char="§"/>
            </a:pPr>
            <a:endParaRPr lang="es-MX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Open Sans"/>
              <a:ea typeface="Verdana" pitchFamily="34" charset="0"/>
              <a:cs typeface="Verdana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CO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 No posee lectores como CD/DVD.</a:t>
            </a:r>
          </a:p>
          <a:p>
            <a:pPr algn="just">
              <a:buFont typeface="Wingdings" pitchFamily="2" charset="2"/>
              <a:buChar char="§"/>
            </a:pPr>
            <a:endParaRPr lang="es-MX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Open Sans"/>
              <a:ea typeface="Verdana" pitchFamily="34" charset="0"/>
              <a:cs typeface="Verdana" pitchFamily="34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s-MX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Verdana" pitchFamily="34" charset="0"/>
                <a:cs typeface="Verdana" pitchFamily="34" charset="0"/>
              </a:rPr>
              <a:t> El uso depende mucho de la conectividad en Internet.</a:t>
            </a:r>
            <a:endParaRPr lang="es-E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Open Sans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1" name="10 Imagen" descr="warning.jpg"/>
          <p:cNvPicPr>
            <a:picLocks noChangeAspect="1"/>
          </p:cNvPicPr>
          <p:nvPr/>
        </p:nvPicPr>
        <p:blipFill>
          <a:blip r:embed="rId3"/>
          <a:srcRect t="2083"/>
          <a:stretch>
            <a:fillRect/>
          </a:stretch>
        </p:blipFill>
        <p:spPr>
          <a:xfrm>
            <a:off x="6814492" y="1844824"/>
            <a:ext cx="4320480" cy="3384376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Shape 453"/>
          <p:cNvSpPr/>
          <p:nvPr/>
        </p:nvSpPr>
        <p:spPr>
          <a:xfrm>
            <a:off x="150" y="1045875"/>
            <a:ext cx="12188700" cy="738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54" name="Shape 454"/>
          <p:cNvSpPr txBox="1">
            <a:spLocks noGrp="1"/>
          </p:cNvSpPr>
          <p:nvPr>
            <p:ph type="title"/>
          </p:nvPr>
        </p:nvSpPr>
        <p:spPr>
          <a:xfrm>
            <a:off x="393191" y="384047"/>
            <a:ext cx="11155800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s-CO" dirty="0" smtClean="0"/>
              <a:t>Sistemas Operativos</a:t>
            </a:r>
            <a:endParaRPr lang="es-CO" dirty="0"/>
          </a:p>
        </p:txBody>
      </p:sp>
      <p:sp>
        <p:nvSpPr>
          <p:cNvPr id="459" name="Shape 459"/>
          <p:cNvSpPr txBox="1">
            <a:spLocks noGrp="1"/>
          </p:cNvSpPr>
          <p:nvPr>
            <p:ph type="body" idx="4294967295"/>
          </p:nvPr>
        </p:nvSpPr>
        <p:spPr>
          <a:xfrm>
            <a:off x="433700" y="1045875"/>
            <a:ext cx="11508599" cy="640200"/>
          </a:xfrm>
          <a:prstGeom prst="rect">
            <a:avLst/>
          </a:prstGeom>
          <a:noFill/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buNone/>
            </a:pPr>
            <a:r>
              <a:rPr lang="es-CO" sz="2000" dirty="0" smtClean="0">
                <a:solidFill>
                  <a:srgbClr val="434343"/>
                </a:solidFill>
              </a:rPr>
              <a:t>Listado de Sistemas operativos utilizados en tabletas:</a:t>
            </a:r>
            <a:endParaRPr lang="es-CO" sz="2000" dirty="0">
              <a:solidFill>
                <a:srgbClr val="434343"/>
              </a:solidFill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1341884" y="2276872"/>
            <a:ext cx="4032448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CO" sz="1600" dirty="0" smtClean="0"/>
              <a:t> </a:t>
            </a:r>
            <a:r>
              <a:rPr lang="es-CO" sz="1600" b="1" dirty="0" smtClean="0">
                <a:solidFill>
                  <a:schemeClr val="accent1">
                    <a:lumMod val="75000"/>
                  </a:schemeClr>
                </a:solidFill>
              </a:rPr>
              <a:t>Android</a:t>
            </a:r>
          </a:p>
          <a:p>
            <a:pPr>
              <a:buFont typeface="Arial" pitchFamily="34" charset="0"/>
              <a:buChar char="•"/>
            </a:pPr>
            <a:endParaRPr lang="es-CO" sz="1600" dirty="0" smtClean="0"/>
          </a:p>
          <a:p>
            <a:pPr>
              <a:buFont typeface="Arial" pitchFamily="34" charset="0"/>
              <a:buChar char="•"/>
            </a:pPr>
            <a:r>
              <a:rPr lang="es-CO" sz="1600" dirty="0" smtClean="0"/>
              <a:t> </a:t>
            </a:r>
            <a:r>
              <a:rPr lang="es-CO" sz="1600" dirty="0" err="1" smtClean="0"/>
              <a:t>iOS</a:t>
            </a:r>
            <a:r>
              <a:rPr lang="es-CO" sz="1600" dirty="0" smtClean="0"/>
              <a:t/>
            </a:r>
            <a:br>
              <a:rPr lang="es-CO" sz="1600" dirty="0" smtClean="0"/>
            </a:br>
            <a:endParaRPr lang="es-CO" sz="1600" dirty="0" smtClean="0"/>
          </a:p>
          <a:p>
            <a:pPr>
              <a:buFont typeface="Arial" pitchFamily="34" charset="0"/>
              <a:buChar char="•"/>
            </a:pPr>
            <a:r>
              <a:rPr lang="es-CO" sz="1600" dirty="0" smtClean="0"/>
              <a:t> Windows </a:t>
            </a:r>
            <a:r>
              <a:rPr lang="es-CO" sz="1600" dirty="0" err="1" smtClean="0"/>
              <a:t>Phone</a:t>
            </a:r>
            <a:r>
              <a:rPr lang="es-CO" sz="1600" dirty="0" smtClean="0"/>
              <a:t/>
            </a:r>
            <a:br>
              <a:rPr lang="es-CO" sz="1600" dirty="0" smtClean="0"/>
            </a:br>
            <a:endParaRPr lang="es-CO" sz="1600" dirty="0" smtClean="0"/>
          </a:p>
          <a:p>
            <a:pPr>
              <a:buFont typeface="Arial" pitchFamily="34" charset="0"/>
              <a:buChar char="•"/>
            </a:pPr>
            <a:r>
              <a:rPr lang="es-CO" sz="1600" dirty="0" smtClean="0"/>
              <a:t> </a:t>
            </a:r>
            <a:r>
              <a:rPr lang="es-CO" sz="1600" dirty="0" err="1" smtClean="0"/>
              <a:t>BlackBerry</a:t>
            </a:r>
            <a:r>
              <a:rPr lang="es-CO" sz="1600" dirty="0" smtClean="0"/>
              <a:t> OS</a:t>
            </a:r>
            <a:br>
              <a:rPr lang="es-CO" sz="1600" dirty="0" smtClean="0"/>
            </a:br>
            <a:endParaRPr lang="es-CO" sz="1600" dirty="0" smtClean="0"/>
          </a:p>
          <a:p>
            <a:pPr>
              <a:buFont typeface="Arial" pitchFamily="34" charset="0"/>
              <a:buChar char="•"/>
            </a:pPr>
            <a:r>
              <a:rPr lang="es-CO" sz="1600" dirty="0" smtClean="0"/>
              <a:t> Linux u otros</a:t>
            </a:r>
            <a:br>
              <a:rPr lang="es-CO" sz="1600" dirty="0" smtClean="0"/>
            </a:br>
            <a:endParaRPr lang="es-CO" sz="1600" dirty="0" smtClean="0"/>
          </a:p>
          <a:p>
            <a:pPr>
              <a:buFont typeface="Arial" pitchFamily="34" charset="0"/>
              <a:buChar char="•"/>
            </a:pPr>
            <a:r>
              <a:rPr lang="es-CO" sz="1600" dirty="0" smtClean="0"/>
              <a:t> </a:t>
            </a:r>
            <a:r>
              <a:rPr lang="es-CO" sz="1600" dirty="0" err="1" smtClean="0"/>
              <a:t>Symbian</a:t>
            </a:r>
            <a:r>
              <a:rPr lang="es-CO" sz="1600" dirty="0" smtClean="0"/>
              <a:t> OS (Nokia)</a:t>
            </a:r>
            <a:br>
              <a:rPr lang="es-CO" sz="1600" dirty="0" smtClean="0"/>
            </a:br>
            <a:endParaRPr lang="es-CO" sz="1600" dirty="0" smtClean="0"/>
          </a:p>
          <a:p>
            <a:pPr>
              <a:buFont typeface="Arial" pitchFamily="34" charset="0"/>
              <a:buChar char="•"/>
            </a:pPr>
            <a:r>
              <a:rPr lang="es-CO" sz="1600" dirty="0" smtClean="0"/>
              <a:t> </a:t>
            </a:r>
            <a:r>
              <a:rPr lang="es-CO" sz="1600" dirty="0" err="1" smtClean="0"/>
              <a:t>Firefox</a:t>
            </a:r>
            <a:r>
              <a:rPr lang="es-CO" sz="1600" dirty="0" smtClean="0"/>
              <a:t> </a:t>
            </a:r>
            <a:br>
              <a:rPr lang="es-CO" sz="1600" dirty="0" smtClean="0"/>
            </a:br>
            <a:endParaRPr lang="es-CO" sz="1600" dirty="0" smtClean="0"/>
          </a:p>
          <a:p>
            <a:pPr>
              <a:buFont typeface="Arial" pitchFamily="34" charset="0"/>
              <a:buChar char="•"/>
            </a:pPr>
            <a:r>
              <a:rPr lang="es-CO" sz="1600" dirty="0" smtClean="0"/>
              <a:t> Ubuntu </a:t>
            </a:r>
            <a:r>
              <a:rPr lang="es-CO" sz="1600" dirty="0" err="1" smtClean="0"/>
              <a:t>Touch</a:t>
            </a:r>
            <a:r>
              <a:rPr lang="es-CO" sz="1600" dirty="0" smtClean="0"/>
              <a:t> que está en desarrollo</a:t>
            </a:r>
          </a:p>
          <a:p>
            <a:endParaRPr lang="es-CO" sz="1600" dirty="0"/>
          </a:p>
        </p:txBody>
      </p:sp>
      <p:pic>
        <p:nvPicPr>
          <p:cNvPr id="221186" name="Picture 2" descr="C:\Users\Andres\AppData\Local\Temp\x10sctmp9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53552" y="2348881"/>
            <a:ext cx="5581420" cy="337641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Shape 544"/>
          <p:cNvSpPr txBox="1"/>
          <p:nvPr/>
        </p:nvSpPr>
        <p:spPr>
          <a:xfrm>
            <a:off x="1269876" y="4557200"/>
            <a:ext cx="2088232" cy="672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Aft>
                <a:spcPts val="1200"/>
              </a:spcAft>
              <a:buSzPct val="25000"/>
              <a:buNone/>
            </a:pPr>
            <a:r>
              <a:rPr lang="es-MX" sz="4000" dirty="0" smtClean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Android</a:t>
            </a:r>
            <a:endParaRPr lang="es-CO" sz="40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192000" cy="686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Shape 445"/>
          <p:cNvSpPr/>
          <p:nvPr/>
        </p:nvSpPr>
        <p:spPr>
          <a:xfrm>
            <a:off x="150" y="1386600"/>
            <a:ext cx="12188700" cy="45114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46" name="Shape 446"/>
          <p:cNvSpPr txBox="1">
            <a:spLocks noGrp="1"/>
          </p:cNvSpPr>
          <p:nvPr>
            <p:ph type="title"/>
          </p:nvPr>
        </p:nvSpPr>
        <p:spPr>
          <a:xfrm>
            <a:off x="393191" y="384047"/>
            <a:ext cx="11155800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s-CO" dirty="0" smtClean="0"/>
              <a:t>Definición SO Android</a:t>
            </a:r>
            <a:endParaRPr lang="es-CO" dirty="0"/>
          </a:p>
        </p:txBody>
      </p:sp>
      <p:sp>
        <p:nvSpPr>
          <p:cNvPr id="447" name="Shape 447"/>
          <p:cNvSpPr txBox="1">
            <a:spLocks noGrp="1"/>
          </p:cNvSpPr>
          <p:nvPr>
            <p:ph type="body" idx="1"/>
          </p:nvPr>
        </p:nvSpPr>
        <p:spPr>
          <a:xfrm>
            <a:off x="333772" y="1796375"/>
            <a:ext cx="6345992" cy="3388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/>
            <a:endParaRPr lang="es-CO" sz="1800" dirty="0" smtClean="0">
              <a:solidFill>
                <a:srgbClr val="434343"/>
              </a:solidFill>
            </a:endParaRPr>
          </a:p>
          <a:p>
            <a:pPr lvl="0" algn="just"/>
            <a:r>
              <a:rPr lang="es-CO" sz="1800" dirty="0" smtClean="0">
                <a:solidFill>
                  <a:srgbClr val="434343"/>
                </a:solidFill>
              </a:rPr>
              <a:t>Android es un sistema operativo basado en el </a:t>
            </a:r>
            <a:r>
              <a:rPr lang="es-CO" sz="1800" dirty="0" err="1" smtClean="0">
                <a:solidFill>
                  <a:srgbClr val="434343"/>
                </a:solidFill>
              </a:rPr>
              <a:t>kernel</a:t>
            </a:r>
            <a:r>
              <a:rPr lang="es-CO" sz="1800" dirty="0" smtClean="0">
                <a:solidFill>
                  <a:srgbClr val="434343"/>
                </a:solidFill>
              </a:rPr>
              <a:t> de Linux diseñado principalmente para dispositivos móviles con pantalla táctil, como teléfonos inteligentes o tabletas, y también para relojes inteligentes, televisores y automóviles, inicialmente desarrollado por Android Inc., que Google respaldó económicamente y más tarde compró esta empresa en 2005.</a:t>
            </a:r>
          </a:p>
          <a:p>
            <a:pPr lvl="0"/>
            <a:endParaRPr lang="es-MX" sz="1800" dirty="0" smtClean="0">
              <a:solidFill>
                <a:srgbClr val="434343"/>
              </a:solidFill>
            </a:endParaRPr>
          </a:p>
          <a:p>
            <a:pPr lvl="0" algn="r"/>
            <a:endParaRPr lang="en-US" sz="1200" dirty="0" smtClean="0">
              <a:solidFill>
                <a:srgbClr val="434343"/>
              </a:solidFill>
            </a:endParaRPr>
          </a:p>
          <a:p>
            <a:pPr lvl="0" algn="r"/>
            <a:endParaRPr lang="en-US" sz="1200" dirty="0" smtClean="0">
              <a:solidFill>
                <a:srgbClr val="434343"/>
              </a:solidFill>
            </a:endParaRPr>
          </a:p>
          <a:p>
            <a:pPr lvl="0" algn="r"/>
            <a:r>
              <a:rPr lang="en-US" sz="1200" dirty="0" smtClean="0">
                <a:solidFill>
                  <a:srgbClr val="434343"/>
                </a:solidFill>
              </a:rPr>
              <a:t>http://es.wikipedia.org/wiki/Android</a:t>
            </a:r>
            <a:endParaRPr lang="en-US" sz="1200" dirty="0">
              <a:solidFill>
                <a:srgbClr val="434343"/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32909" y="2564904"/>
            <a:ext cx="5210175" cy="332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Shape 445"/>
          <p:cNvSpPr/>
          <p:nvPr/>
        </p:nvSpPr>
        <p:spPr>
          <a:xfrm>
            <a:off x="150" y="1772816"/>
            <a:ext cx="12188700" cy="45114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6146" name="Picture 2" descr="C:\Users\Andres\AppData\Local\Temp\x10sctmp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3687" y="2016464"/>
            <a:ext cx="4790060" cy="2852696"/>
          </a:xfrm>
          <a:prstGeom prst="rect">
            <a:avLst/>
          </a:prstGeom>
          <a:noFill/>
        </p:spPr>
      </p:pic>
      <p:sp>
        <p:nvSpPr>
          <p:cNvPr id="8" name="7 CuadroTexto"/>
          <p:cNvSpPr txBox="1"/>
          <p:nvPr/>
        </p:nvSpPr>
        <p:spPr>
          <a:xfrm>
            <a:off x="693812" y="4952201"/>
            <a:ext cx="43924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dirty="0" smtClean="0">
                <a:hlinkClick r:id="rId4"/>
              </a:rPr>
              <a:t>https://www.youtube.com/watch?v=Px172jE_Yds</a:t>
            </a:r>
            <a:endParaRPr lang="es-CO" sz="1200" dirty="0"/>
          </a:p>
        </p:txBody>
      </p:sp>
      <p:pic>
        <p:nvPicPr>
          <p:cNvPr id="6148" name="Picture 4" descr="C:\Users\Andres\AppData\Local\Temp\x10sctmp2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10436" y="2852936"/>
            <a:ext cx="4790780" cy="2858742"/>
          </a:xfrm>
          <a:prstGeom prst="rect">
            <a:avLst/>
          </a:prstGeom>
          <a:noFill/>
        </p:spPr>
      </p:pic>
      <p:sp>
        <p:nvSpPr>
          <p:cNvPr id="10" name="9 CuadroTexto"/>
          <p:cNvSpPr txBox="1"/>
          <p:nvPr/>
        </p:nvSpPr>
        <p:spPr>
          <a:xfrm>
            <a:off x="6598468" y="5713511"/>
            <a:ext cx="43924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dirty="0" smtClean="0">
                <a:hlinkClick r:id="rId6"/>
              </a:rPr>
              <a:t>https://www.youtube.com/watch?v=TfvU9nOxtNw</a:t>
            </a:r>
            <a:endParaRPr lang="es-CO" sz="1200" dirty="0"/>
          </a:p>
        </p:txBody>
      </p:sp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654252" y="359860"/>
            <a:ext cx="2919284" cy="1340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7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0"/>
            <a:ext cx="1218882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43" name="Shape 543"/>
          <p:cNvSpPr/>
          <p:nvPr/>
        </p:nvSpPr>
        <p:spPr>
          <a:xfrm>
            <a:off x="7264258" y="4637381"/>
            <a:ext cx="4936200" cy="1311899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121875" tIns="60925" rIns="121875" bIns="60925" anchor="t" anchorCtr="0">
            <a:noAutofit/>
          </a:bodyPr>
          <a:lstStyle/>
          <a:p>
            <a:endParaRPr/>
          </a:p>
        </p:txBody>
      </p:sp>
      <p:sp>
        <p:nvSpPr>
          <p:cNvPr id="544" name="Shape 544"/>
          <p:cNvSpPr txBox="1"/>
          <p:nvPr/>
        </p:nvSpPr>
        <p:spPr>
          <a:xfrm>
            <a:off x="7462564" y="4989248"/>
            <a:ext cx="4786346" cy="672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lvl="0">
              <a:lnSpc>
                <a:spcPct val="90000"/>
              </a:lnSpc>
              <a:spcAft>
                <a:spcPts val="1200"/>
              </a:spcAft>
              <a:buSzPct val="25000"/>
            </a:pPr>
            <a:r>
              <a:rPr lang="es-ES" sz="3600" dirty="0" smtClean="0">
                <a:solidFill>
                  <a:schemeClr val="tx1"/>
                </a:solidFill>
                <a:ea typeface="Open Sans"/>
              </a:rPr>
              <a:t>Tableta Lenovo Yoga</a:t>
            </a:r>
            <a:endParaRPr lang="es-CO" sz="3600" dirty="0">
              <a:solidFill>
                <a:schemeClr val="tx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Shape 445"/>
          <p:cNvSpPr/>
          <p:nvPr/>
        </p:nvSpPr>
        <p:spPr>
          <a:xfrm>
            <a:off x="150" y="1248032"/>
            <a:ext cx="12188700" cy="4845264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46" name="Shape 446"/>
          <p:cNvSpPr txBox="1">
            <a:spLocks noGrp="1"/>
          </p:cNvSpPr>
          <p:nvPr>
            <p:ph type="title"/>
          </p:nvPr>
        </p:nvSpPr>
        <p:spPr>
          <a:xfrm>
            <a:off x="393191" y="384047"/>
            <a:ext cx="11155800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s-CO" dirty="0" smtClean="0"/>
              <a:t>Tableta Lenovo Yoga</a:t>
            </a:r>
            <a:endParaRPr lang="es-CO" dirty="0"/>
          </a:p>
        </p:txBody>
      </p:sp>
      <p:pic>
        <p:nvPicPr>
          <p:cNvPr id="168962" name="Picture 2" descr="C:\Users\Andres\AppData\Local\Temp\x10sctmp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52682" y="1608072"/>
            <a:ext cx="6510082" cy="3887756"/>
          </a:xfrm>
          <a:prstGeom prst="rect">
            <a:avLst/>
          </a:prstGeom>
          <a:noFill/>
        </p:spPr>
      </p:pic>
      <p:sp>
        <p:nvSpPr>
          <p:cNvPr id="8" name="7 CuadroTexto"/>
          <p:cNvSpPr txBox="1"/>
          <p:nvPr/>
        </p:nvSpPr>
        <p:spPr>
          <a:xfrm>
            <a:off x="2782044" y="5568512"/>
            <a:ext cx="64807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200" dirty="0" smtClean="0">
                <a:hlinkClick r:id="rId4"/>
              </a:rPr>
              <a:t>https://www.youtube.com/watch?v=umk49MNprCU</a:t>
            </a:r>
            <a:endParaRPr lang="es-CO" sz="1200" dirty="0"/>
          </a:p>
        </p:txBody>
      </p:sp>
      <p:pic>
        <p:nvPicPr>
          <p:cNvPr id="168964" name="Picture 4" descr="C:\Users\Andres\AppData\Local\Temp\x10sctmp5.png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 t="1585" b="1737"/>
          <a:stretch>
            <a:fillRect/>
          </a:stretch>
        </p:blipFill>
        <p:spPr bwMode="auto">
          <a:xfrm>
            <a:off x="9982844" y="1464056"/>
            <a:ext cx="2000250" cy="4392488"/>
          </a:xfrm>
          <a:prstGeom prst="rect">
            <a:avLst/>
          </a:prstGeom>
          <a:noFill/>
        </p:spPr>
      </p:pic>
      <p:pic>
        <p:nvPicPr>
          <p:cNvPr id="168966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-26268" y="1462468"/>
            <a:ext cx="1882114" cy="4466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587"/>
            <a:ext cx="12188825" cy="685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43" name="Shape 543"/>
          <p:cNvSpPr/>
          <p:nvPr/>
        </p:nvSpPr>
        <p:spPr>
          <a:xfrm>
            <a:off x="0" y="4218628"/>
            <a:ext cx="4936200" cy="1311899"/>
          </a:xfrm>
          <a:prstGeom prst="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121875" tIns="60925" rIns="121875" bIns="60925" anchor="t" anchorCtr="0">
            <a:noAutofit/>
          </a:bodyPr>
          <a:lstStyle/>
          <a:p>
            <a:endParaRPr/>
          </a:p>
        </p:txBody>
      </p:sp>
      <p:sp>
        <p:nvSpPr>
          <p:cNvPr id="544" name="Shape 544"/>
          <p:cNvSpPr txBox="1"/>
          <p:nvPr/>
        </p:nvSpPr>
        <p:spPr>
          <a:xfrm>
            <a:off x="477788" y="4293096"/>
            <a:ext cx="4133700" cy="672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Aft>
                <a:spcPts val="1200"/>
              </a:spcAft>
              <a:buSzPct val="25000"/>
              <a:buNone/>
            </a:pPr>
            <a:r>
              <a:rPr lang="es-CO" sz="3600" dirty="0" smtClean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Configuración inicial de la tableta</a:t>
            </a:r>
            <a:endParaRPr lang="es-CO" sz="36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Shape 445"/>
          <p:cNvSpPr/>
          <p:nvPr/>
        </p:nvSpPr>
        <p:spPr>
          <a:xfrm>
            <a:off x="150" y="1386600"/>
            <a:ext cx="12188700" cy="45114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46" name="Shape 446"/>
          <p:cNvSpPr txBox="1">
            <a:spLocks noGrp="1"/>
          </p:cNvSpPr>
          <p:nvPr>
            <p:ph type="title"/>
          </p:nvPr>
        </p:nvSpPr>
        <p:spPr>
          <a:xfrm>
            <a:off x="393191" y="384047"/>
            <a:ext cx="11155800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s-CO" dirty="0" smtClean="0"/>
              <a:t>Crear una cuenta en Gmail</a:t>
            </a:r>
            <a:endParaRPr lang="es-CO" dirty="0"/>
          </a:p>
        </p:txBody>
      </p:sp>
      <p:sp>
        <p:nvSpPr>
          <p:cNvPr id="447" name="Shape 447"/>
          <p:cNvSpPr txBox="1">
            <a:spLocks noGrp="1"/>
          </p:cNvSpPr>
          <p:nvPr>
            <p:ph type="body" idx="1"/>
          </p:nvPr>
        </p:nvSpPr>
        <p:spPr>
          <a:xfrm>
            <a:off x="684524" y="1844824"/>
            <a:ext cx="6345992" cy="3388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/>
            <a:endParaRPr lang="es-CO" sz="1800" dirty="0" smtClean="0">
              <a:solidFill>
                <a:srgbClr val="434343"/>
              </a:solidFill>
            </a:endParaRPr>
          </a:p>
          <a:p>
            <a:pPr lvl="0" algn="just"/>
            <a:r>
              <a:rPr lang="es-CO" sz="1800" dirty="0" smtClean="0">
                <a:solidFill>
                  <a:srgbClr val="434343"/>
                </a:solidFill>
              </a:rPr>
              <a:t>Android es un sistema operativo perteneciente a Google, por lo cual es necesario crear una cuenta en el servicio de correo electrónico gratuito Gmail, con el fin de vincular todos los servicios que este ofrece:</a:t>
            </a:r>
          </a:p>
          <a:p>
            <a:pPr lvl="0" algn="just"/>
            <a:endParaRPr lang="es-CO" sz="1800" dirty="0" smtClean="0">
              <a:solidFill>
                <a:srgbClr val="434343"/>
              </a:solidFill>
            </a:endParaRPr>
          </a:p>
          <a:p>
            <a:pPr lvl="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s-CO" sz="1800" dirty="0" smtClean="0">
                <a:solidFill>
                  <a:srgbClr val="434343"/>
                </a:solidFill>
              </a:rPr>
              <a:t> Acceso al correo electrónico</a:t>
            </a:r>
          </a:p>
          <a:p>
            <a:pPr lvl="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s-CO" sz="1800" dirty="0" smtClean="0">
                <a:solidFill>
                  <a:srgbClr val="434343"/>
                </a:solidFill>
              </a:rPr>
              <a:t> Sincronización de cuentas</a:t>
            </a:r>
          </a:p>
          <a:p>
            <a:pPr lvl="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s-CO" sz="1800" dirty="0" smtClean="0">
                <a:solidFill>
                  <a:srgbClr val="434343"/>
                </a:solidFill>
              </a:rPr>
              <a:t> Copias de seguridad</a:t>
            </a:r>
          </a:p>
          <a:p>
            <a:pPr lvl="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s-CO" sz="1800" dirty="0" smtClean="0">
                <a:solidFill>
                  <a:srgbClr val="434343"/>
                </a:solidFill>
              </a:rPr>
              <a:t> Aplicaciones de Google con la misma cuenta</a:t>
            </a:r>
          </a:p>
          <a:p>
            <a:pPr lvl="0"/>
            <a:endParaRPr lang="es-MX" sz="1800" dirty="0" smtClean="0">
              <a:solidFill>
                <a:srgbClr val="434343"/>
              </a:solidFill>
            </a:endParaRPr>
          </a:p>
          <a:p>
            <a:pPr lvl="0" algn="r"/>
            <a:endParaRPr lang="en-US" sz="1200" dirty="0" smtClean="0">
              <a:solidFill>
                <a:srgbClr val="434343"/>
              </a:solidFill>
            </a:endParaRPr>
          </a:p>
          <a:p>
            <a:pPr lvl="0" algn="r"/>
            <a:endParaRPr lang="en-US" sz="1200" dirty="0" smtClean="0">
              <a:solidFill>
                <a:srgbClr val="434343"/>
              </a:solidFill>
            </a:endParaRPr>
          </a:p>
          <a:p>
            <a:pPr lvl="0" algn="r"/>
            <a:endParaRPr lang="en-US" sz="1200" dirty="0">
              <a:solidFill>
                <a:srgbClr val="434343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65344" y="2204864"/>
            <a:ext cx="2693564" cy="284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Shape 445"/>
          <p:cNvSpPr/>
          <p:nvPr/>
        </p:nvSpPr>
        <p:spPr>
          <a:xfrm>
            <a:off x="0" y="1412776"/>
            <a:ext cx="12188700" cy="108012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46" name="Shape 446"/>
          <p:cNvSpPr txBox="1">
            <a:spLocks noGrp="1"/>
          </p:cNvSpPr>
          <p:nvPr>
            <p:ph type="title"/>
          </p:nvPr>
        </p:nvSpPr>
        <p:spPr>
          <a:xfrm>
            <a:off x="393191" y="384047"/>
            <a:ext cx="11155800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s-CO" dirty="0" smtClean="0"/>
              <a:t>Apps de Google incluidos en la tableta</a:t>
            </a:r>
            <a:endParaRPr lang="es-CO" dirty="0"/>
          </a:p>
        </p:txBody>
      </p:sp>
      <p:sp>
        <p:nvSpPr>
          <p:cNvPr id="447" name="Shape 447"/>
          <p:cNvSpPr txBox="1">
            <a:spLocks noGrp="1"/>
          </p:cNvSpPr>
          <p:nvPr>
            <p:ph type="body" idx="1"/>
          </p:nvPr>
        </p:nvSpPr>
        <p:spPr>
          <a:xfrm>
            <a:off x="405780" y="1408352"/>
            <a:ext cx="11098520" cy="86852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/>
            <a:endParaRPr lang="es-CO" sz="1800" dirty="0" smtClean="0">
              <a:solidFill>
                <a:srgbClr val="434343"/>
              </a:solidFill>
            </a:endParaRPr>
          </a:p>
          <a:p>
            <a:pPr lvl="0" algn="just"/>
            <a:r>
              <a:rPr lang="es-CO" sz="1800" dirty="0" smtClean="0">
                <a:solidFill>
                  <a:srgbClr val="434343"/>
                </a:solidFill>
              </a:rPr>
              <a:t>El sistema operativo Android incluye Apps pertenecientes a la suite de servicios de Google.</a:t>
            </a:r>
          </a:p>
          <a:p>
            <a:pPr lvl="0"/>
            <a:endParaRPr lang="es-MX" sz="1800" dirty="0" smtClean="0">
              <a:solidFill>
                <a:srgbClr val="434343"/>
              </a:solidFill>
            </a:endParaRPr>
          </a:p>
          <a:p>
            <a:pPr lvl="0" algn="r"/>
            <a:endParaRPr lang="en-US" sz="1200" dirty="0" smtClean="0">
              <a:solidFill>
                <a:srgbClr val="434343"/>
              </a:solidFill>
            </a:endParaRPr>
          </a:p>
          <a:p>
            <a:pPr lvl="0" algn="r"/>
            <a:endParaRPr lang="en-US" sz="1200" dirty="0" smtClean="0">
              <a:solidFill>
                <a:srgbClr val="434343"/>
              </a:solidFill>
            </a:endParaRPr>
          </a:p>
          <a:p>
            <a:pPr lvl="0" algn="r"/>
            <a:endParaRPr lang="en-US" sz="1200" dirty="0">
              <a:solidFill>
                <a:srgbClr val="434343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48345" y="2852936"/>
            <a:ext cx="9526587" cy="293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Shape 445"/>
          <p:cNvSpPr/>
          <p:nvPr/>
        </p:nvSpPr>
        <p:spPr>
          <a:xfrm>
            <a:off x="0" y="1412776"/>
            <a:ext cx="4942284" cy="4392488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46" name="Shape 446"/>
          <p:cNvSpPr txBox="1">
            <a:spLocks noGrp="1"/>
          </p:cNvSpPr>
          <p:nvPr>
            <p:ph type="title"/>
          </p:nvPr>
        </p:nvSpPr>
        <p:spPr>
          <a:xfrm>
            <a:off x="393191" y="384047"/>
            <a:ext cx="11155800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s-CO" dirty="0" smtClean="0"/>
              <a:t>Apps diferentes a la suite de Google</a:t>
            </a:r>
            <a:endParaRPr lang="es-CO" dirty="0"/>
          </a:p>
        </p:txBody>
      </p:sp>
      <p:sp>
        <p:nvSpPr>
          <p:cNvPr id="447" name="Shape 447"/>
          <p:cNvSpPr txBox="1">
            <a:spLocks noGrp="1"/>
          </p:cNvSpPr>
          <p:nvPr>
            <p:ph type="body" idx="1"/>
          </p:nvPr>
        </p:nvSpPr>
        <p:spPr>
          <a:xfrm>
            <a:off x="189756" y="1552368"/>
            <a:ext cx="4680520" cy="4180888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/>
            <a:endParaRPr lang="es-CO" sz="1800" dirty="0" smtClean="0">
              <a:solidFill>
                <a:srgbClr val="434343"/>
              </a:solidFill>
            </a:endParaRPr>
          </a:p>
          <a:p>
            <a:pPr lvl="0" algn="just"/>
            <a:r>
              <a:rPr lang="es-CO" sz="1800" dirty="0" smtClean="0">
                <a:solidFill>
                  <a:srgbClr val="434343"/>
                </a:solidFill>
              </a:rPr>
              <a:t>Android cuenta con aplicaciones que no pertenecen necesariamente a la suite de Google y que son utilizadas para la configuración general de la tableta. Estas aplicaciones pueden varias dependiendo del fabricante o la versión de Android:</a:t>
            </a:r>
          </a:p>
          <a:p>
            <a:pPr lvl="0" algn="just"/>
            <a:endParaRPr lang="es-CO" sz="1800" dirty="0" smtClean="0">
              <a:solidFill>
                <a:srgbClr val="434343"/>
              </a:solidFill>
            </a:endParaRPr>
          </a:p>
          <a:p>
            <a:pPr lvl="0" algn="just">
              <a:buFont typeface="Arial" pitchFamily="34" charset="0"/>
              <a:buChar char="•"/>
            </a:pPr>
            <a:r>
              <a:rPr lang="es-CO" sz="1800" dirty="0" smtClean="0">
                <a:solidFill>
                  <a:srgbClr val="434343"/>
                </a:solidFill>
              </a:rPr>
              <a:t> Navegadores de Internet</a:t>
            </a:r>
          </a:p>
          <a:p>
            <a:pPr lvl="0" algn="just">
              <a:buFont typeface="Arial" pitchFamily="34" charset="0"/>
              <a:buChar char="•"/>
            </a:pPr>
            <a:r>
              <a:rPr lang="es-CO" sz="1800" dirty="0" smtClean="0">
                <a:solidFill>
                  <a:srgbClr val="434343"/>
                </a:solidFill>
              </a:rPr>
              <a:t> Sistema de archivos</a:t>
            </a:r>
          </a:p>
          <a:p>
            <a:pPr lvl="0" algn="just">
              <a:buFont typeface="Arial" pitchFamily="34" charset="0"/>
              <a:buChar char="•"/>
            </a:pPr>
            <a:r>
              <a:rPr lang="es-CO" sz="1800" dirty="0" smtClean="0">
                <a:solidFill>
                  <a:srgbClr val="434343"/>
                </a:solidFill>
              </a:rPr>
              <a:t> Pantallas y fondos</a:t>
            </a:r>
          </a:p>
          <a:p>
            <a:pPr lvl="0" algn="just">
              <a:buFont typeface="Arial" pitchFamily="34" charset="0"/>
              <a:buChar char="•"/>
            </a:pPr>
            <a:r>
              <a:rPr lang="es-CO" sz="1800" dirty="0" smtClean="0">
                <a:solidFill>
                  <a:srgbClr val="434343"/>
                </a:solidFill>
              </a:rPr>
              <a:t> </a:t>
            </a:r>
            <a:r>
              <a:rPr lang="es-CO" sz="1800" dirty="0" err="1" smtClean="0">
                <a:solidFill>
                  <a:srgbClr val="434343"/>
                </a:solidFill>
              </a:rPr>
              <a:t>Widgets</a:t>
            </a:r>
            <a:endParaRPr lang="es-CO" sz="1800" dirty="0" smtClean="0">
              <a:solidFill>
                <a:srgbClr val="434343"/>
              </a:solidFill>
            </a:endParaRPr>
          </a:p>
          <a:p>
            <a:pPr lvl="0" algn="just">
              <a:buFont typeface="Arial" pitchFamily="34" charset="0"/>
              <a:buChar char="•"/>
            </a:pPr>
            <a:r>
              <a:rPr lang="es-CO" sz="1800" dirty="0" smtClean="0">
                <a:solidFill>
                  <a:srgbClr val="434343"/>
                </a:solidFill>
              </a:rPr>
              <a:t> Temas</a:t>
            </a:r>
          </a:p>
          <a:p>
            <a:pPr lvl="0"/>
            <a:endParaRPr lang="es-MX" sz="1800" dirty="0" smtClean="0">
              <a:solidFill>
                <a:srgbClr val="434343"/>
              </a:solidFill>
            </a:endParaRPr>
          </a:p>
          <a:p>
            <a:pPr lvl="0" algn="r"/>
            <a:endParaRPr lang="en-US" sz="1200" dirty="0" smtClean="0">
              <a:solidFill>
                <a:srgbClr val="434343"/>
              </a:solidFill>
            </a:endParaRPr>
          </a:p>
          <a:p>
            <a:pPr lvl="0" algn="r"/>
            <a:endParaRPr lang="en-US" sz="1200" dirty="0" smtClean="0">
              <a:solidFill>
                <a:srgbClr val="434343"/>
              </a:solidFill>
            </a:endParaRPr>
          </a:p>
          <a:p>
            <a:pPr lvl="0" algn="r"/>
            <a:endParaRPr lang="en-US" sz="1200" dirty="0">
              <a:solidFill>
                <a:srgbClr val="434343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69476" y="1412776"/>
            <a:ext cx="6901600" cy="439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 descr="android-apps-source-code-free-download-wwwandroidappsandgamescom-1806x110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8825" cy="6858000"/>
          </a:xfrm>
          <a:prstGeom prst="rect">
            <a:avLst/>
          </a:prstGeom>
        </p:spPr>
      </p:pic>
      <p:sp>
        <p:nvSpPr>
          <p:cNvPr id="543" name="Shape 543"/>
          <p:cNvSpPr/>
          <p:nvPr/>
        </p:nvSpPr>
        <p:spPr>
          <a:xfrm>
            <a:off x="0" y="4218628"/>
            <a:ext cx="4936200" cy="1311899"/>
          </a:xfrm>
          <a:prstGeom prst="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121875" tIns="60925" rIns="121875" bIns="60925" anchor="t" anchorCtr="0">
            <a:noAutofit/>
          </a:bodyPr>
          <a:lstStyle/>
          <a:p>
            <a:endParaRPr/>
          </a:p>
        </p:txBody>
      </p:sp>
      <p:sp>
        <p:nvSpPr>
          <p:cNvPr id="544" name="Shape 544"/>
          <p:cNvSpPr txBox="1"/>
          <p:nvPr/>
        </p:nvSpPr>
        <p:spPr>
          <a:xfrm>
            <a:off x="22182" y="4286256"/>
            <a:ext cx="4786346" cy="672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lvl="0">
              <a:lnSpc>
                <a:spcPct val="90000"/>
              </a:lnSpc>
              <a:spcAft>
                <a:spcPts val="1200"/>
              </a:spcAft>
              <a:buSzPct val="25000"/>
            </a:pPr>
            <a:r>
              <a:rPr lang="es-ES" sz="4000" dirty="0" smtClean="0">
                <a:solidFill>
                  <a:schemeClr val="bg1"/>
                </a:solidFill>
              </a:rPr>
              <a:t>Búsqueda e instalación de </a:t>
            </a:r>
            <a:r>
              <a:rPr lang="es-ES" sz="4000" dirty="0" err="1" smtClean="0">
                <a:solidFill>
                  <a:schemeClr val="bg1"/>
                </a:solidFill>
              </a:rPr>
              <a:t>Apps</a:t>
            </a:r>
            <a:endParaRPr lang="es-CO" sz="4000" dirty="0">
              <a:solidFill>
                <a:schemeClr val="bg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Shape 516"/>
          <p:cNvSpPr/>
          <p:nvPr/>
        </p:nvSpPr>
        <p:spPr>
          <a:xfrm>
            <a:off x="150" y="4429132"/>
            <a:ext cx="12188700" cy="1792417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517" name="Shape 517"/>
          <p:cNvSpPr txBox="1">
            <a:spLocks noGrp="1"/>
          </p:cNvSpPr>
          <p:nvPr>
            <p:ph type="title"/>
          </p:nvPr>
        </p:nvSpPr>
        <p:spPr>
          <a:xfrm>
            <a:off x="393191" y="384047"/>
            <a:ext cx="11155800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n-US" dirty="0" smtClean="0"/>
              <a:t>Google Play</a:t>
            </a:r>
            <a:endParaRPr lang="en-US" dirty="0"/>
          </a:p>
        </p:txBody>
      </p:sp>
      <p:sp>
        <p:nvSpPr>
          <p:cNvPr id="518" name="Shape 518"/>
          <p:cNvSpPr txBox="1">
            <a:spLocks noGrp="1"/>
          </p:cNvSpPr>
          <p:nvPr>
            <p:ph type="body" idx="1"/>
          </p:nvPr>
        </p:nvSpPr>
        <p:spPr>
          <a:xfrm>
            <a:off x="1014224" y="4268800"/>
            <a:ext cx="10074000" cy="1861799"/>
          </a:xfrm>
          <a:prstGeom prst="rect">
            <a:avLst/>
          </a:prstGeom>
          <a:noFill/>
        </p:spPr>
        <p:txBody>
          <a:bodyPr lIns="91425" tIns="91425" rIns="91425" bIns="91425" anchor="ctr" anchorCtr="0">
            <a:noAutofit/>
          </a:bodyPr>
          <a:lstStyle/>
          <a:p>
            <a:pPr lvl="0" algn="just"/>
            <a:r>
              <a:rPr lang="es-ES" sz="1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Google Play</a:t>
            </a:r>
            <a: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es una plataforma de distribución digital de aplicaciones móviles para los dispositivos con sistema operativo </a:t>
            </a:r>
            <a:r>
              <a:rPr lang="es-ES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Android</a:t>
            </a:r>
            <a: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así como una tienda en línea desarrollada y operada por Google. Ésta plataforma permite a los usuarios navegar y descargar aplicaciones, música, libros, revistas y películas. </a:t>
            </a:r>
            <a:endParaRPr lang="en-US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80226" name="Picture 2" descr="C:\Users\Andres\AppData\Local\Temp\x10sctmp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59932" y="1257392"/>
            <a:ext cx="8358468" cy="2981364"/>
          </a:xfrm>
          <a:prstGeom prst="rect">
            <a:avLst/>
          </a:prstGeom>
          <a:noFill/>
        </p:spPr>
      </p:pic>
      <p:sp>
        <p:nvSpPr>
          <p:cNvPr id="8" name="7 Elipse"/>
          <p:cNvSpPr/>
          <p:nvPr/>
        </p:nvSpPr>
        <p:spPr>
          <a:xfrm>
            <a:off x="2986953" y="1643050"/>
            <a:ext cx="1143008" cy="35719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3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4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5" name="4 CuadroTexto"/>
          <p:cNvSpPr txBox="1"/>
          <p:nvPr/>
        </p:nvSpPr>
        <p:spPr>
          <a:xfrm>
            <a:off x="45740" y="476672"/>
            <a:ext cx="25225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dirty="0" smtClean="0">
                <a:solidFill>
                  <a:schemeClr val="bg1"/>
                </a:solidFill>
                <a:latin typeface="Open Sans"/>
              </a:rPr>
              <a:t>Almacenamiento y Sincronización</a:t>
            </a:r>
            <a:endParaRPr lang="es-ES" sz="2000" dirty="0">
              <a:solidFill>
                <a:schemeClr val="bg1"/>
              </a:solidFill>
              <a:latin typeface="Open Sans"/>
            </a:endParaRPr>
          </a:p>
        </p:txBody>
      </p:sp>
      <p:pic>
        <p:nvPicPr>
          <p:cNvPr id="99330" name="Picture 2" descr="C:\Users\Andres\AppData\Local\Temp\x10sctmp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41884" y="2204864"/>
            <a:ext cx="567668" cy="537566"/>
          </a:xfrm>
          <a:prstGeom prst="rect">
            <a:avLst/>
          </a:prstGeom>
          <a:noFill/>
        </p:spPr>
      </p:pic>
      <p:sp>
        <p:nvSpPr>
          <p:cNvPr id="7" name="Shape 789"/>
          <p:cNvSpPr txBox="1">
            <a:spLocks/>
          </p:cNvSpPr>
          <p:nvPr/>
        </p:nvSpPr>
        <p:spPr>
          <a:xfrm>
            <a:off x="1485900" y="2132856"/>
            <a:ext cx="2232248" cy="28016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0" marR="0" lvl="0" indent="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DropBox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332" name="AutoShape 4" descr="Dropbox - screensho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99334" name="Picture 6" descr="C:\Users\Andres\AppData\Local\Temp\x10sctmp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70054" y="1376628"/>
            <a:ext cx="3112790" cy="5170618"/>
          </a:xfrm>
          <a:prstGeom prst="rect">
            <a:avLst/>
          </a:prstGeom>
          <a:noFill/>
        </p:spPr>
      </p:pic>
      <p:sp>
        <p:nvSpPr>
          <p:cNvPr id="10" name="9 Rectángulo"/>
          <p:cNvSpPr/>
          <p:nvPr/>
        </p:nvSpPr>
        <p:spPr>
          <a:xfrm>
            <a:off x="1053852" y="3140968"/>
            <a:ext cx="518457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Dropbox</a:t>
            </a:r>
            <a:r>
              <a:rPr lang="es-CO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 permite llevar todas tus fotos, tus documentos y videos a cualquier lugar. Después de instalar </a:t>
            </a:r>
            <a:r>
              <a:rPr lang="es-CO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Dropbox</a:t>
            </a:r>
            <a:r>
              <a:rPr lang="es-CO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 en tu equipo, cualquier archivo que guardes en tu </a:t>
            </a:r>
            <a:r>
              <a:rPr lang="es-CO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Dropbox</a:t>
            </a:r>
            <a:r>
              <a:rPr lang="es-CO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 se guardará automáticamente en todos tus equipos, tu dispositivo Android, y hasta en el sitio web de </a:t>
            </a:r>
            <a:r>
              <a:rPr lang="es-CO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Dropbox</a:t>
            </a:r>
            <a:r>
              <a:rPr lang="es-CO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r>
              <a:rPr lang="es-CO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 </a:t>
            </a:r>
            <a:endParaRPr lang="es-CO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9" name="Shape 779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8974732" y="1484784"/>
            <a:ext cx="640200" cy="640200"/>
          </a:xfrm>
          <a:prstGeom prst="rect">
            <a:avLst/>
          </a:prstGeom>
        </p:spPr>
      </p:pic>
      <p:sp>
        <p:nvSpPr>
          <p:cNvPr id="780" name="Shape 780"/>
          <p:cNvSpPr txBox="1">
            <a:spLocks noGrp="1"/>
          </p:cNvSpPr>
          <p:nvPr>
            <p:ph type="title" idx="2"/>
          </p:nvPr>
        </p:nvSpPr>
        <p:spPr>
          <a:xfrm>
            <a:off x="9118748" y="1628800"/>
            <a:ext cx="2160240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457200" rtl="0">
              <a:buNone/>
            </a:pPr>
            <a:r>
              <a:rPr lang="en-US" dirty="0"/>
              <a:t>   Google Drive</a:t>
            </a:r>
          </a:p>
        </p:txBody>
      </p:sp>
      <p:pic>
        <p:nvPicPr>
          <p:cNvPr id="784" name="Shape 784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152500" y="1772817"/>
            <a:ext cx="8534200" cy="4252216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16 Rectángulo"/>
          <p:cNvSpPr/>
          <p:nvPr/>
        </p:nvSpPr>
        <p:spPr>
          <a:xfrm>
            <a:off x="8758708" y="2420889"/>
            <a:ext cx="331236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Google Drive es un lugar seguro para todas las cosas. Sube fotos, videos, documentos y otros archivos importantes, y accede a ellos estés donde estés, desde cualquier dispositivo. Tienes 15 GB de almacenamiento gratuito para comenzar.</a:t>
            </a:r>
            <a:endParaRPr lang="es-CO" sz="1800" dirty="0">
              <a:solidFill>
                <a:schemeClr val="tx1">
                  <a:lumMod val="75000"/>
                  <a:lumOff val="25000"/>
                </a:schemeClr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8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19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20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0" name="9 CuadroTexto"/>
          <p:cNvSpPr txBox="1"/>
          <p:nvPr/>
        </p:nvSpPr>
        <p:spPr>
          <a:xfrm>
            <a:off x="45740" y="476672"/>
            <a:ext cx="25225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dirty="0" smtClean="0">
                <a:solidFill>
                  <a:schemeClr val="bg1"/>
                </a:solidFill>
                <a:latin typeface="Open Sans"/>
              </a:rPr>
              <a:t>Almacenamiento y Sincronización</a:t>
            </a:r>
            <a:endParaRPr lang="es-ES" sz="2000" dirty="0">
              <a:solidFill>
                <a:schemeClr val="bg1"/>
              </a:solidFill>
              <a:latin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Shape 789"/>
          <p:cNvSpPr txBox="1">
            <a:spLocks noGrp="1"/>
          </p:cNvSpPr>
          <p:nvPr>
            <p:ph type="title"/>
          </p:nvPr>
        </p:nvSpPr>
        <p:spPr>
          <a:xfrm>
            <a:off x="475320" y="2348877"/>
            <a:ext cx="1596765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457200" rtl="0">
              <a:buNone/>
            </a:pPr>
            <a:r>
              <a:rPr lang="en-US" dirty="0"/>
              <a:t>   Box</a:t>
            </a:r>
          </a:p>
        </p:txBody>
      </p:sp>
      <p:pic>
        <p:nvPicPr>
          <p:cNvPr id="797" name="Shape 797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621804" y="2348880"/>
            <a:ext cx="559325" cy="559325"/>
          </a:xfrm>
          <a:prstGeom prst="rect">
            <a:avLst/>
          </a:prstGeom>
        </p:spPr>
      </p:pic>
      <p:sp>
        <p:nvSpPr>
          <p:cNvPr id="800" name="Shape 800"/>
          <p:cNvSpPr txBox="1"/>
          <p:nvPr/>
        </p:nvSpPr>
        <p:spPr>
          <a:xfrm>
            <a:off x="477788" y="3140968"/>
            <a:ext cx="3317700" cy="19727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just">
              <a:buClr>
                <a:srgbClr val="000000"/>
              </a:buClr>
              <a:buSzPct val="55000"/>
            </a:pPr>
            <a:r>
              <a:rPr lang="es-CO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Hace que sea fácil de acceder y editar archivos, compartir contenido y mantener contacto con los estudiantes y profesores de cualquier lugar en cualquier dispositivo.</a:t>
            </a:r>
            <a:endParaRPr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802" name="Shape 802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4115446" y="1916833"/>
            <a:ext cx="7307558" cy="374858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17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18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0" name="9 CuadroTexto"/>
          <p:cNvSpPr txBox="1"/>
          <p:nvPr/>
        </p:nvSpPr>
        <p:spPr>
          <a:xfrm>
            <a:off x="45740" y="476672"/>
            <a:ext cx="25225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dirty="0" smtClean="0">
                <a:solidFill>
                  <a:schemeClr val="bg1"/>
                </a:solidFill>
                <a:latin typeface="Open Sans"/>
              </a:rPr>
              <a:t>Almacenamiento y Sincronización</a:t>
            </a:r>
            <a:endParaRPr lang="es-ES" sz="2000" dirty="0">
              <a:solidFill>
                <a:schemeClr val="bg1"/>
              </a:solidFill>
              <a:latin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Shape 789"/>
          <p:cNvSpPr txBox="1">
            <a:spLocks noGrp="1"/>
          </p:cNvSpPr>
          <p:nvPr>
            <p:ph type="title"/>
          </p:nvPr>
        </p:nvSpPr>
        <p:spPr>
          <a:xfrm>
            <a:off x="693812" y="2420888"/>
            <a:ext cx="3170820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457200"/>
            <a:r>
              <a:rPr lang="en-US" dirty="0"/>
              <a:t>   </a:t>
            </a:r>
            <a:r>
              <a:rPr lang="es-CO" dirty="0" err="1" smtClean="0"/>
              <a:t>SHAREit</a:t>
            </a:r>
            <a:endParaRPr lang="en-US" dirty="0"/>
          </a:p>
        </p:txBody>
      </p:sp>
      <p:grpSp>
        <p:nvGrpSpPr>
          <p:cNvPr id="2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17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18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9" name="18 CuadroTexto"/>
          <p:cNvSpPr txBox="1"/>
          <p:nvPr/>
        </p:nvSpPr>
        <p:spPr>
          <a:xfrm>
            <a:off x="259532" y="437763"/>
            <a:ext cx="20184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solidFill>
                  <a:schemeClr val="bg1"/>
                </a:solidFill>
                <a:latin typeface="Open Sans"/>
              </a:rPr>
              <a:t>Compartir Información</a:t>
            </a:r>
            <a:endParaRPr lang="es-ES" sz="2400" dirty="0">
              <a:solidFill>
                <a:schemeClr val="bg1"/>
              </a:solidFill>
              <a:latin typeface="Open Sans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909837" y="3356992"/>
            <a:ext cx="43924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Una herramienta de transmisión entre teléfonos que no genera tráfico de red ni uso de Internet.</a:t>
            </a:r>
            <a:endParaRPr lang="es-CO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85346" name="Picture 2" descr="C:\Users\Andres\AppData\Local\Temp\x10sctmp2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9836" y="2492896"/>
            <a:ext cx="569986" cy="565796"/>
          </a:xfrm>
          <a:prstGeom prst="rect">
            <a:avLst/>
          </a:prstGeom>
          <a:noFill/>
        </p:spPr>
      </p:pic>
      <p:pic>
        <p:nvPicPr>
          <p:cNvPr id="185348" name="Picture 4" descr="C:\Users\Andres\AppData\Local\Temp\x10sctmp2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61332" y="1484496"/>
            <a:ext cx="2845448" cy="505290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Shape 789"/>
          <p:cNvSpPr txBox="1">
            <a:spLocks noGrp="1"/>
          </p:cNvSpPr>
          <p:nvPr>
            <p:ph type="title"/>
          </p:nvPr>
        </p:nvSpPr>
        <p:spPr>
          <a:xfrm>
            <a:off x="693812" y="2420888"/>
            <a:ext cx="3170820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457200"/>
            <a:r>
              <a:rPr lang="en-US" dirty="0"/>
              <a:t>   </a:t>
            </a:r>
            <a:r>
              <a:rPr lang="es-CO" dirty="0" err="1" smtClean="0"/>
              <a:t>Pushbullet</a:t>
            </a:r>
            <a:endParaRPr lang="en-US" dirty="0"/>
          </a:p>
        </p:txBody>
      </p:sp>
      <p:grpSp>
        <p:nvGrpSpPr>
          <p:cNvPr id="2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17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18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9" name="18 CuadroTexto"/>
          <p:cNvSpPr txBox="1"/>
          <p:nvPr/>
        </p:nvSpPr>
        <p:spPr>
          <a:xfrm>
            <a:off x="259532" y="437763"/>
            <a:ext cx="20184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solidFill>
                  <a:schemeClr val="bg1"/>
                </a:solidFill>
                <a:latin typeface="Open Sans"/>
              </a:rPr>
              <a:t>Compartir Información</a:t>
            </a:r>
            <a:endParaRPr lang="es-ES" sz="2400" dirty="0">
              <a:solidFill>
                <a:schemeClr val="bg1"/>
              </a:solidFill>
              <a:latin typeface="Open Sans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909837" y="3356992"/>
            <a:ext cx="439248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Al enviar un archivo con </a:t>
            </a:r>
            <a:r>
              <a:rPr lang="es-CO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Pushbullet</a:t>
            </a:r>
            <a:r>
              <a:rPr lang="es-CO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, automáticamente se descarga y se notifica en la barra. Al pulsar en la notificación, automáticamente se abrirá ese archivo y así nunca más tendrás que ir a buscarlo en los interminables correos, o los muchos directorios de </a:t>
            </a:r>
            <a:r>
              <a:rPr lang="es-CO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Dropbox</a:t>
            </a:r>
            <a:r>
              <a:rPr lang="es-CO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.</a:t>
            </a:r>
            <a:endParaRPr lang="es-CO" sz="1800" dirty="0">
              <a:solidFill>
                <a:schemeClr val="tx1">
                  <a:lumMod val="75000"/>
                  <a:lumOff val="25000"/>
                </a:schemeClr>
              </a:solidFill>
              <a:latin typeface="Open Sans"/>
            </a:endParaRPr>
          </a:p>
        </p:txBody>
      </p:sp>
      <p:pic>
        <p:nvPicPr>
          <p:cNvPr id="187394" name="Picture 2" descr="C:\Users\Andres\AppData\Local\Temp\x10sctmp2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81844" y="2492896"/>
            <a:ext cx="498788" cy="506706"/>
          </a:xfrm>
          <a:prstGeom prst="rect">
            <a:avLst/>
          </a:prstGeom>
          <a:noFill/>
        </p:spPr>
      </p:pic>
      <p:pic>
        <p:nvPicPr>
          <p:cNvPr id="187396" name="Picture 4" descr="C:\Users\Andres\AppData\Local\Temp\x10sctmp24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23562" y="1159149"/>
            <a:ext cx="3359282" cy="540878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uadroTexto"/>
          <p:cNvSpPr txBox="1"/>
          <p:nvPr/>
        </p:nvSpPr>
        <p:spPr>
          <a:xfrm>
            <a:off x="1452652" y="2211829"/>
            <a:ext cx="384967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Puede crear copias de seguridad de la configuración y de otros datos asociados con una o más cuentas de Google. Si necesitas reemplazar o volver a los ajustes de fábrica de tu dispositivo, puedes restablecer los datos de cualquier cuenta para la que hayas creado una copia de seguridad anteriormente.</a:t>
            </a:r>
          </a:p>
        </p:txBody>
      </p:sp>
      <p:pic>
        <p:nvPicPr>
          <p:cNvPr id="8" name="7 Imagen" descr="2014-05-27 23.01.04.png"/>
          <p:cNvPicPr>
            <a:picLocks noChangeAspect="1"/>
          </p:cNvPicPr>
          <p:nvPr/>
        </p:nvPicPr>
        <p:blipFill>
          <a:blip r:embed="rId2"/>
          <a:srcRect t="2083" b="21875"/>
          <a:stretch>
            <a:fillRect/>
          </a:stretch>
        </p:blipFill>
        <p:spPr>
          <a:xfrm>
            <a:off x="6523040" y="785794"/>
            <a:ext cx="4286250" cy="52149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7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19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solidFill>
              <a:srgbClr val="D50F25"/>
            </a:solidFill>
            <a:ln>
              <a:noFill/>
            </a:ln>
          </p:spPr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20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solidFill>
              <a:srgbClr val="F8939E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0" name="9 CuadroTexto"/>
          <p:cNvSpPr txBox="1"/>
          <p:nvPr/>
        </p:nvSpPr>
        <p:spPr>
          <a:xfrm>
            <a:off x="45740" y="476672"/>
            <a:ext cx="23081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dirty="0" smtClean="0">
                <a:solidFill>
                  <a:schemeClr val="bg1"/>
                </a:solidFill>
                <a:latin typeface="Open Sans"/>
              </a:rPr>
              <a:t>Copia Seguridad y Restablecer</a:t>
            </a:r>
            <a:endParaRPr lang="es-ES" sz="2400" dirty="0">
              <a:solidFill>
                <a:schemeClr val="bg1"/>
              </a:solidFill>
              <a:latin typeface="Open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"/>
            <a:ext cx="12188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Shape 543"/>
          <p:cNvSpPr/>
          <p:nvPr/>
        </p:nvSpPr>
        <p:spPr>
          <a:xfrm>
            <a:off x="6084" y="500042"/>
            <a:ext cx="3856080" cy="1311899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121875" tIns="60925" rIns="121875" bIns="60925" anchor="t" anchorCtr="0">
            <a:noAutofit/>
          </a:bodyPr>
          <a:lstStyle/>
          <a:p>
            <a:endParaRPr/>
          </a:p>
        </p:txBody>
      </p:sp>
      <p:sp>
        <p:nvSpPr>
          <p:cNvPr id="10" name="Shape 544"/>
          <p:cNvSpPr txBox="1"/>
          <p:nvPr/>
        </p:nvSpPr>
        <p:spPr>
          <a:xfrm>
            <a:off x="278341" y="620688"/>
            <a:ext cx="3367799" cy="672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lvl="0">
              <a:lnSpc>
                <a:spcPct val="90000"/>
              </a:lnSpc>
              <a:spcAft>
                <a:spcPts val="1200"/>
              </a:spcAft>
              <a:buSzPct val="25000"/>
            </a:pPr>
            <a:r>
              <a:rPr lang="es-ES" sz="3600" dirty="0" smtClean="0">
                <a:solidFill>
                  <a:schemeClr val="bg1"/>
                </a:solidFill>
                <a:ea typeface="Open Sans"/>
              </a:rPr>
              <a:t>Configuración Avanzada</a:t>
            </a:r>
            <a:endParaRPr lang="es-CO" sz="3600" dirty="0">
              <a:solidFill>
                <a:schemeClr val="bg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uadroTexto"/>
          <p:cNvSpPr txBox="1"/>
          <p:nvPr/>
        </p:nvSpPr>
        <p:spPr>
          <a:xfrm>
            <a:off x="189756" y="2222862"/>
            <a:ext cx="532859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es-CO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Puedes conectarte a redes </a:t>
            </a:r>
            <a:r>
              <a:rPr lang="es-CO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Wi</a:t>
            </a:r>
            <a:r>
              <a:rPr lang="es-CO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-Fi con el dispositivo, así como también agregar redes que usas seguido o eliminar redes que ya no usas. También puedes cambiar la configuración de las redes </a:t>
            </a:r>
            <a:r>
              <a:rPr lang="es-CO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Wi</a:t>
            </a:r>
            <a:r>
              <a:rPr lang="es-CO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-Fi guardadas en el dispositivo.</a:t>
            </a:r>
            <a:br>
              <a:rPr lang="es-CO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</a:br>
            <a:endParaRPr lang="es-CO" sz="1800" dirty="0" smtClean="0">
              <a:solidFill>
                <a:schemeClr val="tx1">
                  <a:lumMod val="75000"/>
                  <a:lumOff val="25000"/>
                </a:schemeClr>
              </a:solidFill>
              <a:latin typeface="Open Sans"/>
            </a:endParaRPr>
          </a:p>
          <a:p>
            <a:pPr algn="just" fontAlgn="base"/>
            <a:r>
              <a:rPr lang="es-CO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Ten en cuenta que el dispositivo recordará todas las redes a las que te conectes, junto con los detalles de seguridad y se conectará automáticamente cuando esté dentro del alcance.</a:t>
            </a:r>
          </a:p>
        </p:txBody>
      </p:sp>
      <p:grpSp>
        <p:nvGrpSpPr>
          <p:cNvPr id="11" name="Shape 528"/>
          <p:cNvGrpSpPr/>
          <p:nvPr/>
        </p:nvGrpSpPr>
        <p:grpSpPr>
          <a:xfrm>
            <a:off x="-26268" y="404664"/>
            <a:ext cx="2669099" cy="922500"/>
            <a:chOff x="-2441580" y="2470639"/>
            <a:chExt cx="2669099" cy="922500"/>
          </a:xfrm>
        </p:grpSpPr>
        <p:sp>
          <p:nvSpPr>
            <p:cNvPr id="12" name="Shape 529"/>
            <p:cNvSpPr/>
            <p:nvPr/>
          </p:nvSpPr>
          <p:spPr>
            <a:xfrm>
              <a:off x="-2441580" y="2470639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13" name="Shape 530"/>
            <p:cNvSpPr/>
            <p:nvPr/>
          </p:nvSpPr>
          <p:spPr>
            <a:xfrm>
              <a:off x="-65316" y="2648396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0" name="9 CuadroTexto"/>
          <p:cNvSpPr txBox="1"/>
          <p:nvPr/>
        </p:nvSpPr>
        <p:spPr>
          <a:xfrm>
            <a:off x="236496" y="425930"/>
            <a:ext cx="21855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smtClean="0">
                <a:solidFill>
                  <a:schemeClr val="bg1"/>
                </a:solidFill>
                <a:latin typeface="Open Sans"/>
              </a:rPr>
              <a:t>Conexiones inalámbricas</a:t>
            </a:r>
            <a:endParaRPr lang="es-ES" sz="2400" dirty="0">
              <a:solidFill>
                <a:schemeClr val="bg1"/>
              </a:solidFill>
              <a:latin typeface="Open Sans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34372" y="2267710"/>
            <a:ext cx="6283226" cy="29614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uadroTexto"/>
          <p:cNvSpPr txBox="1"/>
          <p:nvPr/>
        </p:nvSpPr>
        <p:spPr>
          <a:xfrm>
            <a:off x="1629916" y="2276872"/>
            <a:ext cx="334561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Con esta opción puede configurar el Sonido, las características de la pantalla del dispositivo, conocer la capacidad de almacenamiento utilizada, hacer seguimiento al consumo de batería junto con las aplicaciones o </a:t>
            </a:r>
            <a:r>
              <a:rPr lang="es-ES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Apps</a:t>
            </a:r>
            <a: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 instaladas.</a:t>
            </a:r>
          </a:p>
        </p:txBody>
      </p:sp>
      <p:grpSp>
        <p:nvGrpSpPr>
          <p:cNvPr id="2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19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solidFill>
              <a:srgbClr val="D50F25"/>
            </a:solidFill>
            <a:ln>
              <a:noFill/>
            </a:ln>
          </p:spPr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20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solidFill>
              <a:srgbClr val="F8939E"/>
            </a:soli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0" name="9 CuadroTexto"/>
          <p:cNvSpPr txBox="1"/>
          <p:nvPr/>
        </p:nvSpPr>
        <p:spPr>
          <a:xfrm>
            <a:off x="261764" y="540329"/>
            <a:ext cx="2308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smtClean="0">
                <a:solidFill>
                  <a:schemeClr val="bg1"/>
                </a:solidFill>
                <a:latin typeface="Open Sans"/>
              </a:rPr>
              <a:t>Dispositivo</a:t>
            </a:r>
            <a:endParaRPr lang="es-ES" sz="2400" dirty="0">
              <a:solidFill>
                <a:schemeClr val="bg1"/>
              </a:solidFill>
              <a:latin typeface="Open Sans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4412" y="1072277"/>
            <a:ext cx="5323830" cy="460144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6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7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9" name="8 CuadroTexto"/>
          <p:cNvSpPr txBox="1"/>
          <p:nvPr/>
        </p:nvSpPr>
        <p:spPr>
          <a:xfrm>
            <a:off x="1197868" y="1484784"/>
            <a:ext cx="442915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Aquí puedes configurar la opción de Ubicación de la tableta, lo cual permite encontrarla de forma remota en caso de pérdida o robo. Para poder localizar el dispositivo es necesario ingresar a la siguiente dirección de Internet desde otro computador o dispositivo:</a:t>
            </a:r>
          </a:p>
          <a:p>
            <a:pPr>
              <a:lnSpc>
                <a:spcPct val="150000"/>
              </a:lnSpc>
            </a:pPr>
            <a: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 </a:t>
            </a:r>
            <a:r>
              <a:rPr lang="es-E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hlinkClick r:id="rId2"/>
              </a:rPr>
              <a:t>https://www.google.com/android/devicemanager</a:t>
            </a:r>
            <a:r>
              <a:rPr lang="es-E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 </a:t>
            </a:r>
            <a: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/>
            </a:r>
            <a:b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</a:br>
            <a:endParaRPr lang="es-ES" sz="1800" dirty="0" smtClean="0">
              <a:solidFill>
                <a:schemeClr val="tx1">
                  <a:lumMod val="75000"/>
                  <a:lumOff val="25000"/>
                </a:schemeClr>
              </a:solidFill>
              <a:latin typeface="Open Sans"/>
            </a:endParaRPr>
          </a:p>
          <a:p>
            <a:pPr algn="just"/>
            <a: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Además, puede establecer el funcionamiento del teclado utilizado en la interfaz. Sin embargo la opción más importante es poder especificar las normas de Seguridad de la tableta.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420600" y="548680"/>
            <a:ext cx="1857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smtClean="0">
                <a:solidFill>
                  <a:schemeClr val="bg1"/>
                </a:solidFill>
                <a:latin typeface="Open Sans"/>
              </a:rPr>
              <a:t>Personal</a:t>
            </a:r>
            <a:endParaRPr lang="es-ES" sz="2400" dirty="0">
              <a:solidFill>
                <a:schemeClr val="bg1"/>
              </a:solidFill>
              <a:latin typeface="Open San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50396" y="1331210"/>
            <a:ext cx="5611862" cy="46900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6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7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9" name="8 CuadroTexto"/>
          <p:cNvSpPr txBox="1"/>
          <p:nvPr/>
        </p:nvSpPr>
        <p:spPr>
          <a:xfrm>
            <a:off x="950876" y="2139821"/>
            <a:ext cx="442915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Cuando se instalan </a:t>
            </a:r>
            <a:r>
              <a:rPr lang="es-ES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Apps</a:t>
            </a:r>
            <a: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 que requieren un registro previo (</a:t>
            </a:r>
            <a:r>
              <a:rPr lang="es-ES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Dropbox</a:t>
            </a:r>
            <a: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, </a:t>
            </a:r>
            <a:r>
              <a:rPr lang="es-ES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Facebook</a:t>
            </a:r>
            <a: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, </a:t>
            </a:r>
            <a:r>
              <a:rPr lang="es-ES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Twitter</a:t>
            </a:r>
            <a: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, etc.) el usuario y contraseña quedan almacenados en el sistema operativo </a:t>
            </a:r>
            <a:r>
              <a:rPr lang="es-ES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Android</a:t>
            </a:r>
            <a: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, permitiendo de esta manera  sincronizar la información. La opción Cuentas muestra que registros están vinculados con el dispositivo y desvincularlos en caso de ser necesario.  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348592" y="548680"/>
            <a:ext cx="1857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smtClean="0">
                <a:solidFill>
                  <a:schemeClr val="bg1"/>
                </a:solidFill>
                <a:latin typeface="Open Sans"/>
              </a:rPr>
              <a:t>Cuentas</a:t>
            </a:r>
            <a:endParaRPr lang="es-ES" sz="2400" dirty="0">
              <a:solidFill>
                <a:schemeClr val="bg1"/>
              </a:solidFill>
              <a:latin typeface="Open Sans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4412" y="620688"/>
            <a:ext cx="5301506" cy="55741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6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7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9" name="8 CuadroTexto"/>
          <p:cNvSpPr txBox="1"/>
          <p:nvPr/>
        </p:nvSpPr>
        <p:spPr>
          <a:xfrm>
            <a:off x="1161200" y="2150854"/>
            <a:ext cx="442915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Aquí puedes configurar la fecha y hora del dispositivo, programar el encendido y apagado automático de la tableta, controlar la rotación de la pantalla, configurar una impresora virtual utilizando Google Cloud </a:t>
            </a:r>
            <a:r>
              <a:rPr lang="es-ES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Print</a:t>
            </a:r>
            <a: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. Sin embargo la opción más utilizada es “Acerca del </a:t>
            </a:r>
            <a:r>
              <a:rPr lang="es-ES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tablet</a:t>
            </a:r>
            <a: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” la cual permite conocer las características y versión del hardware y software.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61764" y="548680"/>
            <a:ext cx="1857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smtClean="0">
                <a:solidFill>
                  <a:schemeClr val="bg1"/>
                </a:solidFill>
                <a:latin typeface="Open Sans"/>
              </a:rPr>
              <a:t>Sistema</a:t>
            </a:r>
            <a:endParaRPr lang="es-ES" sz="2400" dirty="0">
              <a:solidFill>
                <a:schemeClr val="bg1"/>
              </a:solidFill>
              <a:latin typeface="Open Sans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70476" y="628612"/>
            <a:ext cx="4859138" cy="56087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" y="0"/>
            <a:ext cx="1218882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43" name="Shape 543"/>
          <p:cNvSpPr/>
          <p:nvPr/>
        </p:nvSpPr>
        <p:spPr>
          <a:xfrm>
            <a:off x="-26268" y="620688"/>
            <a:ext cx="4936200" cy="1311899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121875" tIns="60925" rIns="121875" bIns="60925" anchor="t" anchorCtr="0">
            <a:noAutofit/>
          </a:bodyPr>
          <a:lstStyle/>
          <a:p>
            <a:endParaRPr/>
          </a:p>
        </p:txBody>
      </p:sp>
      <p:sp>
        <p:nvSpPr>
          <p:cNvPr id="544" name="Shape 544"/>
          <p:cNvSpPr txBox="1"/>
          <p:nvPr/>
        </p:nvSpPr>
        <p:spPr>
          <a:xfrm>
            <a:off x="786292" y="887252"/>
            <a:ext cx="2905588" cy="672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lvl="0">
              <a:lnSpc>
                <a:spcPct val="90000"/>
              </a:lnSpc>
              <a:spcAft>
                <a:spcPts val="1200"/>
              </a:spcAft>
              <a:buSzPct val="25000"/>
            </a:pPr>
            <a:r>
              <a:rPr lang="es-ES" sz="4000" dirty="0" smtClean="0">
                <a:solidFill>
                  <a:schemeClr val="bg1"/>
                </a:solidFill>
                <a:ea typeface="Open Sans"/>
              </a:rPr>
              <a:t>Sensores</a:t>
            </a:r>
            <a:endParaRPr lang="es-CO" sz="4000" dirty="0">
              <a:solidFill>
                <a:schemeClr val="bg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Shape 445"/>
          <p:cNvSpPr/>
          <p:nvPr/>
        </p:nvSpPr>
        <p:spPr>
          <a:xfrm>
            <a:off x="150" y="1386600"/>
            <a:ext cx="12188700" cy="45114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46" name="Shape 446"/>
          <p:cNvSpPr txBox="1">
            <a:spLocks noGrp="1"/>
          </p:cNvSpPr>
          <p:nvPr>
            <p:ph type="title"/>
          </p:nvPr>
        </p:nvSpPr>
        <p:spPr>
          <a:xfrm>
            <a:off x="393191" y="384047"/>
            <a:ext cx="11155800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s-CO" dirty="0" smtClean="0"/>
              <a:t>Definición de Sensor</a:t>
            </a:r>
            <a:endParaRPr lang="es-CO" dirty="0"/>
          </a:p>
        </p:txBody>
      </p:sp>
      <p:sp>
        <p:nvSpPr>
          <p:cNvPr id="447" name="Shape 447"/>
          <p:cNvSpPr txBox="1">
            <a:spLocks noGrp="1"/>
          </p:cNvSpPr>
          <p:nvPr>
            <p:ph type="body" idx="1"/>
          </p:nvPr>
        </p:nvSpPr>
        <p:spPr>
          <a:xfrm>
            <a:off x="333772" y="1796375"/>
            <a:ext cx="5544616" cy="3388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/>
            <a:endParaRPr lang="es-CO" sz="1800" dirty="0" smtClean="0">
              <a:solidFill>
                <a:srgbClr val="434343"/>
              </a:solidFill>
            </a:endParaRPr>
          </a:p>
          <a:p>
            <a:pPr lvl="0" algn="just"/>
            <a:r>
              <a:rPr lang="es-CO" sz="1800" dirty="0" smtClean="0"/>
              <a:t>Un </a:t>
            </a:r>
            <a:r>
              <a:rPr lang="es-CO" sz="1800" b="1" dirty="0" smtClean="0"/>
              <a:t>sensor</a:t>
            </a:r>
            <a:r>
              <a:rPr lang="es-CO" sz="1800" dirty="0" smtClean="0"/>
              <a:t> es un dispositivo capaz de detectar magnitudes físicas o químicas, llamadas variables de instrumentación, y transformarlas en variables eléctricas. Las variables de instrumentación pueden ser por ejemplo: temperatura, intensidad lumínica, distancia, aceleración, inclinación, desplazamiento, presión, fuerza, torsión, humedad, movimiento, etc. </a:t>
            </a:r>
            <a:endParaRPr lang="es-CO" sz="1800" dirty="0" smtClean="0">
              <a:solidFill>
                <a:srgbClr val="434343"/>
              </a:solidFill>
            </a:endParaRPr>
          </a:p>
          <a:p>
            <a:pPr lvl="0"/>
            <a:endParaRPr lang="es-MX" sz="1800" dirty="0" smtClean="0">
              <a:solidFill>
                <a:srgbClr val="434343"/>
              </a:solidFill>
            </a:endParaRPr>
          </a:p>
          <a:p>
            <a:pPr lvl="0" algn="r"/>
            <a:endParaRPr lang="en-US" sz="1200" dirty="0" smtClean="0">
              <a:solidFill>
                <a:srgbClr val="434343"/>
              </a:solidFill>
            </a:endParaRPr>
          </a:p>
          <a:p>
            <a:pPr lvl="0" algn="r"/>
            <a:r>
              <a:rPr lang="en-US" sz="1200" dirty="0" smtClean="0">
                <a:solidFill>
                  <a:srgbClr val="434343"/>
                </a:solidFill>
              </a:rPr>
              <a:t>http://es.wikipedia.org/wiki/Sensor</a:t>
            </a:r>
          </a:p>
          <a:p>
            <a:pPr lvl="0" algn="r"/>
            <a:endParaRPr lang="en-US" sz="1200" dirty="0">
              <a:solidFill>
                <a:srgbClr val="434343"/>
              </a:solidFill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66420" y="1700808"/>
            <a:ext cx="5642148" cy="3358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Shape 789"/>
          <p:cNvSpPr txBox="1">
            <a:spLocks noGrp="1"/>
          </p:cNvSpPr>
          <p:nvPr>
            <p:ph type="title"/>
          </p:nvPr>
        </p:nvSpPr>
        <p:spPr>
          <a:xfrm>
            <a:off x="1411424" y="2420888"/>
            <a:ext cx="4682988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457200"/>
            <a:r>
              <a:rPr lang="en-US" dirty="0"/>
              <a:t>   </a:t>
            </a:r>
            <a:r>
              <a:rPr lang="es-CO" dirty="0" smtClean="0"/>
              <a:t>Sensor </a:t>
            </a:r>
            <a:r>
              <a:rPr lang="es-CO" dirty="0" smtClean="0"/>
              <a:t>Box </a:t>
            </a:r>
            <a:r>
              <a:rPr lang="es-CO" dirty="0" err="1" smtClean="0"/>
              <a:t>for</a:t>
            </a:r>
            <a:r>
              <a:rPr lang="es-CO" dirty="0" smtClean="0"/>
              <a:t> </a:t>
            </a:r>
            <a:r>
              <a:rPr lang="es-CO" dirty="0" smtClean="0"/>
              <a:t>Android</a:t>
            </a:r>
            <a:endParaRPr lang="en-US" dirty="0"/>
          </a:p>
        </p:txBody>
      </p:sp>
      <p:grpSp>
        <p:nvGrpSpPr>
          <p:cNvPr id="2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17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18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9" name="18 CuadroTexto"/>
          <p:cNvSpPr txBox="1"/>
          <p:nvPr/>
        </p:nvSpPr>
        <p:spPr>
          <a:xfrm>
            <a:off x="259532" y="437763"/>
            <a:ext cx="20184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solidFill>
                  <a:schemeClr val="bg1"/>
                </a:solidFill>
                <a:latin typeface="Open Sans"/>
              </a:rPr>
              <a:t>Detección de sensores</a:t>
            </a:r>
            <a:endParaRPr lang="es-ES" sz="2400" dirty="0">
              <a:solidFill>
                <a:schemeClr val="bg1"/>
              </a:solidFill>
              <a:latin typeface="Open Sans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1341884" y="3356992"/>
            <a:ext cx="439248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Sensor Box para Android detecta todos los sensores disponibles en </a:t>
            </a:r>
            <a:r>
              <a:rPr lang="es-CO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el </a:t>
            </a:r>
            <a:r>
              <a:rPr lang="es-CO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dispositivo Android, y </a:t>
            </a:r>
            <a:r>
              <a:rPr lang="es-CO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muestra </a:t>
            </a:r>
            <a:r>
              <a:rPr lang="es-CO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cómo trabajan con </a:t>
            </a:r>
            <a:r>
              <a:rPr lang="es-CO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gráficos. También dice </a:t>
            </a:r>
            <a:r>
              <a:rPr lang="es-CO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que </a:t>
            </a:r>
            <a:r>
              <a:rPr lang="es-CO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sensores </a:t>
            </a:r>
            <a:r>
              <a:rPr lang="es-CO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están </a:t>
            </a:r>
            <a:r>
              <a:rPr lang="es-CO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soportados </a:t>
            </a:r>
            <a:r>
              <a:rPr lang="es-CO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por el hardware, y proporciona herramientas de sensores </a:t>
            </a:r>
            <a:r>
              <a:rPr lang="es-CO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útiles </a:t>
            </a:r>
            <a:r>
              <a:rPr lang="es-CO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que podrían ser </a:t>
            </a:r>
            <a:r>
              <a:rPr lang="es-CO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utilizados.</a:t>
            </a:r>
            <a:endParaRPr lang="es-CO" sz="1800" dirty="0">
              <a:solidFill>
                <a:schemeClr val="tx1">
                  <a:lumMod val="75000"/>
                  <a:lumOff val="25000"/>
                </a:schemeClr>
              </a:solidFill>
              <a:latin typeface="Open San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82726" y="2417714"/>
            <a:ext cx="579238" cy="57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4532" y="1337888"/>
            <a:ext cx="2932270" cy="5208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6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7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0" name="9 CuadroTexto"/>
          <p:cNvSpPr txBox="1"/>
          <p:nvPr/>
        </p:nvSpPr>
        <p:spPr>
          <a:xfrm>
            <a:off x="236496" y="571480"/>
            <a:ext cx="2071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smtClean="0">
                <a:solidFill>
                  <a:schemeClr val="bg1"/>
                </a:solidFill>
                <a:latin typeface="Open Sans"/>
              </a:rPr>
              <a:t>Acelerómetro</a:t>
            </a:r>
            <a:endParaRPr lang="es-ES" sz="2400" dirty="0">
              <a:solidFill>
                <a:schemeClr val="bg1"/>
              </a:solidFill>
              <a:latin typeface="Open Sans"/>
            </a:endParaRPr>
          </a:p>
        </p:txBody>
      </p:sp>
      <p:pic>
        <p:nvPicPr>
          <p:cNvPr id="96258" name="Picture 2" descr="C:\Users\Andres\AppData\Local\Temp\x10sctmp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13850" y="1412776"/>
            <a:ext cx="3052970" cy="5104852"/>
          </a:xfrm>
          <a:prstGeom prst="rect">
            <a:avLst/>
          </a:prstGeom>
          <a:noFill/>
        </p:spPr>
      </p:pic>
      <p:pic>
        <p:nvPicPr>
          <p:cNvPr id="9625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30917" y="2201912"/>
            <a:ext cx="614034" cy="651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Shape 789"/>
          <p:cNvSpPr txBox="1">
            <a:spLocks/>
          </p:cNvSpPr>
          <p:nvPr/>
        </p:nvSpPr>
        <p:spPr>
          <a:xfrm>
            <a:off x="1411424" y="2132856"/>
            <a:ext cx="3170820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457200"/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  </a:t>
            </a:r>
            <a:r>
              <a:rPr lang="es-CO" sz="2800" dirty="0" err="1" smtClean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Power Bubble</a:t>
            </a:r>
            <a:endParaRPr lang="en-US" sz="2800" dirty="0" err="1" smtClean="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" name="13 CuadroTexto"/>
          <p:cNvSpPr txBox="1"/>
          <p:nvPr/>
        </p:nvSpPr>
        <p:spPr>
          <a:xfrm>
            <a:off x="1413892" y="3308791"/>
            <a:ext cx="360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Programa que simula un nivel utilizado tradicionalmente para saber el ángulo en que esta posicionado un objeto plano.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Shape 789"/>
          <p:cNvSpPr txBox="1">
            <a:spLocks noGrp="1"/>
          </p:cNvSpPr>
          <p:nvPr>
            <p:ph type="title"/>
          </p:nvPr>
        </p:nvSpPr>
        <p:spPr>
          <a:xfrm>
            <a:off x="1125859" y="2420888"/>
            <a:ext cx="3170820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457200" rtl="0">
              <a:buNone/>
            </a:pPr>
            <a:r>
              <a:rPr lang="en-US" dirty="0"/>
              <a:t>   </a:t>
            </a:r>
            <a:r>
              <a:rPr lang="en-US" dirty="0" err="1" smtClean="0"/>
              <a:t>Shazam</a:t>
            </a:r>
            <a:endParaRPr lang="en-US" dirty="0"/>
          </a:p>
        </p:txBody>
      </p:sp>
      <p:grpSp>
        <p:nvGrpSpPr>
          <p:cNvPr id="2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17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18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9" name="18 CuadroTexto"/>
          <p:cNvSpPr txBox="1"/>
          <p:nvPr/>
        </p:nvSpPr>
        <p:spPr>
          <a:xfrm>
            <a:off x="259532" y="437763"/>
            <a:ext cx="20184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solidFill>
                  <a:schemeClr val="bg1"/>
                </a:solidFill>
                <a:latin typeface="Open Sans"/>
              </a:rPr>
              <a:t>Sensor de Sonido Música</a:t>
            </a:r>
            <a:endParaRPr lang="es-ES" sz="2400" dirty="0">
              <a:solidFill>
                <a:schemeClr val="bg1"/>
              </a:solidFill>
              <a:latin typeface="Open Sans"/>
            </a:endParaRPr>
          </a:p>
        </p:txBody>
      </p:sp>
      <p:pic>
        <p:nvPicPr>
          <p:cNvPr id="175106" name="Picture 2" descr="C:\Users\Andres\AppData\Local\Temp\x10sctmp5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67913" y="2492896"/>
            <a:ext cx="478026" cy="470892"/>
          </a:xfrm>
          <a:prstGeom prst="rect">
            <a:avLst/>
          </a:prstGeom>
          <a:noFill/>
        </p:spPr>
      </p:pic>
      <p:pic>
        <p:nvPicPr>
          <p:cNvPr id="175108" name="Picture 4" descr="C:\Users\Andres\AppData\Local\Temp\x10sctmp6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55082" y="1455711"/>
            <a:ext cx="2855754" cy="5096816"/>
          </a:xfrm>
          <a:prstGeom prst="rect">
            <a:avLst/>
          </a:prstGeom>
          <a:noFill/>
        </p:spPr>
      </p:pic>
      <p:sp>
        <p:nvSpPr>
          <p:cNvPr id="11" name="10 Rectángulo"/>
          <p:cNvSpPr/>
          <p:nvPr/>
        </p:nvSpPr>
        <p:spPr>
          <a:xfrm>
            <a:off x="1341884" y="3356992"/>
            <a:ext cx="439248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Shazam</a:t>
            </a:r>
            <a:r>
              <a:rPr lang="es-CO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 identifica música y programas de televisión. En cuestión de segundos sabrás el título de cualquier canción o conocerás más detalles sobre lo que estás </a:t>
            </a:r>
            <a:r>
              <a:rPr lang="es-CO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viendo o escuchando.</a:t>
            </a:r>
            <a:endParaRPr lang="es-CO" sz="1800" dirty="0">
              <a:solidFill>
                <a:schemeClr val="tx1">
                  <a:lumMod val="75000"/>
                  <a:lumOff val="25000"/>
                </a:schemeClr>
              </a:solidFill>
              <a:latin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Shape 735"/>
          <p:cNvSpPr txBox="1">
            <a:spLocks noGrp="1"/>
          </p:cNvSpPr>
          <p:nvPr>
            <p:ph type="title"/>
          </p:nvPr>
        </p:nvSpPr>
        <p:spPr>
          <a:xfrm>
            <a:off x="8614692" y="1882260"/>
            <a:ext cx="3672408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457200"/>
            <a:r>
              <a:rPr lang="es-CO" sz="2400" dirty="0" err="1" smtClean="0"/>
              <a:t>Scratcher</a:t>
            </a:r>
            <a:r>
              <a:rPr lang="es-CO" sz="2400" dirty="0" smtClean="0"/>
              <a:t> Control</a:t>
            </a:r>
            <a:endParaRPr lang="en-US" sz="2400" dirty="0"/>
          </a:p>
        </p:txBody>
      </p:sp>
      <p:grpSp>
        <p:nvGrpSpPr>
          <p:cNvPr id="16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17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18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20" name="19 CuadroTexto"/>
          <p:cNvSpPr txBox="1"/>
          <p:nvPr/>
        </p:nvSpPr>
        <p:spPr>
          <a:xfrm>
            <a:off x="8254652" y="2996952"/>
            <a:ext cx="35283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Esta </a:t>
            </a:r>
            <a:r>
              <a:rPr lang="es-ES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App</a:t>
            </a:r>
            <a: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 permite interactuar con el programa </a:t>
            </a:r>
            <a:r>
              <a:rPr lang="es-ES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Scratch</a:t>
            </a:r>
            <a:r>
              <a:rPr lang="es-E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 que se encuentre instalado en un computador tradicional utilizando varios sensores como el de sonido y acelerómetro.</a:t>
            </a:r>
            <a:endParaRPr lang="es-ES" sz="1800" dirty="0">
              <a:solidFill>
                <a:schemeClr val="tx1">
                  <a:lumMod val="75000"/>
                  <a:lumOff val="25000"/>
                </a:schemeClr>
              </a:solidFill>
              <a:latin typeface="Open Sans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261764" y="548680"/>
            <a:ext cx="2071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smtClean="0">
                <a:solidFill>
                  <a:schemeClr val="bg1"/>
                </a:solidFill>
                <a:latin typeface="Open Sans"/>
              </a:rPr>
              <a:t>Acelerómetro</a:t>
            </a:r>
            <a:endParaRPr lang="es-ES" sz="2400" dirty="0">
              <a:solidFill>
                <a:schemeClr val="bg1"/>
              </a:solidFill>
              <a:latin typeface="Open Sans"/>
            </a:endParaRPr>
          </a:p>
        </p:txBody>
      </p:sp>
      <p:pic>
        <p:nvPicPr>
          <p:cNvPr id="93185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82644" y="1860600"/>
            <a:ext cx="752724" cy="704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3187" name="Picture 3" descr="C:\Users\Andres\AppData\Local\Temp\x10sctmp3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53852" y="1718678"/>
            <a:ext cx="6568380" cy="40992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Imagen" descr="weird-android-app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93"/>
            <a:ext cx="12188825" cy="6856214"/>
          </a:xfrm>
          <a:prstGeom prst="rect">
            <a:avLst/>
          </a:prstGeom>
        </p:spPr>
      </p:pic>
      <p:sp>
        <p:nvSpPr>
          <p:cNvPr id="9" name="Shape 543"/>
          <p:cNvSpPr/>
          <p:nvPr/>
        </p:nvSpPr>
        <p:spPr>
          <a:xfrm>
            <a:off x="7252625" y="500042"/>
            <a:ext cx="4936200" cy="1311899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121875" tIns="60925" rIns="121875" bIns="60925" anchor="t" anchorCtr="0">
            <a:noAutofit/>
          </a:bodyPr>
          <a:lstStyle/>
          <a:p>
            <a:endParaRPr/>
          </a:p>
        </p:txBody>
      </p:sp>
      <p:sp>
        <p:nvSpPr>
          <p:cNvPr id="10" name="Shape 544"/>
          <p:cNvSpPr txBox="1"/>
          <p:nvPr/>
        </p:nvSpPr>
        <p:spPr>
          <a:xfrm>
            <a:off x="7308858" y="812784"/>
            <a:ext cx="4786346" cy="6720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lvl="0" algn="ctr">
              <a:lnSpc>
                <a:spcPct val="90000"/>
              </a:lnSpc>
              <a:spcAft>
                <a:spcPts val="1200"/>
              </a:spcAft>
              <a:buSzPct val="25000"/>
            </a:pPr>
            <a:r>
              <a:rPr lang="es-ES" sz="3600" dirty="0" err="1" smtClean="0">
                <a:solidFill>
                  <a:schemeClr val="bg1"/>
                </a:solidFill>
              </a:rPr>
              <a:t>Apps</a:t>
            </a:r>
            <a:r>
              <a:rPr lang="es-ES" sz="3600" dirty="0" smtClean="0">
                <a:solidFill>
                  <a:schemeClr val="bg1"/>
                </a:solidFill>
              </a:rPr>
              <a:t> fundamentales</a:t>
            </a:r>
            <a:endParaRPr lang="es-CO" sz="3600" dirty="0">
              <a:solidFill>
                <a:schemeClr val="bg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6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7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0" name="9 CuadroTexto"/>
          <p:cNvSpPr txBox="1"/>
          <p:nvPr/>
        </p:nvSpPr>
        <p:spPr>
          <a:xfrm>
            <a:off x="236496" y="571480"/>
            <a:ext cx="2071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smtClean="0">
                <a:solidFill>
                  <a:schemeClr val="bg1"/>
                </a:solidFill>
                <a:latin typeface="Open Sans"/>
              </a:rPr>
              <a:t>Rendimiento</a:t>
            </a:r>
            <a:endParaRPr lang="es-ES" sz="2400" dirty="0">
              <a:solidFill>
                <a:schemeClr val="bg1"/>
              </a:solidFill>
              <a:latin typeface="Open Sans"/>
            </a:endParaRPr>
          </a:p>
        </p:txBody>
      </p:sp>
      <p:pic>
        <p:nvPicPr>
          <p:cNvPr id="234498" name="Picture 2" descr="C:\Users\Andres\AppData\Local\Temp\x10sctmp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6562" y="1643050"/>
            <a:ext cx="2636394" cy="459372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sp>
        <p:nvSpPr>
          <p:cNvPr id="11" name="10 CuadroTexto"/>
          <p:cNvSpPr txBox="1"/>
          <p:nvPr/>
        </p:nvSpPr>
        <p:spPr>
          <a:xfrm>
            <a:off x="3522644" y="1857364"/>
            <a:ext cx="207170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Clean</a:t>
            </a:r>
            <a:r>
              <a:rPr lang="es-E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 </a:t>
            </a:r>
            <a:r>
              <a:rPr lang="es-E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Master</a:t>
            </a:r>
            <a:r>
              <a:rPr lang="es-E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 es la aplicación más descargada que se encarga de optimizar la memoria, acelerar y actuar como antivirus en los dispositivos </a:t>
            </a:r>
            <a:r>
              <a:rPr lang="es-E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Android</a:t>
            </a:r>
            <a:r>
              <a:rPr lang="es-E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.</a:t>
            </a:r>
            <a:endParaRPr lang="es-ES" sz="1600" dirty="0">
              <a:solidFill>
                <a:schemeClr val="tx1">
                  <a:lumMod val="75000"/>
                  <a:lumOff val="25000"/>
                </a:schemeClr>
              </a:solidFill>
              <a:latin typeface="Open Sans"/>
            </a:endParaRPr>
          </a:p>
        </p:txBody>
      </p:sp>
      <p:pic>
        <p:nvPicPr>
          <p:cNvPr id="234500" name="Picture 4" descr="C:\Users\Andres\AppData\Local\Temp\x10sctmp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23238" y="1500174"/>
            <a:ext cx="2581512" cy="4572080"/>
          </a:xfrm>
          <a:prstGeom prst="rect">
            <a:avLst/>
          </a:prstGeom>
          <a:noFill/>
        </p:spPr>
      </p:pic>
      <p:sp>
        <p:nvSpPr>
          <p:cNvPr id="12" name="11 CuadroTexto"/>
          <p:cNvSpPr txBox="1"/>
          <p:nvPr/>
        </p:nvSpPr>
        <p:spPr>
          <a:xfrm>
            <a:off x="5880098" y="4357694"/>
            <a:ext cx="20002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Speedtest</a:t>
            </a:r>
            <a:r>
              <a:rPr lang="es-E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 para probar tu conexión fácilmente y con solo un toque en menos de 30 segundos.</a:t>
            </a:r>
            <a:endParaRPr lang="es-ES" sz="1600" dirty="0">
              <a:solidFill>
                <a:schemeClr val="tx1">
                  <a:lumMod val="75000"/>
                  <a:lumOff val="25000"/>
                </a:schemeClr>
              </a:solidFill>
              <a:latin typeface="Open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6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7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0" name="9 CuadroTexto"/>
          <p:cNvSpPr txBox="1"/>
          <p:nvPr/>
        </p:nvSpPr>
        <p:spPr>
          <a:xfrm>
            <a:off x="450810" y="404664"/>
            <a:ext cx="20717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smtClean="0">
                <a:solidFill>
                  <a:schemeClr val="bg1"/>
                </a:solidFill>
                <a:latin typeface="Open Sans"/>
              </a:rPr>
              <a:t>Lectura y Escritura</a:t>
            </a:r>
            <a:endParaRPr lang="es-ES" sz="2400" dirty="0">
              <a:solidFill>
                <a:schemeClr val="bg1"/>
              </a:solidFill>
              <a:latin typeface="Open Sans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3022578" y="2071678"/>
            <a:ext cx="207170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Flipboard</a:t>
            </a:r>
            <a:r>
              <a:rPr lang="es-E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 es una revista personal. Es la manera de ponerse al día con las noticias y los temas que te interesan. </a:t>
            </a:r>
            <a:endParaRPr lang="es-ES" sz="1600" dirty="0">
              <a:solidFill>
                <a:schemeClr val="tx1">
                  <a:lumMod val="75000"/>
                  <a:lumOff val="25000"/>
                </a:schemeClr>
              </a:solidFill>
              <a:latin typeface="Open Sans"/>
            </a:endParaRPr>
          </a:p>
        </p:txBody>
      </p:sp>
      <p:pic>
        <p:nvPicPr>
          <p:cNvPr id="239618" name="Picture 2" descr="C:\Users\Andres\AppData\Local\Temp\x10sctmp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3686" y="2000240"/>
            <a:ext cx="2295046" cy="3690074"/>
          </a:xfrm>
          <a:prstGeom prst="rect">
            <a:avLst/>
          </a:prstGeom>
          <a:noFill/>
        </p:spPr>
      </p:pic>
      <p:pic>
        <p:nvPicPr>
          <p:cNvPr id="239620" name="Picture 4" descr="C:\Users\Andres\AppData\Local\Temp\x10sctmp5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65784" y="1714488"/>
            <a:ext cx="5072352" cy="3162358"/>
          </a:xfrm>
          <a:prstGeom prst="rect">
            <a:avLst/>
          </a:prstGeom>
          <a:noFill/>
        </p:spPr>
      </p:pic>
      <p:sp>
        <p:nvSpPr>
          <p:cNvPr id="13" name="12 CuadroTexto"/>
          <p:cNvSpPr txBox="1"/>
          <p:nvPr/>
        </p:nvSpPr>
        <p:spPr>
          <a:xfrm>
            <a:off x="5737222" y="5072074"/>
            <a:ext cx="48577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Moon</a:t>
            </a:r>
            <a:r>
              <a:rPr lang="es-E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 Reader es un lector de libros con potentes controles y completas funciones. Además es compatible con la mayoría de formatos de lectura.</a:t>
            </a:r>
            <a:endParaRPr lang="es-ES" sz="1600" dirty="0">
              <a:solidFill>
                <a:schemeClr val="tx1">
                  <a:lumMod val="75000"/>
                  <a:lumOff val="25000"/>
                </a:schemeClr>
              </a:solidFill>
              <a:latin typeface="Open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Shape 735"/>
          <p:cNvSpPr txBox="1">
            <a:spLocks noGrp="1"/>
          </p:cNvSpPr>
          <p:nvPr>
            <p:ph type="title"/>
          </p:nvPr>
        </p:nvSpPr>
        <p:spPr>
          <a:xfrm>
            <a:off x="9094808" y="714356"/>
            <a:ext cx="2714644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457200" rtl="0">
              <a:buNone/>
            </a:pPr>
            <a:r>
              <a:rPr lang="en-US" dirty="0" err="1" smtClean="0"/>
              <a:t>Evernote</a:t>
            </a:r>
            <a:endParaRPr lang="en-US" dirty="0"/>
          </a:p>
        </p:txBody>
      </p:sp>
      <p:pic>
        <p:nvPicPr>
          <p:cNvPr id="736" name="Shape 736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8880494" y="714356"/>
            <a:ext cx="678772" cy="640199"/>
          </a:xfrm>
          <a:prstGeom prst="rect">
            <a:avLst/>
          </a:prstGeom>
        </p:spPr>
      </p:pic>
      <p:pic>
        <p:nvPicPr>
          <p:cNvPr id="748" name="Shape 748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0" y="1446180"/>
            <a:ext cx="8839200" cy="46767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17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18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20" name="19 CuadroTexto"/>
          <p:cNvSpPr txBox="1"/>
          <p:nvPr/>
        </p:nvSpPr>
        <p:spPr>
          <a:xfrm>
            <a:off x="8809056" y="1500174"/>
            <a:ext cx="2428892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Sincronizar todas las notas en todos los ordenadores y dispositivos que usas.</a:t>
            </a:r>
            <a:br>
              <a:rPr lang="es-E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</a:br>
            <a:r>
              <a:rPr lang="es-E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/>
            </a:r>
            <a:br>
              <a:rPr lang="es-E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</a:br>
            <a:r>
              <a:rPr lang="es-E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- Crear notas de texto, listas de cosas por hacer y de tareas. </a:t>
            </a:r>
            <a:br>
              <a:rPr lang="es-E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</a:br>
            <a:r>
              <a:rPr lang="es-E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/>
            </a:r>
            <a:br>
              <a:rPr lang="es-E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</a:br>
            <a:r>
              <a:rPr lang="es-E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- Añade texto escrito a mano y bocetos a tus notas</a:t>
            </a:r>
            <a:br>
              <a:rPr lang="es-E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</a:br>
            <a:r>
              <a:rPr lang="es-E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 </a:t>
            </a:r>
            <a:br>
              <a:rPr lang="es-E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</a:br>
            <a:r>
              <a:rPr lang="es-E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- Guardar, sincronizar y compartir archivos </a:t>
            </a:r>
            <a:br>
              <a:rPr lang="es-E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</a:br>
            <a:r>
              <a:rPr lang="es-E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/>
            </a:r>
            <a:br>
              <a:rPr lang="es-E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</a:br>
            <a:r>
              <a:rPr lang="es-E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- Buscar texto dentro de imágenes.</a:t>
            </a:r>
            <a:br>
              <a:rPr lang="es-E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</a:br>
            <a:r>
              <a:rPr lang="es-E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/>
            </a:r>
            <a:br>
              <a:rPr lang="es-E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</a:br>
            <a:r>
              <a:rPr lang="es-E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- Organizar notas por libretas y etiquetas.</a:t>
            </a:r>
            <a:endParaRPr lang="es-ES" dirty="0">
              <a:solidFill>
                <a:schemeClr val="tx1">
                  <a:lumMod val="75000"/>
                  <a:lumOff val="25000"/>
                </a:schemeClr>
              </a:solidFill>
              <a:latin typeface="Open Sans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450810" y="404664"/>
            <a:ext cx="20717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smtClean="0">
                <a:solidFill>
                  <a:schemeClr val="bg1"/>
                </a:solidFill>
                <a:latin typeface="Open Sans"/>
              </a:rPr>
              <a:t>Lectura y Escritura</a:t>
            </a:r>
            <a:endParaRPr lang="es-ES" sz="2400" dirty="0">
              <a:solidFill>
                <a:schemeClr val="bg1"/>
              </a:solidFill>
              <a:latin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Shape 717"/>
          <p:cNvSpPr txBox="1">
            <a:spLocks noGrp="1"/>
          </p:cNvSpPr>
          <p:nvPr>
            <p:ph type="title"/>
          </p:nvPr>
        </p:nvSpPr>
        <p:spPr>
          <a:xfrm>
            <a:off x="367900" y="1916832"/>
            <a:ext cx="11155800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457200" rtl="0">
              <a:buNone/>
            </a:pPr>
            <a:r>
              <a:rPr lang="en-US" dirty="0"/>
              <a:t>   Google Keep</a:t>
            </a:r>
          </a:p>
        </p:txBody>
      </p:sp>
      <p:pic>
        <p:nvPicPr>
          <p:cNvPr id="725" name="Shape 725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522248" y="1916832"/>
            <a:ext cx="599825" cy="599825"/>
          </a:xfrm>
          <a:prstGeom prst="rect">
            <a:avLst/>
          </a:prstGeom>
        </p:spPr>
      </p:pic>
      <p:pic>
        <p:nvPicPr>
          <p:cNvPr id="730" name="Shape 730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3349625" y="1452737"/>
            <a:ext cx="8839200" cy="4676775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15 CuadroTexto"/>
          <p:cNvSpPr txBox="1"/>
          <p:nvPr/>
        </p:nvSpPr>
        <p:spPr>
          <a:xfrm>
            <a:off x="594826" y="2708920"/>
            <a:ext cx="276328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Apunta rápidamente todo lo que piensas y recupéralo en el lugar y el momento indicados. Graba un recordatorio de voz estés donde estés (se transcribirá automáticamente). Guarda la foto de un póster, un recibo o un documento y realiza una búsqueda sencilla más tarde para ubicarla.</a:t>
            </a:r>
            <a:endParaRPr lang="es-ES" sz="1600" dirty="0">
              <a:solidFill>
                <a:schemeClr val="tx1">
                  <a:lumMod val="75000"/>
                  <a:lumOff val="25000"/>
                </a:schemeClr>
              </a:solidFill>
              <a:latin typeface="Open Sans"/>
            </a:endParaRPr>
          </a:p>
        </p:txBody>
      </p:sp>
      <p:grpSp>
        <p:nvGrpSpPr>
          <p:cNvPr id="17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18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19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0" name="9 CuadroTexto"/>
          <p:cNvSpPr txBox="1"/>
          <p:nvPr/>
        </p:nvSpPr>
        <p:spPr>
          <a:xfrm>
            <a:off x="450810" y="404664"/>
            <a:ext cx="20717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smtClean="0">
                <a:solidFill>
                  <a:schemeClr val="bg1"/>
                </a:solidFill>
                <a:latin typeface="Open Sans"/>
              </a:rPr>
              <a:t>Lectura y Escritura</a:t>
            </a:r>
            <a:endParaRPr lang="es-ES" sz="2400" dirty="0">
              <a:solidFill>
                <a:schemeClr val="bg1"/>
              </a:solidFill>
              <a:latin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Shape 753"/>
          <p:cNvSpPr txBox="1">
            <a:spLocks noGrp="1"/>
          </p:cNvSpPr>
          <p:nvPr>
            <p:ph type="title"/>
          </p:nvPr>
        </p:nvSpPr>
        <p:spPr>
          <a:xfrm>
            <a:off x="405780" y="2060848"/>
            <a:ext cx="3240360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457200" rtl="0">
              <a:buNone/>
            </a:pPr>
            <a:r>
              <a:rPr lang="en-US" sz="2400" dirty="0"/>
              <a:t>   </a:t>
            </a:r>
            <a:r>
              <a:rPr lang="en-US" sz="2400" dirty="0" err="1" smtClean="0"/>
              <a:t>CamScanner</a:t>
            </a:r>
            <a:endParaRPr lang="en-US" sz="2400" dirty="0"/>
          </a:p>
        </p:txBody>
      </p:sp>
      <p:sp>
        <p:nvSpPr>
          <p:cNvPr id="16" name="15 CuadroTexto"/>
          <p:cNvSpPr txBox="1"/>
          <p:nvPr/>
        </p:nvSpPr>
        <p:spPr>
          <a:xfrm>
            <a:off x="549796" y="3140968"/>
            <a:ext cx="309634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Usando la cámara del dispositivo puede escanear y digitalizar todo tipo de documentos: recibos, notas, facturas, tarjetas de visita, certificados.</a:t>
            </a:r>
            <a:endParaRPr lang="es-CO" sz="1800" dirty="0">
              <a:solidFill>
                <a:schemeClr val="tx1">
                  <a:lumMod val="75000"/>
                  <a:lumOff val="25000"/>
                </a:schemeClr>
              </a:solidFill>
              <a:latin typeface="Open Sans"/>
            </a:endParaRPr>
          </a:p>
        </p:txBody>
      </p:sp>
      <p:grpSp>
        <p:nvGrpSpPr>
          <p:cNvPr id="2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18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19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20" name="19 CuadroTexto"/>
          <p:cNvSpPr txBox="1"/>
          <p:nvPr/>
        </p:nvSpPr>
        <p:spPr>
          <a:xfrm>
            <a:off x="450810" y="404664"/>
            <a:ext cx="20717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smtClean="0">
                <a:solidFill>
                  <a:schemeClr val="bg1"/>
                </a:solidFill>
                <a:latin typeface="Open Sans"/>
              </a:rPr>
              <a:t>Lectura y Escritura</a:t>
            </a:r>
            <a:endParaRPr lang="es-ES" sz="2400" dirty="0">
              <a:solidFill>
                <a:schemeClr val="bg1"/>
              </a:solidFill>
              <a:latin typeface="Open Sans"/>
            </a:endParaRPr>
          </a:p>
        </p:txBody>
      </p:sp>
      <p:pic>
        <p:nvPicPr>
          <p:cNvPr id="179202" name="Picture 2" descr="C:\Users\Andres\AppData\Local\Temp\x10sctmp1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7788" y="2060848"/>
            <a:ext cx="629200" cy="624434"/>
          </a:xfrm>
          <a:prstGeom prst="rect">
            <a:avLst/>
          </a:prstGeom>
          <a:noFill/>
        </p:spPr>
      </p:pic>
      <p:pic>
        <p:nvPicPr>
          <p:cNvPr id="179204" name="Picture 4" descr="C:\Users\Andres\AppData\Local\Temp\x10sctmp14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54338" y="1412776"/>
            <a:ext cx="6724650" cy="437197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Shape 753"/>
          <p:cNvSpPr txBox="1">
            <a:spLocks noGrp="1"/>
          </p:cNvSpPr>
          <p:nvPr>
            <p:ph type="title"/>
          </p:nvPr>
        </p:nvSpPr>
        <p:spPr>
          <a:xfrm>
            <a:off x="1197868" y="1916832"/>
            <a:ext cx="3240360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457200" rtl="0">
              <a:buNone/>
            </a:pPr>
            <a:r>
              <a:rPr lang="en-US" sz="2400" dirty="0"/>
              <a:t>   </a:t>
            </a:r>
            <a:r>
              <a:rPr lang="en-US" sz="2400" dirty="0" smtClean="0"/>
              <a:t>La </a:t>
            </a:r>
            <a:r>
              <a:rPr lang="es-CO" sz="2400" dirty="0" smtClean="0"/>
              <a:t>Biblia</a:t>
            </a:r>
            <a:endParaRPr lang="es-CO" sz="2400" dirty="0"/>
          </a:p>
        </p:txBody>
      </p:sp>
      <p:sp>
        <p:nvSpPr>
          <p:cNvPr id="16" name="15 CuadroTexto"/>
          <p:cNvSpPr txBox="1"/>
          <p:nvPr/>
        </p:nvSpPr>
        <p:spPr>
          <a:xfrm>
            <a:off x="1197868" y="2924944"/>
            <a:ext cx="381642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Centenares de versiones de la Biblia, cientos de planes de lectura y cientos de idiomas. Añada sus propios reflejos, marcadores y notas públicas o privadas. Personaliza tu experiencia de lectura. Acceda a todo cuando se </a:t>
            </a:r>
            <a:r>
              <a:rPr lang="es-CO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este</a:t>
            </a:r>
            <a:r>
              <a:rPr lang="es-CO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 conectado, o descargar versiones específicas para su uso sin conexión.</a:t>
            </a:r>
            <a:endParaRPr lang="es-CO" sz="1800" dirty="0">
              <a:solidFill>
                <a:schemeClr val="tx1">
                  <a:lumMod val="75000"/>
                  <a:lumOff val="25000"/>
                </a:schemeClr>
              </a:solidFill>
              <a:latin typeface="Open Sans"/>
            </a:endParaRPr>
          </a:p>
        </p:txBody>
      </p:sp>
      <p:grpSp>
        <p:nvGrpSpPr>
          <p:cNvPr id="2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18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19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20" name="19 CuadroTexto"/>
          <p:cNvSpPr txBox="1"/>
          <p:nvPr/>
        </p:nvSpPr>
        <p:spPr>
          <a:xfrm>
            <a:off x="450810" y="404664"/>
            <a:ext cx="20717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smtClean="0">
                <a:solidFill>
                  <a:schemeClr val="bg1"/>
                </a:solidFill>
                <a:latin typeface="Open Sans"/>
              </a:rPr>
              <a:t>Lectura y Escritura</a:t>
            </a:r>
            <a:endParaRPr lang="es-ES" sz="2400" dirty="0">
              <a:solidFill>
                <a:schemeClr val="bg1"/>
              </a:solidFill>
              <a:latin typeface="Open Sans"/>
            </a:endParaRPr>
          </a:p>
        </p:txBody>
      </p:sp>
      <p:pic>
        <p:nvPicPr>
          <p:cNvPr id="181252" name="Picture 4" descr="C:\Users\Andres\AppData\Local\Temp\x10sctmp1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41884" y="1916832"/>
            <a:ext cx="609934" cy="605382"/>
          </a:xfrm>
          <a:prstGeom prst="rect">
            <a:avLst/>
          </a:prstGeom>
          <a:noFill/>
        </p:spPr>
      </p:pic>
      <p:pic>
        <p:nvPicPr>
          <p:cNvPr id="181254" name="Picture 6" descr="C:\Users\Andres\AppData\Local\Temp\x10sctmp17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37287" y="1276696"/>
            <a:ext cx="3057525" cy="460057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9" name="Shape 1659"/>
          <p:cNvSpPr txBox="1">
            <a:spLocks noGrp="1"/>
          </p:cNvSpPr>
          <p:nvPr>
            <p:ph type="title"/>
          </p:nvPr>
        </p:nvSpPr>
        <p:spPr>
          <a:xfrm>
            <a:off x="405780" y="2492896"/>
            <a:ext cx="11155800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457200" rtl="0">
              <a:buNone/>
            </a:pPr>
            <a:r>
              <a:rPr lang="en-US" dirty="0"/>
              <a:t>   Blogger</a:t>
            </a:r>
          </a:p>
        </p:txBody>
      </p:sp>
      <p:pic>
        <p:nvPicPr>
          <p:cNvPr id="1666" name="Shape 1666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527139" y="2506157"/>
            <a:ext cx="559449" cy="559449"/>
          </a:xfrm>
          <a:prstGeom prst="rect">
            <a:avLst/>
          </a:prstGeom>
        </p:spPr>
      </p:pic>
      <p:sp>
        <p:nvSpPr>
          <p:cNvPr id="1669" name="Shape 1669"/>
          <p:cNvSpPr txBox="1"/>
          <p:nvPr/>
        </p:nvSpPr>
        <p:spPr>
          <a:xfrm>
            <a:off x="477788" y="3140968"/>
            <a:ext cx="3203400" cy="1709999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just" rtl="0">
              <a:buNone/>
            </a:pPr>
            <a:r>
              <a:rPr lang="es-CO" sz="1800" dirty="0" err="1" smtClean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Blogger</a:t>
            </a:r>
            <a:r>
              <a:rPr lang="es-CO" sz="1800" dirty="0" smtClean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es la plataforma de Google para la creación de Blogs.</a:t>
            </a:r>
            <a:endParaRPr lang="es-CO" sz="1800" dirty="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671" name="Shape 1671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3873064" y="1704977"/>
            <a:ext cx="7981988" cy="41722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16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17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8" name="17 CuadroTexto"/>
          <p:cNvSpPr txBox="1"/>
          <p:nvPr/>
        </p:nvSpPr>
        <p:spPr>
          <a:xfrm>
            <a:off x="450810" y="404664"/>
            <a:ext cx="20717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smtClean="0">
                <a:solidFill>
                  <a:schemeClr val="bg1"/>
                </a:solidFill>
                <a:latin typeface="Open Sans"/>
              </a:rPr>
              <a:t>Lectura y Escritura</a:t>
            </a:r>
            <a:endParaRPr lang="es-ES" sz="2400" dirty="0">
              <a:solidFill>
                <a:schemeClr val="bg1"/>
              </a:solidFill>
              <a:latin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2" name="Shape 1022"/>
          <p:cNvSpPr txBox="1">
            <a:spLocks noGrp="1"/>
          </p:cNvSpPr>
          <p:nvPr>
            <p:ph type="title"/>
          </p:nvPr>
        </p:nvSpPr>
        <p:spPr>
          <a:xfrm>
            <a:off x="6369855" y="1916829"/>
            <a:ext cx="2388853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457200" rtl="0">
              <a:buNone/>
            </a:pPr>
            <a:r>
              <a:rPr lang="en-US" dirty="0"/>
              <a:t>   </a:t>
            </a:r>
            <a:r>
              <a:rPr lang="en-US" dirty="0" err="1"/>
              <a:t>Vidtrim</a:t>
            </a:r>
            <a:endParaRPr lang="en-US" dirty="0"/>
          </a:p>
        </p:txBody>
      </p:sp>
      <p:pic>
        <p:nvPicPr>
          <p:cNvPr id="1029" name="Shape 1029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6485789" y="1916832"/>
            <a:ext cx="596075" cy="596075"/>
          </a:xfrm>
          <a:prstGeom prst="rect">
            <a:avLst/>
          </a:prstGeom>
        </p:spPr>
      </p:pic>
      <p:sp>
        <p:nvSpPr>
          <p:cNvPr id="1031" name="Shape 1031"/>
          <p:cNvSpPr txBox="1">
            <a:spLocks noGrp="1"/>
          </p:cNvSpPr>
          <p:nvPr>
            <p:ph type="body" idx="1"/>
          </p:nvPr>
        </p:nvSpPr>
        <p:spPr>
          <a:xfrm>
            <a:off x="6310436" y="3284984"/>
            <a:ext cx="4176464" cy="852299"/>
          </a:xfrm>
          <a:prstGeom prst="rect">
            <a:avLst/>
          </a:prstGeom>
          <a:noFill/>
        </p:spPr>
        <p:txBody>
          <a:bodyPr lIns="91425" tIns="91425" rIns="91425" bIns="91425" anchor="t" anchorCtr="0">
            <a:noAutofit/>
          </a:bodyPr>
          <a:lstStyle/>
          <a:p>
            <a:pPr lvl="0" algn="just">
              <a:buClr>
                <a:srgbClr val="000000"/>
              </a:buClr>
              <a:buSzPct val="55000"/>
            </a:pPr>
            <a:r>
              <a:rPr lang="es-CO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Una herramienta de edición de vídeo de gran alcance que incluye el recorte, la extracción de audio y la conversión de archivos.</a:t>
            </a:r>
            <a:endParaRPr lang="en-US" sz="1800" dirty="0">
              <a:solidFill>
                <a:schemeClr val="tx1">
                  <a:lumMod val="75000"/>
                  <a:lumOff val="25000"/>
                </a:schemeClr>
              </a:solidFill>
              <a:latin typeface="Open Sans"/>
            </a:endParaRPr>
          </a:p>
          <a:p>
            <a:endParaRPr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34" name="Shape 1034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2247081" y="1444775"/>
            <a:ext cx="3343275" cy="5105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16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17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8" name="17 CuadroTexto"/>
          <p:cNvSpPr txBox="1"/>
          <p:nvPr/>
        </p:nvSpPr>
        <p:spPr>
          <a:xfrm>
            <a:off x="450810" y="591071"/>
            <a:ext cx="2071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smtClean="0">
                <a:solidFill>
                  <a:schemeClr val="bg1"/>
                </a:solidFill>
                <a:latin typeface="Open Sans"/>
              </a:rPr>
              <a:t>Vídeo</a:t>
            </a:r>
            <a:endParaRPr lang="es-ES" sz="2400" dirty="0">
              <a:solidFill>
                <a:schemeClr val="bg1"/>
              </a:solidFill>
              <a:latin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Shape 1040"/>
          <p:cNvSpPr txBox="1">
            <a:spLocks noGrp="1"/>
          </p:cNvSpPr>
          <p:nvPr>
            <p:ph type="title"/>
          </p:nvPr>
        </p:nvSpPr>
        <p:spPr>
          <a:xfrm>
            <a:off x="577878" y="2420885"/>
            <a:ext cx="3180941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457200" rtl="0">
              <a:buNone/>
            </a:pPr>
            <a:r>
              <a:rPr lang="en-US" dirty="0"/>
              <a:t>   </a:t>
            </a:r>
            <a:r>
              <a:rPr lang="en-US" dirty="0" err="1"/>
              <a:t>Movenote</a:t>
            </a:r>
            <a:endParaRPr lang="en-US" dirty="0"/>
          </a:p>
        </p:txBody>
      </p:sp>
      <p:pic>
        <p:nvPicPr>
          <p:cNvPr id="1048" name="Shape 1048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693812" y="2420888"/>
            <a:ext cx="577124" cy="577124"/>
          </a:xfrm>
          <a:prstGeom prst="rect">
            <a:avLst/>
          </a:prstGeom>
        </p:spPr>
      </p:pic>
      <p:sp>
        <p:nvSpPr>
          <p:cNvPr id="1049" name="Shape 1049"/>
          <p:cNvSpPr txBox="1"/>
          <p:nvPr/>
        </p:nvSpPr>
        <p:spPr>
          <a:xfrm>
            <a:off x="693812" y="3501008"/>
            <a:ext cx="3312368" cy="1113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algn="just"/>
            <a:r>
              <a:rPr lang="es-CO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Movenote</a:t>
            </a:r>
            <a:r>
              <a:rPr lang="es-CO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 proporciona la manera más rápida de agregar una voz y una cara a su presentación, grabándose a usted mismo.</a:t>
            </a:r>
          </a:p>
        </p:txBody>
      </p:sp>
      <p:pic>
        <p:nvPicPr>
          <p:cNvPr id="1050" name="Shape 1050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4078188" y="1772817"/>
            <a:ext cx="7408224" cy="403661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17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18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9" name="18 CuadroTexto"/>
          <p:cNvSpPr txBox="1"/>
          <p:nvPr/>
        </p:nvSpPr>
        <p:spPr>
          <a:xfrm>
            <a:off x="450810" y="591071"/>
            <a:ext cx="2071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smtClean="0">
                <a:solidFill>
                  <a:schemeClr val="bg1"/>
                </a:solidFill>
                <a:latin typeface="Open Sans"/>
              </a:rPr>
              <a:t>Vídeo</a:t>
            </a:r>
            <a:endParaRPr lang="es-ES" sz="2400" dirty="0">
              <a:solidFill>
                <a:schemeClr val="bg1"/>
              </a:solidFill>
              <a:latin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Shape 1074"/>
          <p:cNvSpPr txBox="1">
            <a:spLocks noGrp="1"/>
          </p:cNvSpPr>
          <p:nvPr>
            <p:ph type="title"/>
          </p:nvPr>
        </p:nvSpPr>
        <p:spPr>
          <a:xfrm>
            <a:off x="981844" y="2132856"/>
            <a:ext cx="3096344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457200" rtl="0">
              <a:buNone/>
            </a:pPr>
            <a:r>
              <a:rPr lang="en-US" dirty="0"/>
              <a:t>   </a:t>
            </a:r>
            <a:r>
              <a:rPr lang="en-US" dirty="0" err="1" smtClean="0"/>
              <a:t>Pixlr</a:t>
            </a:r>
            <a:r>
              <a:rPr lang="en-US" dirty="0" smtClean="0"/>
              <a:t> Express</a:t>
            </a:r>
            <a:endParaRPr lang="en-US" dirty="0"/>
          </a:p>
        </p:txBody>
      </p:sp>
      <p:sp>
        <p:nvSpPr>
          <p:cNvPr id="1083" name="Shape 1083"/>
          <p:cNvSpPr txBox="1">
            <a:spLocks noGrp="1"/>
          </p:cNvSpPr>
          <p:nvPr>
            <p:ph type="body" idx="1"/>
          </p:nvPr>
        </p:nvSpPr>
        <p:spPr>
          <a:xfrm>
            <a:off x="1125860" y="3212976"/>
            <a:ext cx="4824536" cy="792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just">
              <a:buClr>
                <a:srgbClr val="000000"/>
              </a:buClr>
              <a:buSzPct val="55000"/>
            </a:pPr>
            <a:r>
              <a:rPr lang="es-CO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Pixlr</a:t>
            </a:r>
            <a:r>
              <a:rPr lang="es-CO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 Express es una </a:t>
            </a:r>
            <a:r>
              <a:rPr lang="es-CO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aplicacion</a:t>
            </a:r>
            <a:r>
              <a:rPr lang="es-CO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 que ayuda rápidamente a ajustar, cambiar tamaño, y arreglar todas las fotos, eliminar el efecto de ojos rojos, y blanquear dientes. Elija efectos, bordes, y capas decorativas para personalizar sus imágenes.</a:t>
            </a:r>
            <a:endParaRPr lang="en-US" sz="1800" dirty="0">
              <a:solidFill>
                <a:schemeClr val="tx1">
                  <a:lumMod val="75000"/>
                  <a:lumOff val="25000"/>
                </a:schemeClr>
              </a:solidFill>
              <a:latin typeface="Open Sans"/>
            </a:endParaRPr>
          </a:p>
        </p:txBody>
      </p:sp>
      <p:grpSp>
        <p:nvGrpSpPr>
          <p:cNvPr id="15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16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17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8" name="17 CuadroTexto"/>
          <p:cNvSpPr txBox="1"/>
          <p:nvPr/>
        </p:nvSpPr>
        <p:spPr>
          <a:xfrm>
            <a:off x="450810" y="365755"/>
            <a:ext cx="20717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smtClean="0">
                <a:solidFill>
                  <a:schemeClr val="bg1"/>
                </a:solidFill>
                <a:latin typeface="Open Sans"/>
              </a:rPr>
              <a:t>Imagen y Fotografía</a:t>
            </a:r>
            <a:endParaRPr lang="es-ES" sz="2400" dirty="0">
              <a:solidFill>
                <a:schemeClr val="bg1"/>
              </a:solidFill>
              <a:latin typeface="Open Sans"/>
            </a:endParaRPr>
          </a:p>
        </p:txBody>
      </p:sp>
      <p:pic>
        <p:nvPicPr>
          <p:cNvPr id="61442" name="Picture 2" descr="C:\Users\Andres\AppData\Local\Temp\x10sctmp18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1125860" y="2132856"/>
            <a:ext cx="566142" cy="566142"/>
          </a:xfrm>
          <a:prstGeom prst="rect">
            <a:avLst/>
          </a:prstGeom>
          <a:noFill/>
        </p:spPr>
      </p:pic>
      <p:pic>
        <p:nvPicPr>
          <p:cNvPr id="61444" name="Picture 4" descr="C:\Users\Andres\AppData\Local\Temp\x10sctmp19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92946" y="1295655"/>
            <a:ext cx="3033914" cy="525993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Shape 1074"/>
          <p:cNvSpPr txBox="1">
            <a:spLocks noGrp="1"/>
          </p:cNvSpPr>
          <p:nvPr>
            <p:ph type="title"/>
          </p:nvPr>
        </p:nvSpPr>
        <p:spPr>
          <a:xfrm>
            <a:off x="981844" y="2132856"/>
            <a:ext cx="2172829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457200" rtl="0">
              <a:buNone/>
            </a:pPr>
            <a:r>
              <a:rPr lang="en-US" dirty="0"/>
              <a:t>   </a:t>
            </a:r>
            <a:r>
              <a:rPr lang="en-US" dirty="0" err="1"/>
              <a:t>Diptic</a:t>
            </a:r>
            <a:endParaRPr lang="en-US" dirty="0"/>
          </a:p>
        </p:txBody>
      </p:sp>
      <p:pic>
        <p:nvPicPr>
          <p:cNvPr id="1081" name="Shape 1081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1053178" y="2081581"/>
            <a:ext cx="678099" cy="678099"/>
          </a:xfrm>
          <a:prstGeom prst="rect">
            <a:avLst/>
          </a:prstGeom>
        </p:spPr>
      </p:pic>
      <p:sp>
        <p:nvSpPr>
          <p:cNvPr id="1083" name="Shape 1083"/>
          <p:cNvSpPr txBox="1">
            <a:spLocks noGrp="1"/>
          </p:cNvSpPr>
          <p:nvPr>
            <p:ph type="body" idx="4294967295"/>
          </p:nvPr>
        </p:nvSpPr>
        <p:spPr>
          <a:xfrm>
            <a:off x="1125860" y="3212976"/>
            <a:ext cx="4824536" cy="792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buClr>
                <a:srgbClr val="000000"/>
              </a:buClr>
              <a:buSzPct val="55000"/>
            </a:pPr>
            <a:r>
              <a:rPr lang="es-CO" sz="18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Arial"/>
                <a:cs typeface="Arial"/>
                <a:sym typeface="Arial"/>
              </a:rPr>
              <a:t>Crea fácilmente collages de fotos y comparte con otras personas.</a:t>
            </a:r>
            <a:endParaRPr lang="en-US" sz="1800" dirty="0">
              <a:solidFill>
                <a:schemeClr val="tx1">
                  <a:lumMod val="75000"/>
                  <a:lumOff val="25000"/>
                </a:schemeClr>
              </a:solidFill>
              <a:ea typeface="Arial"/>
              <a:cs typeface="Arial"/>
              <a:sym typeface="Arial"/>
            </a:endParaRPr>
          </a:p>
        </p:txBody>
      </p:sp>
      <p:pic>
        <p:nvPicPr>
          <p:cNvPr id="1086" name="Shape 1086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6923525" y="1444700"/>
            <a:ext cx="3343275" cy="5105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16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17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8" name="17 CuadroTexto"/>
          <p:cNvSpPr txBox="1"/>
          <p:nvPr/>
        </p:nvSpPr>
        <p:spPr>
          <a:xfrm>
            <a:off x="450810" y="365755"/>
            <a:ext cx="20717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smtClean="0">
                <a:solidFill>
                  <a:schemeClr val="bg1"/>
                </a:solidFill>
                <a:latin typeface="Open Sans"/>
              </a:rPr>
              <a:t>Imagen y Fotografía</a:t>
            </a:r>
            <a:endParaRPr lang="es-ES" sz="2400" dirty="0">
              <a:solidFill>
                <a:schemeClr val="bg1"/>
              </a:solidFill>
              <a:latin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8" name="Shape 1178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8182644" y="2060848"/>
            <a:ext cx="621149" cy="595900"/>
          </a:xfrm>
          <a:prstGeom prst="rect">
            <a:avLst/>
          </a:prstGeom>
        </p:spPr>
      </p:pic>
      <p:sp>
        <p:nvSpPr>
          <p:cNvPr id="1179" name="Shape 1179"/>
          <p:cNvSpPr txBox="1">
            <a:spLocks noGrp="1"/>
          </p:cNvSpPr>
          <p:nvPr>
            <p:ph type="title"/>
          </p:nvPr>
        </p:nvSpPr>
        <p:spPr>
          <a:xfrm>
            <a:off x="10309675" y="0"/>
            <a:ext cx="1881600" cy="260999"/>
          </a:xfrm>
          <a:prstGeom prst="rect">
            <a:avLst/>
          </a:prstGeom>
          <a:solidFill>
            <a:srgbClr val="D9D9D9"/>
          </a:solidFill>
        </p:spPr>
        <p:txBody>
          <a:bodyPr lIns="91425" tIns="91425" rIns="91425" bIns="91425" anchor="ctr" anchorCtr="0">
            <a:noAutofit/>
          </a:bodyPr>
          <a:lstStyle/>
          <a:p>
            <a:pPr lvl="0" algn="ctr" rtl="0">
              <a:buNone/>
            </a:pPr>
            <a:r>
              <a:rPr lang="en-US" sz="1000"/>
              <a:t>Click icon to access</a:t>
            </a:r>
          </a:p>
        </p:txBody>
      </p:sp>
      <p:sp>
        <p:nvSpPr>
          <p:cNvPr id="1180" name="Shape 1180"/>
          <p:cNvSpPr txBox="1">
            <a:spLocks noGrp="1"/>
          </p:cNvSpPr>
          <p:nvPr>
            <p:ph type="title" idx="2"/>
          </p:nvPr>
        </p:nvSpPr>
        <p:spPr>
          <a:xfrm>
            <a:off x="8151107" y="2153470"/>
            <a:ext cx="2892909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457200" rtl="0">
              <a:buNone/>
            </a:pPr>
            <a:r>
              <a:rPr lang="en-US" dirty="0"/>
              <a:t>   </a:t>
            </a:r>
            <a:r>
              <a:rPr lang="en-US" dirty="0" smtClean="0"/>
              <a:t> Explain </a:t>
            </a:r>
            <a:r>
              <a:rPr lang="en-US" dirty="0"/>
              <a:t>Everything</a:t>
            </a:r>
          </a:p>
        </p:txBody>
      </p:sp>
      <p:sp>
        <p:nvSpPr>
          <p:cNvPr id="1188" name="Shape 1188"/>
          <p:cNvSpPr txBox="1">
            <a:spLocks noGrp="1"/>
          </p:cNvSpPr>
          <p:nvPr>
            <p:ph type="body" idx="3"/>
          </p:nvPr>
        </p:nvSpPr>
        <p:spPr>
          <a:xfrm>
            <a:off x="8182644" y="3195460"/>
            <a:ext cx="3456384" cy="16737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noAutofit/>
          </a:bodyPr>
          <a:lstStyle/>
          <a:p>
            <a:pPr lvl="0" algn="just">
              <a:buClr>
                <a:srgbClr val="000000"/>
              </a:buClr>
              <a:buSzPct val="55000"/>
            </a:pPr>
            <a:r>
              <a:rPr lang="es-CO" sz="1800" dirty="0" smtClean="0">
                <a:solidFill>
                  <a:schemeClr val="dk2"/>
                </a:solidFill>
                <a:latin typeface="Open Sans"/>
              </a:rPr>
              <a:t>Pizarra interactiva, cargada con funciones de personalización.</a:t>
            </a:r>
            <a:endParaRPr lang="en-US" sz="1800" dirty="0">
              <a:solidFill>
                <a:schemeClr val="dk2"/>
              </a:solidFill>
              <a:latin typeface="Open Sans"/>
            </a:endParaRPr>
          </a:p>
        </p:txBody>
      </p:sp>
      <p:pic>
        <p:nvPicPr>
          <p:cNvPr id="1190" name="Shape 1190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549796" y="2060848"/>
            <a:ext cx="7382072" cy="373547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17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18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9" name="18 CuadroTexto"/>
          <p:cNvSpPr txBox="1"/>
          <p:nvPr/>
        </p:nvSpPr>
        <p:spPr>
          <a:xfrm>
            <a:off x="450810" y="365755"/>
            <a:ext cx="20717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smtClean="0">
                <a:solidFill>
                  <a:schemeClr val="bg1"/>
                </a:solidFill>
                <a:latin typeface="Open Sans"/>
              </a:rPr>
              <a:t>Imagen y Fotografía</a:t>
            </a:r>
            <a:endParaRPr lang="es-ES" sz="2400" dirty="0">
              <a:solidFill>
                <a:schemeClr val="bg1"/>
              </a:solidFill>
              <a:latin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Shape 589"/>
          <p:cNvSpPr txBox="1">
            <a:spLocks noGrp="1"/>
          </p:cNvSpPr>
          <p:nvPr>
            <p:ph type="title"/>
          </p:nvPr>
        </p:nvSpPr>
        <p:spPr>
          <a:xfrm>
            <a:off x="8182644" y="2276872"/>
            <a:ext cx="3468973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457200" rtl="0">
              <a:buNone/>
            </a:pPr>
            <a:r>
              <a:rPr lang="en-US" dirty="0"/>
              <a:t>   Google Maps</a:t>
            </a:r>
          </a:p>
        </p:txBody>
      </p:sp>
      <p:pic>
        <p:nvPicPr>
          <p:cNvPr id="596" name="Shape 596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8310578" y="2287625"/>
            <a:ext cx="548874" cy="548574"/>
          </a:xfrm>
          <a:prstGeom prst="rect">
            <a:avLst/>
          </a:prstGeom>
        </p:spPr>
      </p:pic>
      <p:sp>
        <p:nvSpPr>
          <p:cNvPr id="599" name="Shape 599"/>
          <p:cNvSpPr txBox="1">
            <a:spLocks noGrp="1"/>
          </p:cNvSpPr>
          <p:nvPr>
            <p:ph type="body" idx="3"/>
          </p:nvPr>
        </p:nvSpPr>
        <p:spPr>
          <a:xfrm>
            <a:off x="8326660" y="3140968"/>
            <a:ext cx="3209100" cy="11262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noAutofit/>
          </a:bodyPr>
          <a:lstStyle/>
          <a:p>
            <a:pPr lvl="0">
              <a:buClr>
                <a:srgbClr val="000000"/>
              </a:buClr>
              <a:buSzPct val="55000"/>
            </a:pPr>
            <a:r>
              <a:rPr lang="es-CO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Explora nuevos lugares y navega por el mundo con Google </a:t>
            </a:r>
            <a:r>
              <a:rPr lang="es-CO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Maps</a:t>
            </a:r>
            <a:r>
              <a:rPr lang="es-CO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.</a:t>
            </a:r>
            <a:endParaRPr lang="en-US" sz="1800" dirty="0">
              <a:solidFill>
                <a:schemeClr val="tx1">
                  <a:lumMod val="75000"/>
                  <a:lumOff val="25000"/>
                </a:schemeClr>
              </a:solidFill>
              <a:latin typeface="Open Sans"/>
            </a:endParaRPr>
          </a:p>
        </p:txBody>
      </p:sp>
      <p:pic>
        <p:nvPicPr>
          <p:cNvPr id="601" name="Shape 601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261764" y="2060848"/>
            <a:ext cx="7958136" cy="373547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16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17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8" name="17 CuadroTexto"/>
          <p:cNvSpPr txBox="1"/>
          <p:nvPr/>
        </p:nvSpPr>
        <p:spPr>
          <a:xfrm>
            <a:off x="450810" y="519063"/>
            <a:ext cx="2071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smtClean="0">
                <a:solidFill>
                  <a:schemeClr val="bg1"/>
                </a:solidFill>
                <a:latin typeface="Open Sans"/>
              </a:rPr>
              <a:t>Mapas</a:t>
            </a:r>
            <a:endParaRPr lang="es-ES" sz="2400" dirty="0">
              <a:solidFill>
                <a:schemeClr val="bg1"/>
              </a:solidFill>
              <a:latin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Shape 606"/>
          <p:cNvSpPr txBox="1">
            <a:spLocks noGrp="1"/>
          </p:cNvSpPr>
          <p:nvPr>
            <p:ph type="title"/>
          </p:nvPr>
        </p:nvSpPr>
        <p:spPr>
          <a:xfrm>
            <a:off x="693812" y="2348880"/>
            <a:ext cx="3324957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457200" rtl="0">
              <a:buNone/>
            </a:pPr>
            <a:r>
              <a:rPr lang="en-US" dirty="0"/>
              <a:t>   Google Earth</a:t>
            </a:r>
          </a:p>
        </p:txBody>
      </p:sp>
      <p:pic>
        <p:nvPicPr>
          <p:cNvPr id="613" name="Shape 613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772963" y="2322391"/>
            <a:ext cx="640200" cy="640200"/>
          </a:xfrm>
          <a:prstGeom prst="rect">
            <a:avLst/>
          </a:prstGeom>
        </p:spPr>
      </p:pic>
      <p:sp>
        <p:nvSpPr>
          <p:cNvPr id="616" name="Shape 616"/>
          <p:cNvSpPr txBox="1"/>
          <p:nvPr/>
        </p:nvSpPr>
        <p:spPr>
          <a:xfrm>
            <a:off x="765820" y="3429000"/>
            <a:ext cx="3203400" cy="1032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just" rtl="0">
              <a:buNone/>
            </a:pPr>
            <a:r>
              <a:rPr lang="es-CO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Explore el mundo en 3D con calles y sugerencias de sitios con Google </a:t>
            </a:r>
            <a:r>
              <a:rPr lang="es-CO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Earth</a:t>
            </a:r>
            <a:r>
              <a:rPr lang="es-CO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lang="es-CO" sz="1800" dirty="0">
              <a:solidFill>
                <a:schemeClr val="tx1">
                  <a:lumMod val="75000"/>
                  <a:lumOff val="25000"/>
                </a:schemeClr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618" name="Shape 618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4438228" y="2204865"/>
            <a:ext cx="6685844" cy="317252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16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17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8" name="17 CuadroTexto"/>
          <p:cNvSpPr txBox="1"/>
          <p:nvPr/>
        </p:nvSpPr>
        <p:spPr>
          <a:xfrm>
            <a:off x="450810" y="519063"/>
            <a:ext cx="20717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dirty="0" smtClean="0">
                <a:solidFill>
                  <a:schemeClr val="bg1"/>
                </a:solidFill>
                <a:latin typeface="Open Sans"/>
              </a:rPr>
              <a:t>Mapas</a:t>
            </a:r>
            <a:endParaRPr lang="es-ES" sz="2400" dirty="0">
              <a:solidFill>
                <a:schemeClr val="bg1"/>
              </a:solidFill>
              <a:latin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Shape 789"/>
          <p:cNvSpPr txBox="1">
            <a:spLocks noGrp="1"/>
          </p:cNvSpPr>
          <p:nvPr>
            <p:ph type="title"/>
          </p:nvPr>
        </p:nvSpPr>
        <p:spPr>
          <a:xfrm>
            <a:off x="475320" y="2348877"/>
            <a:ext cx="3170820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457200" rtl="0">
              <a:buNone/>
            </a:pPr>
            <a:r>
              <a:rPr lang="en-US" dirty="0"/>
              <a:t>   </a:t>
            </a:r>
            <a:r>
              <a:rPr lang="en-US" dirty="0" err="1" smtClean="0"/>
              <a:t>TuneIn</a:t>
            </a:r>
            <a:r>
              <a:rPr lang="en-US" dirty="0" smtClean="0"/>
              <a:t> Radio</a:t>
            </a:r>
            <a:endParaRPr lang="en-US" dirty="0"/>
          </a:p>
        </p:txBody>
      </p:sp>
      <p:sp>
        <p:nvSpPr>
          <p:cNvPr id="800" name="Shape 800"/>
          <p:cNvSpPr txBox="1"/>
          <p:nvPr/>
        </p:nvSpPr>
        <p:spPr>
          <a:xfrm>
            <a:off x="477788" y="3140968"/>
            <a:ext cx="3317700" cy="19727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just">
              <a:buClr>
                <a:srgbClr val="000000"/>
              </a:buClr>
              <a:buSzPct val="55000"/>
            </a:pPr>
            <a:r>
              <a:rPr lang="es-CO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TuneIn</a:t>
            </a:r>
            <a:r>
              <a:rPr lang="es-CO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 permite escuchar emisoras de radio desde la  colección más grande del mundo de estaciones de deportes, noticias, música y programación hablada.</a:t>
            </a:r>
            <a:endParaRPr sz="1200" dirty="0">
              <a:solidFill>
                <a:schemeClr val="tx1">
                  <a:lumMod val="75000"/>
                  <a:lumOff val="25000"/>
                </a:schemeClr>
              </a:solidFill>
              <a:latin typeface="Open Sans"/>
            </a:endParaRPr>
          </a:p>
        </p:txBody>
      </p:sp>
      <p:grpSp>
        <p:nvGrpSpPr>
          <p:cNvPr id="2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17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18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9" name="18 CuadroTexto"/>
          <p:cNvSpPr txBox="1"/>
          <p:nvPr/>
        </p:nvSpPr>
        <p:spPr>
          <a:xfrm>
            <a:off x="259532" y="437763"/>
            <a:ext cx="20184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solidFill>
                  <a:schemeClr val="bg1"/>
                </a:solidFill>
                <a:latin typeface="Open Sans"/>
              </a:rPr>
              <a:t>Sonido y Música</a:t>
            </a:r>
            <a:endParaRPr lang="es-ES" sz="2400" dirty="0">
              <a:solidFill>
                <a:schemeClr val="bg1"/>
              </a:solidFill>
              <a:latin typeface="Open Sans"/>
            </a:endParaRPr>
          </a:p>
        </p:txBody>
      </p:sp>
      <p:pic>
        <p:nvPicPr>
          <p:cNvPr id="171010" name="Picture 2" descr="C:\Users\Andres\AppData\Local\Temp\x10sctmp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9796" y="2276872"/>
            <a:ext cx="638494" cy="643482"/>
          </a:xfrm>
          <a:prstGeom prst="rect">
            <a:avLst/>
          </a:prstGeom>
          <a:noFill/>
        </p:spPr>
      </p:pic>
      <p:pic>
        <p:nvPicPr>
          <p:cNvPr id="171012" name="Picture 4" descr="C:\Users\Andres\AppData\Local\Temp\x10sctmp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02519" y="1700808"/>
            <a:ext cx="6266960" cy="376427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7" name="Shape 1507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0" y="892"/>
            <a:ext cx="12188827" cy="6856215"/>
          </a:xfrm>
          <a:prstGeom prst="rect">
            <a:avLst/>
          </a:prstGeom>
          <a:noFill/>
          <a:ln>
            <a:noFill/>
          </a:ln>
        </p:spPr>
      </p:pic>
      <p:sp>
        <p:nvSpPr>
          <p:cNvPr id="1508" name="Shape 1508"/>
          <p:cNvSpPr txBox="1"/>
          <p:nvPr/>
        </p:nvSpPr>
        <p:spPr>
          <a:xfrm>
            <a:off x="7490025" y="4282549"/>
            <a:ext cx="4717199" cy="1021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Aft>
                <a:spcPts val="1200"/>
              </a:spcAft>
              <a:buSzPct val="25000"/>
              <a:buNone/>
            </a:pPr>
            <a:r>
              <a:rPr lang="en-US" sz="4000" b="0" i="0" u="none" strike="noStrike" cap="none" baseline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Insert title here</a:t>
            </a:r>
            <a:r>
              <a:rPr lang="en-US" sz="1600" b="1" i="0" u="none" strike="noStrike" cap="none" baseline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Subtitle </a:t>
            </a:r>
            <a:r>
              <a:rPr lang="en-US" sz="1600" b="0" i="0" u="none" strike="noStrike" cap="none" baseline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can be placed here</a:t>
            </a:r>
          </a:p>
        </p:txBody>
      </p:sp>
      <p:sp>
        <p:nvSpPr>
          <p:cNvPr id="1509" name="Shape 1509"/>
          <p:cNvSpPr/>
          <p:nvPr/>
        </p:nvSpPr>
        <p:spPr>
          <a:xfrm>
            <a:off x="7253764" y="4218628"/>
            <a:ext cx="4936200" cy="1311899"/>
          </a:xfrm>
          <a:prstGeom prst="rect">
            <a:avLst/>
          </a:prstGeom>
          <a:solidFill>
            <a:srgbClr val="D50F25"/>
          </a:solidFill>
          <a:ln>
            <a:noFill/>
          </a:ln>
        </p:spPr>
        <p:txBody>
          <a:bodyPr lIns="121875" tIns="60925" rIns="121875" bIns="60925" anchor="t" anchorCtr="0">
            <a:noAutofit/>
          </a:bodyPr>
          <a:lstStyle/>
          <a:p>
            <a:endParaRPr/>
          </a:p>
        </p:txBody>
      </p:sp>
      <p:sp>
        <p:nvSpPr>
          <p:cNvPr id="1510" name="Shape 1510"/>
          <p:cNvSpPr/>
          <p:nvPr/>
        </p:nvSpPr>
        <p:spPr>
          <a:xfrm>
            <a:off x="7253764" y="4218628"/>
            <a:ext cx="4936200" cy="1311899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121875" tIns="60925" rIns="121875" bIns="60925" anchor="t" anchorCtr="0">
            <a:noAutofit/>
          </a:bodyPr>
          <a:lstStyle/>
          <a:p>
            <a:endParaRPr/>
          </a:p>
        </p:txBody>
      </p:sp>
      <p:sp>
        <p:nvSpPr>
          <p:cNvPr id="1511" name="Shape 1511"/>
          <p:cNvSpPr txBox="1"/>
          <p:nvPr/>
        </p:nvSpPr>
        <p:spPr>
          <a:xfrm>
            <a:off x="7363264" y="4293096"/>
            <a:ext cx="4717199" cy="1021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Aft>
                <a:spcPts val="1200"/>
              </a:spcAft>
              <a:buSzPct val="25000"/>
              <a:buNone/>
            </a:pPr>
            <a:r>
              <a:rPr lang="es-CO" sz="4000" dirty="0" smtClean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Ejemplos para Educación</a:t>
            </a:r>
            <a:endParaRPr lang="es-CO" sz="40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" name="Shape 1320"/>
          <p:cNvSpPr txBox="1">
            <a:spLocks noGrp="1"/>
          </p:cNvSpPr>
          <p:nvPr>
            <p:ph type="title"/>
          </p:nvPr>
        </p:nvSpPr>
        <p:spPr>
          <a:xfrm>
            <a:off x="516974" y="2217572"/>
            <a:ext cx="2028813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457200" rtl="0">
              <a:buNone/>
            </a:pPr>
            <a:r>
              <a:rPr lang="en-US" dirty="0"/>
              <a:t>   NASA</a:t>
            </a:r>
          </a:p>
        </p:txBody>
      </p:sp>
      <p:pic>
        <p:nvPicPr>
          <p:cNvPr id="1321" name="Shape 1321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549796" y="2132856"/>
            <a:ext cx="749825" cy="756125"/>
          </a:xfrm>
          <a:prstGeom prst="rect">
            <a:avLst/>
          </a:prstGeom>
        </p:spPr>
      </p:pic>
      <p:sp>
        <p:nvSpPr>
          <p:cNvPr id="1330" name="Shape 1330"/>
          <p:cNvSpPr txBox="1"/>
          <p:nvPr/>
        </p:nvSpPr>
        <p:spPr>
          <a:xfrm>
            <a:off x="405780" y="3140968"/>
            <a:ext cx="3391799" cy="1032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just">
              <a:buClr>
                <a:srgbClr val="000000"/>
              </a:buClr>
              <a:buSzPct val="55000"/>
            </a:pPr>
            <a:r>
              <a:rPr lang="es-CO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Ver imágenes, videos, y funciones interactivas de la agencia espacial de Estados Unidos.</a:t>
            </a:r>
            <a:endParaRPr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332" name="Shape 1332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4294212" y="1848993"/>
            <a:ext cx="6976176" cy="388426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16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17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8" name="17 CuadroTexto"/>
          <p:cNvSpPr txBox="1"/>
          <p:nvPr/>
        </p:nvSpPr>
        <p:spPr>
          <a:xfrm>
            <a:off x="261764" y="476672"/>
            <a:ext cx="20184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solidFill>
                  <a:schemeClr val="bg1"/>
                </a:solidFill>
                <a:latin typeface="Open Sans"/>
              </a:rPr>
              <a:t>Ejemplos para Educación</a:t>
            </a:r>
            <a:endParaRPr lang="es-ES" sz="2000" dirty="0">
              <a:solidFill>
                <a:schemeClr val="bg1"/>
              </a:solidFill>
              <a:latin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7" name="Shape 1337"/>
          <p:cNvSpPr txBox="1">
            <a:spLocks noGrp="1"/>
          </p:cNvSpPr>
          <p:nvPr>
            <p:ph type="title"/>
          </p:nvPr>
        </p:nvSpPr>
        <p:spPr>
          <a:xfrm>
            <a:off x="8134143" y="2553602"/>
            <a:ext cx="2604877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457200" rtl="0">
              <a:buNone/>
            </a:pPr>
            <a:r>
              <a:rPr lang="en-US" dirty="0"/>
              <a:t>   </a:t>
            </a:r>
            <a:r>
              <a:rPr lang="en-US" dirty="0" err="1"/>
              <a:t>StarChart</a:t>
            </a:r>
            <a:endParaRPr lang="en-US" dirty="0"/>
          </a:p>
        </p:txBody>
      </p:sp>
      <p:pic>
        <p:nvPicPr>
          <p:cNvPr id="1338" name="Shape 1338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8254652" y="2564904"/>
            <a:ext cx="556099" cy="566874"/>
          </a:xfrm>
          <a:prstGeom prst="rect">
            <a:avLst/>
          </a:prstGeom>
        </p:spPr>
      </p:pic>
      <p:sp>
        <p:nvSpPr>
          <p:cNvPr id="1348" name="Shape 1348"/>
          <p:cNvSpPr txBox="1"/>
          <p:nvPr/>
        </p:nvSpPr>
        <p:spPr>
          <a:xfrm>
            <a:off x="8182644" y="3429000"/>
            <a:ext cx="3139499" cy="1032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/>
            <a:r>
              <a:rPr lang="es-CO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Crear un planetario virtual en el bolsillo para entender el universo que te rodea.</a:t>
            </a:r>
            <a:endParaRPr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349" name="Shape 1349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333772" y="2285818"/>
            <a:ext cx="7526088" cy="34474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16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17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8" name="17 CuadroTexto"/>
          <p:cNvSpPr txBox="1"/>
          <p:nvPr/>
        </p:nvSpPr>
        <p:spPr>
          <a:xfrm>
            <a:off x="261764" y="476672"/>
            <a:ext cx="20184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solidFill>
                  <a:schemeClr val="bg1"/>
                </a:solidFill>
                <a:latin typeface="Open Sans"/>
              </a:rPr>
              <a:t>Ejemplos para Educación</a:t>
            </a:r>
            <a:endParaRPr lang="es-ES" sz="2000" dirty="0">
              <a:solidFill>
                <a:schemeClr val="bg1"/>
              </a:solidFill>
              <a:latin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9" name="Shape 1439"/>
          <p:cNvSpPr txBox="1">
            <a:spLocks noGrp="1"/>
          </p:cNvSpPr>
          <p:nvPr>
            <p:ph type="title"/>
          </p:nvPr>
        </p:nvSpPr>
        <p:spPr>
          <a:xfrm>
            <a:off x="4961441" y="2276869"/>
            <a:ext cx="6061261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457200" rtl="0">
              <a:buNone/>
            </a:pPr>
            <a:r>
              <a:rPr lang="en-US" dirty="0"/>
              <a:t>   D. Bones – Learn the Skeleton</a:t>
            </a:r>
          </a:p>
        </p:txBody>
      </p:sp>
      <p:pic>
        <p:nvPicPr>
          <p:cNvPr id="1446" name="Shape 1446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5086300" y="2276872"/>
            <a:ext cx="577124" cy="577124"/>
          </a:xfrm>
          <a:prstGeom prst="rect">
            <a:avLst/>
          </a:prstGeom>
        </p:spPr>
      </p:pic>
      <p:sp>
        <p:nvSpPr>
          <p:cNvPr id="1448" name="Shape 1448"/>
          <p:cNvSpPr txBox="1">
            <a:spLocks noGrp="1"/>
          </p:cNvSpPr>
          <p:nvPr>
            <p:ph type="body" idx="1"/>
          </p:nvPr>
        </p:nvSpPr>
        <p:spPr>
          <a:xfrm>
            <a:off x="5158308" y="3501008"/>
            <a:ext cx="6556143" cy="9813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noAutofit/>
          </a:bodyPr>
          <a:lstStyle/>
          <a:p>
            <a:pPr lvl="0">
              <a:buClr>
                <a:srgbClr val="000000"/>
              </a:buClr>
              <a:buSzPct val="55000"/>
            </a:pPr>
            <a:r>
              <a:rPr lang="es-CO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Una aplicación educativa diseñada para ayudar a los niños a reforzar y practicar las lecciones de anatomía humana.</a:t>
            </a:r>
            <a:endParaRPr lang="en-US" sz="1800" dirty="0">
              <a:solidFill>
                <a:schemeClr val="tx1">
                  <a:lumMod val="75000"/>
                  <a:lumOff val="25000"/>
                </a:schemeClr>
              </a:solidFill>
              <a:latin typeface="Open Sans"/>
            </a:endParaRPr>
          </a:p>
        </p:txBody>
      </p:sp>
      <p:pic>
        <p:nvPicPr>
          <p:cNvPr id="1451" name="Shape 1451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1378797" y="1808100"/>
            <a:ext cx="3059432" cy="47373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16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17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8" name="17 CuadroTexto"/>
          <p:cNvSpPr txBox="1"/>
          <p:nvPr/>
        </p:nvSpPr>
        <p:spPr>
          <a:xfrm>
            <a:off x="261764" y="476672"/>
            <a:ext cx="20184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solidFill>
                  <a:schemeClr val="bg1"/>
                </a:solidFill>
                <a:latin typeface="Open Sans"/>
              </a:rPr>
              <a:t>Ejemplos para Educación</a:t>
            </a:r>
            <a:endParaRPr lang="es-ES" sz="2000" dirty="0">
              <a:solidFill>
                <a:schemeClr val="bg1"/>
              </a:solidFill>
              <a:latin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6" name="Shape 1456"/>
          <p:cNvSpPr txBox="1">
            <a:spLocks noGrp="1"/>
          </p:cNvSpPr>
          <p:nvPr>
            <p:ph type="title"/>
          </p:nvPr>
        </p:nvSpPr>
        <p:spPr>
          <a:xfrm>
            <a:off x="649894" y="2564904"/>
            <a:ext cx="2892902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457200" rtl="0">
              <a:buNone/>
            </a:pPr>
            <a:r>
              <a:rPr lang="en-US" dirty="0"/>
              <a:t>   Math Ref</a:t>
            </a:r>
          </a:p>
        </p:txBody>
      </p:sp>
      <p:pic>
        <p:nvPicPr>
          <p:cNvPr id="1463" name="Shape 1463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765820" y="2564904"/>
            <a:ext cx="577124" cy="577124"/>
          </a:xfrm>
          <a:prstGeom prst="rect">
            <a:avLst/>
          </a:prstGeom>
        </p:spPr>
      </p:pic>
      <p:sp>
        <p:nvSpPr>
          <p:cNvPr id="1465" name="Shape 1465"/>
          <p:cNvSpPr txBox="1">
            <a:spLocks noGrp="1"/>
          </p:cNvSpPr>
          <p:nvPr>
            <p:ph type="body" idx="1"/>
          </p:nvPr>
        </p:nvSpPr>
        <p:spPr>
          <a:xfrm>
            <a:off x="693812" y="3645024"/>
            <a:ext cx="5147699" cy="9171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buClr>
                <a:srgbClr val="000000"/>
              </a:buClr>
              <a:buSzPct val="55000"/>
            </a:pPr>
            <a:r>
              <a:rPr lang="es-CO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Herramienta de gran alcance para ayudar con las matemáticas, la física, la química y más.</a:t>
            </a:r>
            <a:endParaRPr lang="en-US" sz="1800" dirty="0">
              <a:solidFill>
                <a:schemeClr val="tx1">
                  <a:lumMod val="75000"/>
                  <a:lumOff val="25000"/>
                </a:schemeClr>
              </a:solidFill>
              <a:latin typeface="Open Sans"/>
            </a:endParaRPr>
          </a:p>
        </p:txBody>
      </p:sp>
      <p:pic>
        <p:nvPicPr>
          <p:cNvPr id="1468" name="Shape 1468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6923525" y="1444700"/>
            <a:ext cx="3343275" cy="5105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16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17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8" name="17 CuadroTexto"/>
          <p:cNvSpPr txBox="1"/>
          <p:nvPr/>
        </p:nvSpPr>
        <p:spPr>
          <a:xfrm>
            <a:off x="261764" y="476672"/>
            <a:ext cx="20184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solidFill>
                  <a:schemeClr val="bg1"/>
                </a:solidFill>
                <a:latin typeface="Open Sans"/>
              </a:rPr>
              <a:t>Ejemplos para Educación</a:t>
            </a:r>
            <a:endParaRPr lang="es-ES" sz="2000" dirty="0">
              <a:solidFill>
                <a:schemeClr val="bg1"/>
              </a:solidFill>
              <a:latin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3" name="Shape 1473"/>
          <p:cNvSpPr txBox="1">
            <a:spLocks noGrp="1"/>
          </p:cNvSpPr>
          <p:nvPr>
            <p:ph type="title"/>
          </p:nvPr>
        </p:nvSpPr>
        <p:spPr>
          <a:xfrm>
            <a:off x="5105091" y="1986162"/>
            <a:ext cx="4693109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457200" rtl="0">
              <a:buNone/>
            </a:pPr>
            <a:r>
              <a:rPr lang="en-US" dirty="0"/>
              <a:t>   Motion Math: Fractions</a:t>
            </a:r>
          </a:p>
        </p:txBody>
      </p:sp>
      <p:pic>
        <p:nvPicPr>
          <p:cNvPr id="1474" name="Shape 1474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5230316" y="1988840"/>
            <a:ext cx="597474" cy="579974"/>
          </a:xfrm>
          <a:prstGeom prst="rect">
            <a:avLst/>
          </a:prstGeom>
        </p:spPr>
      </p:pic>
      <p:sp>
        <p:nvSpPr>
          <p:cNvPr id="1482" name="Shape 1482"/>
          <p:cNvSpPr txBox="1">
            <a:spLocks noGrp="1"/>
          </p:cNvSpPr>
          <p:nvPr>
            <p:ph type="body" idx="1"/>
          </p:nvPr>
        </p:nvSpPr>
        <p:spPr>
          <a:xfrm>
            <a:off x="5086300" y="3140968"/>
            <a:ext cx="5567999" cy="1032900"/>
          </a:xfrm>
          <a:prstGeom prst="rect">
            <a:avLst/>
          </a:prstGeom>
          <a:noFill/>
        </p:spPr>
        <p:txBody>
          <a:bodyPr lIns="91425" tIns="91425" rIns="91425" bIns="91425" anchor="t" anchorCtr="0">
            <a:noAutofit/>
          </a:bodyPr>
          <a:lstStyle/>
          <a:p>
            <a:pPr lvl="0">
              <a:buClr>
                <a:srgbClr val="000000"/>
              </a:buClr>
              <a:buSzPct val="55000"/>
            </a:pPr>
            <a:r>
              <a:rPr lang="es-CO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</a:rPr>
              <a:t>Hacer fracciones de forma visual y divertido con el estilo del juego de arcada</a:t>
            </a:r>
            <a:endParaRPr sz="1800" dirty="0">
              <a:solidFill>
                <a:schemeClr val="tx1">
                  <a:lumMod val="75000"/>
                  <a:lumOff val="25000"/>
                </a:schemeClr>
              </a:solidFill>
              <a:latin typeface="Open Sans"/>
            </a:endParaRPr>
          </a:p>
        </p:txBody>
      </p:sp>
      <p:pic>
        <p:nvPicPr>
          <p:cNvPr id="1485" name="Shape 1485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1236875" y="1444775"/>
            <a:ext cx="3343275" cy="5105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16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17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8" name="17 CuadroTexto"/>
          <p:cNvSpPr txBox="1"/>
          <p:nvPr/>
        </p:nvSpPr>
        <p:spPr>
          <a:xfrm>
            <a:off x="261764" y="476672"/>
            <a:ext cx="20184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solidFill>
                  <a:schemeClr val="bg1"/>
                </a:solidFill>
                <a:latin typeface="Open Sans"/>
              </a:rPr>
              <a:t>Ejemplos para Educación</a:t>
            </a:r>
            <a:endParaRPr lang="es-ES" sz="2000" dirty="0">
              <a:solidFill>
                <a:schemeClr val="bg1"/>
              </a:solidFill>
              <a:latin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5" name="Shape 1725"/>
          <p:cNvSpPr txBox="1">
            <a:spLocks noGrp="1"/>
          </p:cNvSpPr>
          <p:nvPr>
            <p:ph type="title"/>
          </p:nvPr>
        </p:nvSpPr>
        <p:spPr>
          <a:xfrm>
            <a:off x="8215796" y="2587602"/>
            <a:ext cx="3973029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457200" rtl="0">
              <a:buNone/>
            </a:pPr>
            <a:r>
              <a:rPr lang="en-US" dirty="0"/>
              <a:t>   Kids ABC Phonics</a:t>
            </a:r>
          </a:p>
        </p:txBody>
      </p:sp>
      <p:pic>
        <p:nvPicPr>
          <p:cNvPr id="1726" name="Shape 1726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8294979" y="2564904"/>
            <a:ext cx="636435" cy="640199"/>
          </a:xfrm>
          <a:prstGeom prst="rect">
            <a:avLst/>
          </a:prstGeom>
        </p:spPr>
      </p:pic>
      <p:sp>
        <p:nvSpPr>
          <p:cNvPr id="1737" name="Shape 1737"/>
          <p:cNvSpPr txBox="1"/>
          <p:nvPr/>
        </p:nvSpPr>
        <p:spPr>
          <a:xfrm>
            <a:off x="8398668" y="3645024"/>
            <a:ext cx="3456384" cy="1032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Clr>
                <a:srgbClr val="000000"/>
              </a:buClr>
              <a:buSzPct val="55000"/>
              <a:buFont typeface="Arial"/>
              <a:buNone/>
            </a:pPr>
            <a:r>
              <a:rPr lang="es-CO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App</a:t>
            </a:r>
            <a:r>
              <a:rPr lang="es-CO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 para aprender las letras del alfabeto y la pronunciación.</a:t>
            </a:r>
            <a:endParaRPr lang="es-CO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738" name="Shape 1738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261764" y="1844825"/>
            <a:ext cx="7958136" cy="387948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17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18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9" name="18 CuadroTexto"/>
          <p:cNvSpPr txBox="1"/>
          <p:nvPr/>
        </p:nvSpPr>
        <p:spPr>
          <a:xfrm>
            <a:off x="261764" y="476672"/>
            <a:ext cx="20184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solidFill>
                  <a:schemeClr val="bg1"/>
                </a:solidFill>
                <a:latin typeface="Open Sans"/>
              </a:rPr>
              <a:t>Ejemplos para Educación</a:t>
            </a:r>
            <a:endParaRPr lang="es-ES" sz="2000" dirty="0">
              <a:solidFill>
                <a:schemeClr val="bg1"/>
              </a:solidFill>
              <a:latin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8" name="Shape 1778"/>
          <p:cNvSpPr txBox="1">
            <a:spLocks noGrp="1"/>
          </p:cNvSpPr>
          <p:nvPr>
            <p:ph type="title"/>
          </p:nvPr>
        </p:nvSpPr>
        <p:spPr>
          <a:xfrm>
            <a:off x="8470676" y="2204864"/>
            <a:ext cx="2460861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457200" rtl="0">
              <a:buNone/>
            </a:pPr>
            <a:r>
              <a:rPr lang="en-US" dirty="0"/>
              <a:t>   </a:t>
            </a:r>
            <a:r>
              <a:rPr lang="en-US" dirty="0" err="1"/>
              <a:t>Duolingo</a:t>
            </a:r>
            <a:endParaRPr lang="en-US" dirty="0"/>
          </a:p>
        </p:txBody>
      </p:sp>
      <p:pic>
        <p:nvPicPr>
          <p:cNvPr id="1786" name="Shape 1786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8586610" y="2204867"/>
            <a:ext cx="587849" cy="587849"/>
          </a:xfrm>
          <a:prstGeom prst="rect">
            <a:avLst/>
          </a:prstGeom>
        </p:spPr>
      </p:pic>
      <p:sp>
        <p:nvSpPr>
          <p:cNvPr id="1791" name="Shape 1791"/>
          <p:cNvSpPr txBox="1"/>
          <p:nvPr/>
        </p:nvSpPr>
        <p:spPr>
          <a:xfrm>
            <a:off x="8470676" y="3140968"/>
            <a:ext cx="3139499" cy="1032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Clr>
                <a:srgbClr val="000000"/>
              </a:buClr>
              <a:buSzPct val="55000"/>
              <a:buFont typeface="Arial"/>
              <a:buNone/>
            </a:pPr>
            <a:r>
              <a:rPr lang="es-CO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App</a:t>
            </a:r>
            <a:r>
              <a:rPr lang="es-CO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 para aprender un nuevo idioma.</a:t>
            </a:r>
            <a:endParaRPr lang="es-CO" sz="1800" dirty="0">
              <a:solidFill>
                <a:schemeClr val="tx1">
                  <a:lumMod val="75000"/>
                  <a:lumOff val="25000"/>
                </a:schemeClr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792" name="Shape 1792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440532" y="1772817"/>
            <a:ext cx="7958136" cy="402350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18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19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20" name="19 CuadroTexto"/>
          <p:cNvSpPr txBox="1"/>
          <p:nvPr/>
        </p:nvSpPr>
        <p:spPr>
          <a:xfrm>
            <a:off x="261764" y="476672"/>
            <a:ext cx="20184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solidFill>
                  <a:schemeClr val="bg1"/>
                </a:solidFill>
                <a:latin typeface="Open Sans"/>
              </a:rPr>
              <a:t>Ejemplos para Educación</a:t>
            </a:r>
            <a:endParaRPr lang="es-ES" sz="2000" dirty="0">
              <a:solidFill>
                <a:schemeClr val="bg1"/>
              </a:solidFill>
              <a:latin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4" name="Shape 1814"/>
          <p:cNvSpPr txBox="1">
            <a:spLocks noGrp="1"/>
          </p:cNvSpPr>
          <p:nvPr>
            <p:ph type="title"/>
          </p:nvPr>
        </p:nvSpPr>
        <p:spPr>
          <a:xfrm>
            <a:off x="8633849" y="2348877"/>
            <a:ext cx="2820901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457200" rtl="0">
              <a:buNone/>
            </a:pPr>
            <a:r>
              <a:rPr lang="en-US" dirty="0"/>
              <a:t>   </a:t>
            </a:r>
            <a:r>
              <a:rPr lang="en-US" dirty="0" err="1"/>
              <a:t>iStorybooks</a:t>
            </a:r>
            <a:endParaRPr lang="en-US" dirty="0"/>
          </a:p>
        </p:txBody>
      </p:sp>
      <p:pic>
        <p:nvPicPr>
          <p:cNvPr id="1822" name="Shape 1822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8758708" y="2348880"/>
            <a:ext cx="577124" cy="577124"/>
          </a:xfrm>
          <a:prstGeom prst="rect">
            <a:avLst/>
          </a:prstGeom>
        </p:spPr>
      </p:pic>
      <p:sp>
        <p:nvSpPr>
          <p:cNvPr id="1827" name="Shape 1827"/>
          <p:cNvSpPr txBox="1"/>
          <p:nvPr/>
        </p:nvSpPr>
        <p:spPr>
          <a:xfrm>
            <a:off x="8614692" y="3429000"/>
            <a:ext cx="3240359" cy="1032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just">
              <a:buClr>
                <a:srgbClr val="000000"/>
              </a:buClr>
              <a:buSzPct val="55000"/>
            </a:pPr>
            <a:r>
              <a:rPr lang="es-CO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Libros de cuentos interactivos con imágenes, texto y audio.</a:t>
            </a:r>
            <a:endParaRPr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828" name="Shape 1828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224508" y="1700809"/>
            <a:ext cx="8390184" cy="416751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18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19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20" name="19 CuadroTexto"/>
          <p:cNvSpPr txBox="1"/>
          <p:nvPr/>
        </p:nvSpPr>
        <p:spPr>
          <a:xfrm>
            <a:off x="261764" y="476672"/>
            <a:ext cx="20184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solidFill>
                  <a:schemeClr val="bg1"/>
                </a:solidFill>
                <a:latin typeface="Open Sans"/>
              </a:rPr>
              <a:t>Ejemplos para Educación</a:t>
            </a:r>
            <a:endParaRPr lang="es-ES" sz="2000" dirty="0">
              <a:solidFill>
                <a:schemeClr val="bg1"/>
              </a:solidFill>
              <a:latin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3" name="Shape 1833"/>
          <p:cNvSpPr txBox="1">
            <a:spLocks noGrp="1"/>
          </p:cNvSpPr>
          <p:nvPr>
            <p:ph type="title"/>
          </p:nvPr>
        </p:nvSpPr>
        <p:spPr>
          <a:xfrm>
            <a:off x="405780" y="2204864"/>
            <a:ext cx="4909133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457200" rtl="0">
              <a:buNone/>
            </a:pPr>
            <a:r>
              <a:rPr lang="en-US" sz="2000" dirty="0"/>
              <a:t>   </a:t>
            </a:r>
            <a:r>
              <a:rPr lang="en-US" sz="2000" dirty="0" err="1"/>
              <a:t>VocabularySpellingCity</a:t>
            </a:r>
            <a:endParaRPr lang="en-US" sz="2000" dirty="0"/>
          </a:p>
        </p:txBody>
      </p:sp>
      <p:pic>
        <p:nvPicPr>
          <p:cNvPr id="1841" name="Shape 1841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477788" y="2204864"/>
            <a:ext cx="577124" cy="577124"/>
          </a:xfrm>
          <a:prstGeom prst="rect">
            <a:avLst/>
          </a:prstGeom>
        </p:spPr>
      </p:pic>
      <p:sp>
        <p:nvSpPr>
          <p:cNvPr id="1844" name="Shape 1844"/>
          <p:cNvSpPr txBox="1"/>
          <p:nvPr/>
        </p:nvSpPr>
        <p:spPr>
          <a:xfrm>
            <a:off x="405780" y="3140968"/>
            <a:ext cx="3816424" cy="1401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just"/>
            <a:r>
              <a:rPr lang="es-CO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Open Sans"/>
                <a:ea typeface="Open Sans"/>
                <a:cs typeface="Open Sans"/>
                <a:sym typeface="Open Sans"/>
              </a:rPr>
              <a:t>Aprender ortografía y vocabulario por medio de juegos de aprendizaje interesantes utilizando cualquier lista de palabras.</a:t>
            </a:r>
            <a:endParaRPr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845" name="Shape 1845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4401270" y="1916832"/>
            <a:ext cx="7813822" cy="3892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" name="Shape 528"/>
          <p:cNvGrpSpPr/>
          <p:nvPr/>
        </p:nvGrpSpPr>
        <p:grpSpPr>
          <a:xfrm>
            <a:off x="0" y="357166"/>
            <a:ext cx="2669099" cy="922500"/>
            <a:chOff x="78700" y="2614655"/>
            <a:chExt cx="2669099" cy="922500"/>
          </a:xfrm>
        </p:grpSpPr>
        <p:sp>
          <p:nvSpPr>
            <p:cNvPr id="16" name="Shape 529"/>
            <p:cNvSpPr/>
            <p:nvPr/>
          </p:nvSpPr>
          <p:spPr>
            <a:xfrm>
              <a:off x="78700" y="2614655"/>
              <a:ext cx="2669099" cy="922500"/>
            </a:xfrm>
            <a:prstGeom prst="homePlate">
              <a:avLst>
                <a:gd name="adj" fmla="val 26194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121875" tIns="60925" rIns="121875" bIns="60925" anchor="t" anchorCtr="0">
              <a:noAutofit/>
            </a:bodyPr>
            <a:lstStyle/>
            <a:p>
              <a:endParaRPr/>
            </a:p>
          </p:txBody>
        </p:sp>
        <p:sp>
          <p:nvSpPr>
            <p:cNvPr id="17" name="Shape 530"/>
            <p:cNvSpPr/>
            <p:nvPr/>
          </p:nvSpPr>
          <p:spPr>
            <a:xfrm>
              <a:off x="2410166" y="2790005"/>
              <a:ext cx="171300" cy="571799"/>
            </a:xfrm>
            <a:prstGeom prst="chevron">
              <a:avLst>
                <a:gd name="adj" fmla="val 87475"/>
              </a:avLst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91425" tIns="45700" rIns="91425" bIns="45700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18" name="17 CuadroTexto"/>
          <p:cNvSpPr txBox="1"/>
          <p:nvPr/>
        </p:nvSpPr>
        <p:spPr>
          <a:xfrm>
            <a:off x="261764" y="476672"/>
            <a:ext cx="20184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solidFill>
                  <a:schemeClr val="bg1"/>
                </a:solidFill>
                <a:latin typeface="Open Sans"/>
              </a:rPr>
              <a:t>Ejemplos para Educación</a:t>
            </a:r>
            <a:endParaRPr lang="es-ES" sz="2000" dirty="0">
              <a:solidFill>
                <a:schemeClr val="bg1"/>
              </a:solidFill>
              <a:latin typeface="Open Sans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Shape 445"/>
          <p:cNvSpPr/>
          <p:nvPr/>
        </p:nvSpPr>
        <p:spPr>
          <a:xfrm>
            <a:off x="150" y="1386600"/>
            <a:ext cx="12188700" cy="45114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446" name="Shape 446"/>
          <p:cNvSpPr txBox="1">
            <a:spLocks noGrp="1"/>
          </p:cNvSpPr>
          <p:nvPr>
            <p:ph type="title"/>
          </p:nvPr>
        </p:nvSpPr>
        <p:spPr>
          <a:xfrm>
            <a:off x="393191" y="384047"/>
            <a:ext cx="11155800" cy="640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s-CO" dirty="0" smtClean="0"/>
              <a:t>Contenidos de apoyo</a:t>
            </a:r>
            <a:endParaRPr lang="es-CO" dirty="0"/>
          </a:p>
        </p:txBody>
      </p:sp>
      <p:sp>
        <p:nvSpPr>
          <p:cNvPr id="447" name="Shape 447"/>
          <p:cNvSpPr txBox="1">
            <a:spLocks noGrp="1"/>
          </p:cNvSpPr>
          <p:nvPr>
            <p:ph type="body" idx="1"/>
          </p:nvPr>
        </p:nvSpPr>
        <p:spPr>
          <a:xfrm>
            <a:off x="333772" y="1700808"/>
            <a:ext cx="11593288" cy="3388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/>
            <a:endParaRPr lang="es-CO" sz="1800" dirty="0" smtClean="0">
              <a:solidFill>
                <a:srgbClr val="434343"/>
              </a:solidFill>
            </a:endParaRPr>
          </a:p>
          <a:p>
            <a:pPr lvl="0"/>
            <a:r>
              <a:rPr lang="es-MX" sz="1800" dirty="0" smtClean="0">
                <a:solidFill>
                  <a:srgbClr val="434343"/>
                </a:solidFill>
              </a:rPr>
              <a:t>Vídeo conferencia “Uso Básico de Tabletas con SO </a:t>
            </a:r>
            <a:r>
              <a:rPr lang="es-MX" sz="1800" dirty="0" err="1" smtClean="0">
                <a:solidFill>
                  <a:srgbClr val="434343"/>
                </a:solidFill>
              </a:rPr>
              <a:t>Android</a:t>
            </a:r>
            <a:r>
              <a:rPr lang="es-MX" sz="1800" dirty="0" smtClean="0">
                <a:solidFill>
                  <a:srgbClr val="434343"/>
                </a:solidFill>
              </a:rPr>
              <a:t>” →</a:t>
            </a:r>
            <a:r>
              <a:rPr lang="es-MX" sz="1800" dirty="0" smtClean="0">
                <a:solidFill>
                  <a:srgbClr val="434343"/>
                </a:solidFill>
              </a:rPr>
              <a:t> </a:t>
            </a:r>
            <a:r>
              <a:rPr lang="es-MX" sz="1800" dirty="0" smtClean="0">
                <a:solidFill>
                  <a:srgbClr val="434343"/>
                </a:solidFill>
                <a:hlinkClick r:id="rId3"/>
              </a:rPr>
              <a:t>http://</a:t>
            </a:r>
            <a:r>
              <a:rPr lang="es-MX" sz="1800" dirty="0" smtClean="0">
                <a:solidFill>
                  <a:srgbClr val="434343"/>
                </a:solidFill>
                <a:hlinkClick r:id="rId3"/>
              </a:rPr>
              <a:t>bit.ly/1A1iXCs</a:t>
            </a:r>
            <a:endParaRPr lang="es-MX" sz="1800" dirty="0" smtClean="0">
              <a:solidFill>
                <a:srgbClr val="434343"/>
              </a:solidFill>
            </a:endParaRPr>
          </a:p>
          <a:p>
            <a:pPr lvl="0"/>
            <a:endParaRPr lang="es-MX" sz="1800" dirty="0" smtClean="0">
              <a:solidFill>
                <a:srgbClr val="434343"/>
              </a:solidFill>
            </a:endParaRPr>
          </a:p>
          <a:p>
            <a:r>
              <a:rPr lang="es-CO" sz="1800" dirty="0" err="1" smtClean="0">
                <a:solidFill>
                  <a:srgbClr val="434343"/>
                </a:solidFill>
              </a:rPr>
              <a:t>European</a:t>
            </a:r>
            <a:r>
              <a:rPr lang="es-CO" sz="1800" dirty="0" smtClean="0">
                <a:solidFill>
                  <a:srgbClr val="434343"/>
                </a:solidFill>
              </a:rPr>
              <a:t> </a:t>
            </a:r>
            <a:r>
              <a:rPr lang="es-CO" sz="1800" dirty="0" err="1" smtClean="0">
                <a:solidFill>
                  <a:srgbClr val="434343"/>
                </a:solidFill>
              </a:rPr>
              <a:t>Schoolnet</a:t>
            </a:r>
            <a:r>
              <a:rPr lang="es-CO" sz="1800" dirty="0" smtClean="0">
                <a:solidFill>
                  <a:srgbClr val="434343"/>
                </a:solidFill>
              </a:rPr>
              <a:t>: Iniciativas 1 a 1 con tabletas → </a:t>
            </a:r>
            <a:r>
              <a:rPr lang="es-CO" sz="1800" dirty="0" smtClean="0">
                <a:hlinkClick r:id="rId4"/>
              </a:rPr>
              <a:t>http://www.eduteka.org/eun-tabletas.php</a:t>
            </a:r>
            <a:endParaRPr lang="es-CO" sz="1800" dirty="0" smtClean="0"/>
          </a:p>
          <a:p>
            <a:pPr lvl="0"/>
            <a:endParaRPr lang="es-MX" sz="1800" dirty="0" smtClean="0">
              <a:solidFill>
                <a:srgbClr val="434343"/>
              </a:solidFill>
            </a:endParaRPr>
          </a:p>
          <a:p>
            <a:r>
              <a:rPr lang="es-CO" sz="1800" dirty="0" smtClean="0">
                <a:solidFill>
                  <a:srgbClr val="434343"/>
                </a:solidFill>
              </a:rPr>
              <a:t>Trucos de fotografía con celulares y tabletas → </a:t>
            </a:r>
            <a:r>
              <a:rPr lang="es-CO" sz="1800" dirty="0" smtClean="0">
                <a:hlinkClick r:id="rId5"/>
              </a:rPr>
              <a:t>http://</a:t>
            </a:r>
            <a:r>
              <a:rPr lang="es-CO" sz="1800" dirty="0" smtClean="0">
                <a:hlinkClick r:id="rId5"/>
              </a:rPr>
              <a:t>www.eduteka.org/fotografia-movil.php</a:t>
            </a:r>
            <a:endParaRPr lang="es-CO" sz="1800" dirty="0" smtClean="0"/>
          </a:p>
          <a:p>
            <a:r>
              <a:rPr lang="es-CO" sz="1800" dirty="0" smtClean="0"/>
              <a:t/>
            </a:r>
            <a:br>
              <a:rPr lang="es-CO" sz="1800" dirty="0" smtClean="0"/>
            </a:br>
            <a:r>
              <a:rPr lang="es-CO" sz="1800" dirty="0" smtClean="0">
                <a:solidFill>
                  <a:srgbClr val="434343"/>
                </a:solidFill>
              </a:rPr>
              <a:t>Herramientas para tomar apuntes digitales de clase → </a:t>
            </a:r>
            <a:r>
              <a:rPr lang="es-CO" sz="1800" dirty="0" smtClean="0">
                <a:hlinkClick r:id="rId6"/>
              </a:rPr>
              <a:t>http://</a:t>
            </a:r>
            <a:r>
              <a:rPr lang="es-CO" sz="1800" dirty="0" smtClean="0">
                <a:hlinkClick r:id="rId6"/>
              </a:rPr>
              <a:t>www.eduteka.org/apuntes.php</a:t>
            </a:r>
            <a:endParaRPr lang="es-CO" sz="1800" dirty="0" smtClean="0"/>
          </a:p>
          <a:p>
            <a:endParaRPr lang="es-CO" sz="1800" dirty="0" smtClean="0"/>
          </a:p>
          <a:p>
            <a:r>
              <a:rPr lang="es-CO" sz="1800" dirty="0" smtClean="0">
                <a:solidFill>
                  <a:srgbClr val="434343"/>
                </a:solidFill>
              </a:rPr>
              <a:t>Programa de la UNESCO para promover el aprendizaje móvil → </a:t>
            </a:r>
            <a:r>
              <a:rPr lang="es-CO" sz="1800" dirty="0" smtClean="0">
                <a:hlinkClick r:id="rId7"/>
              </a:rPr>
              <a:t>http://</a:t>
            </a:r>
            <a:r>
              <a:rPr lang="es-CO" sz="1800" dirty="0" smtClean="0">
                <a:hlinkClick r:id="rId7"/>
              </a:rPr>
              <a:t>www.eduteka.org/unesco-movil.php</a:t>
            </a:r>
            <a:endParaRPr lang="es-CO" sz="1800" dirty="0" smtClean="0"/>
          </a:p>
          <a:p>
            <a:endParaRPr lang="es-CO" sz="1800" dirty="0" smtClean="0"/>
          </a:p>
          <a:p>
            <a:r>
              <a:rPr lang="es-CO" sz="1800" dirty="0" smtClean="0">
                <a:solidFill>
                  <a:srgbClr val="434343"/>
                </a:solidFill>
              </a:rPr>
              <a:t>Aprendizaje mediante dispositivos móviles → </a:t>
            </a:r>
            <a:r>
              <a:rPr lang="es-CO" sz="1800" dirty="0" smtClean="0">
                <a:hlinkClick r:id="rId8"/>
              </a:rPr>
              <a:t>http://www.eduteka.org/dispositivosmoviles.php</a:t>
            </a:r>
            <a:endParaRPr lang="es-CO" sz="1800" dirty="0" smtClean="0"/>
          </a:p>
          <a:p>
            <a:endParaRPr lang="es-CO" sz="1800" dirty="0" smtClean="0"/>
          </a:p>
          <a:p>
            <a:endParaRPr lang="es-CO" sz="1800" dirty="0" smtClean="0"/>
          </a:p>
          <a:p>
            <a:endParaRPr lang="es-CO" sz="1800" dirty="0" smtClean="0"/>
          </a:p>
          <a:p>
            <a:endParaRPr lang="es-CO" sz="1800" dirty="0" smtClean="0"/>
          </a:p>
          <a:p>
            <a:endParaRPr lang="es-CO" sz="1800" dirty="0" smtClean="0"/>
          </a:p>
          <a:p>
            <a:pPr lvl="0"/>
            <a:endParaRPr lang="es-MX" sz="1800" dirty="0" smtClean="0">
              <a:solidFill>
                <a:srgbClr val="434343"/>
              </a:solidFill>
            </a:endParaRPr>
          </a:p>
          <a:p>
            <a:pPr lvl="0"/>
            <a:endParaRPr lang="es-MX" sz="1800" dirty="0" smtClean="0">
              <a:solidFill>
                <a:srgbClr val="434343"/>
              </a:solidFill>
            </a:endParaRPr>
          </a:p>
          <a:p>
            <a:pPr lvl="0" algn="r"/>
            <a:endParaRPr lang="en-US" sz="1200" dirty="0" smtClean="0">
              <a:solidFill>
                <a:srgbClr val="434343"/>
              </a:solidFill>
            </a:endParaRPr>
          </a:p>
          <a:p>
            <a:pPr lvl="0" algn="r"/>
            <a:endParaRPr lang="en-US" sz="1200" dirty="0" smtClean="0">
              <a:solidFill>
                <a:srgbClr val="434343"/>
              </a:solidFill>
            </a:endParaRPr>
          </a:p>
          <a:p>
            <a:pPr lvl="0" algn="r"/>
            <a:endParaRPr lang="en-US" sz="1200" dirty="0">
              <a:solidFill>
                <a:srgbClr val="434343"/>
              </a:solidFill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850"/>
          <p:cNvSpPr txBox="1">
            <a:spLocks/>
          </p:cNvSpPr>
          <p:nvPr/>
        </p:nvSpPr>
        <p:spPr>
          <a:xfrm>
            <a:off x="777239" y="476672"/>
            <a:ext cx="10766100" cy="1320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Tx/>
              <a:buFont typeface="Open Sans"/>
              <a:buNone/>
              <a:tabLst/>
              <a:defRPr/>
            </a:pPr>
            <a:r>
              <a:rPr kumimoji="0" lang="en-US" sz="4300" b="0" i="0" u="none" strike="noStrike" kern="0" cap="none" spc="0" normalizeH="0" baseline="0" noProof="0" dirty="0" smtClean="0">
                <a:ln>
                  <a:noFill/>
                </a:ln>
                <a:solidFill>
                  <a:schemeClr val="dk2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Gracias</a:t>
            </a:r>
            <a:endParaRPr kumimoji="0" lang="en-US" sz="4300" b="0" i="0" u="none" strike="noStrike" kern="0" cap="none" spc="0" normalizeH="0" baseline="0" noProof="0" dirty="0">
              <a:ln>
                <a:noFill/>
              </a:ln>
              <a:solidFill>
                <a:schemeClr val="dk2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" name="Shape 433"/>
          <p:cNvSpPr/>
          <p:nvPr/>
        </p:nvSpPr>
        <p:spPr>
          <a:xfrm>
            <a:off x="621804" y="2132856"/>
            <a:ext cx="5721599" cy="967159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7" name="Shape 434"/>
          <p:cNvSpPr txBox="1">
            <a:spLocks/>
          </p:cNvSpPr>
          <p:nvPr/>
        </p:nvSpPr>
        <p:spPr>
          <a:xfrm>
            <a:off x="751205" y="2420888"/>
            <a:ext cx="6999391" cy="1053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42900">
              <a:buClr>
                <a:schemeClr val="dk2"/>
              </a:buClr>
              <a:buSzPct val="100000"/>
              <a:defRPr/>
            </a:pPr>
            <a:r>
              <a:rPr lang="es-CO" sz="1800" dirty="0" smtClean="0"/>
              <a:t>Acceda</a:t>
            </a:r>
            <a:r>
              <a:rPr kumimoji="0" lang="es-CO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a esta presentación en: </a:t>
            </a:r>
            <a:r>
              <a:rPr lang="es-CO" sz="1800" dirty="0" smtClean="0">
                <a:hlinkClick r:id="rId2"/>
              </a:rPr>
              <a:t>http://bit.ly/1Awy1Jn</a:t>
            </a:r>
            <a:r>
              <a:rPr kumimoji="0" lang="es-CO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</a:t>
            </a:r>
            <a:endParaRPr kumimoji="0" lang="es-CO" sz="1800" b="0" i="0" u="sng" strike="noStrike" kern="0" cap="none" spc="0" normalizeH="0" baseline="0" noProof="0" dirty="0">
              <a:ln>
                <a:noFill/>
              </a:ln>
              <a:solidFill>
                <a:schemeClr val="hlink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Shape 431"/>
          <p:cNvSpPr txBox="1">
            <a:spLocks noGrp="1"/>
          </p:cNvSpPr>
          <p:nvPr>
            <p:ph type="body" idx="1"/>
          </p:nvPr>
        </p:nvSpPr>
        <p:spPr>
          <a:xfrm>
            <a:off x="8038628" y="4040348"/>
            <a:ext cx="3528392" cy="722399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buNone/>
            </a:pPr>
            <a:r>
              <a:rPr lang="en-US" sz="2800" dirty="0" smtClean="0"/>
              <a:t> @andresavila08</a:t>
            </a:r>
            <a:br>
              <a:rPr lang="en-US" sz="2800" dirty="0" smtClean="0"/>
            </a:br>
            <a:endParaRPr lang="en-US" sz="2800" dirty="0" smtClean="0"/>
          </a:p>
          <a:p>
            <a:pPr lvl="0" rtl="0">
              <a:buNone/>
            </a:pPr>
            <a:endParaRPr lang="en-US" sz="1600" dirty="0" smtClean="0"/>
          </a:p>
          <a:p>
            <a:pPr lvl="0" rtl="0">
              <a:buNone/>
            </a:pPr>
            <a:endParaRPr lang="en-US" sz="1600" dirty="0"/>
          </a:p>
        </p:txBody>
      </p:sp>
      <p:sp>
        <p:nvSpPr>
          <p:cNvPr id="9" name="7 Marcador de texto"/>
          <p:cNvSpPr>
            <a:spLocks noGrp="1"/>
          </p:cNvSpPr>
          <p:nvPr>
            <p:ph type="body" idx="2"/>
          </p:nvPr>
        </p:nvSpPr>
        <p:spPr>
          <a:xfrm>
            <a:off x="777239" y="4254960"/>
            <a:ext cx="5245165" cy="566928"/>
          </a:xfrm>
        </p:spPr>
        <p:txBody>
          <a:bodyPr/>
          <a:lstStyle/>
          <a:p>
            <a:r>
              <a:rPr lang="es-MX" dirty="0" smtClean="0"/>
              <a:t>Ingeniero de Sistemas</a:t>
            </a:r>
            <a:br>
              <a:rPr lang="es-MX" dirty="0" smtClean="0"/>
            </a:br>
            <a:r>
              <a:rPr lang="es-MX" dirty="0" smtClean="0"/>
              <a:t>Fundación Gabriel </a:t>
            </a:r>
            <a:r>
              <a:rPr lang="es-MX" dirty="0" err="1" smtClean="0"/>
              <a:t>Piedrahita</a:t>
            </a:r>
            <a:r>
              <a:rPr lang="es-MX" dirty="0" smtClean="0"/>
              <a:t> Uribe</a:t>
            </a:r>
            <a:br>
              <a:rPr lang="es-MX" dirty="0" smtClean="0"/>
            </a:br>
            <a:r>
              <a:rPr lang="es-MX" dirty="0" smtClean="0"/>
              <a:t>Portal Educativo </a:t>
            </a:r>
            <a:r>
              <a:rPr lang="es-MX" dirty="0" err="1" smtClean="0"/>
              <a:t>Eduteka</a:t>
            </a:r>
            <a:endParaRPr lang="es-CO" dirty="0"/>
          </a:p>
        </p:txBody>
      </p:sp>
      <p:pic>
        <p:nvPicPr>
          <p:cNvPr id="188418" name="Picture 2" descr="C:\Users\Andres\AppData\Local\Temp\x10sctmp25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86500" y="3789040"/>
            <a:ext cx="1219200" cy="1104901"/>
          </a:xfrm>
          <a:prstGeom prst="rect">
            <a:avLst/>
          </a:prstGeom>
          <a:noFill/>
        </p:spPr>
      </p:pic>
      <p:sp>
        <p:nvSpPr>
          <p:cNvPr id="11" name="Shape 431"/>
          <p:cNvSpPr txBox="1">
            <a:spLocks/>
          </p:cNvSpPr>
          <p:nvPr/>
        </p:nvSpPr>
        <p:spPr>
          <a:xfrm>
            <a:off x="775073" y="3797424"/>
            <a:ext cx="4752528" cy="722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989898"/>
              </a:buClr>
              <a:buSzTx/>
              <a:buFont typeface="Open Sans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lt2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Carlos Andrés Ávila Dorado</a:t>
            </a:r>
            <a:b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lt2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</a:b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lt2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989898"/>
              </a:buClr>
              <a:buSzTx/>
              <a:buFont typeface="Open Sans"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chemeClr val="lt2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rgbClr val="989898"/>
              </a:buClr>
              <a:buSzTx/>
              <a:buFont typeface="Open Sans"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chemeClr val="lt2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2" name="Picture 2" descr="C:\Users\Andres\AppData\Local\Temp\x10sctmp26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25864" y="6021288"/>
            <a:ext cx="1888628" cy="490130"/>
          </a:xfrm>
          <a:prstGeom prst="rect">
            <a:avLst/>
          </a:prstGeom>
          <a:noFill/>
        </p:spPr>
      </p:pic>
      <p:pic>
        <p:nvPicPr>
          <p:cNvPr id="13" name="Picture 4" descr="C:\Users\Andres\AppData\Local\Temp\x10sctmp27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589118" y="5956436"/>
            <a:ext cx="2545854" cy="568908"/>
          </a:xfrm>
          <a:prstGeom prst="rect">
            <a:avLst/>
          </a:prstGeom>
          <a:noFill/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617535" y="5877272"/>
            <a:ext cx="768726" cy="796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Theme">
  <a:themeElements>
    <a:clrScheme name="Google Enterprise">
      <a:dk1>
        <a:srgbClr val="222222"/>
      </a:dk1>
      <a:lt1>
        <a:srgbClr val="FFFFFF"/>
      </a:lt1>
      <a:dk2>
        <a:srgbClr val="464646"/>
      </a:dk2>
      <a:lt2>
        <a:srgbClr val="6E6E6E"/>
      </a:lt2>
      <a:accent1>
        <a:srgbClr val="3369E8"/>
      </a:accent1>
      <a:accent2>
        <a:srgbClr val="EEB211"/>
      </a:accent2>
      <a:accent3>
        <a:srgbClr val="009925"/>
      </a:accent3>
      <a:accent4>
        <a:srgbClr val="D50F25"/>
      </a:accent4>
      <a:accent5>
        <a:srgbClr val="939393"/>
      </a:accent5>
      <a:accent6>
        <a:srgbClr val="B1B1B1"/>
      </a:accent6>
      <a:hlink>
        <a:srgbClr val="3369E8"/>
      </a:hlink>
      <a:folHlink>
        <a:srgbClr val="3369E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2245</TotalTime>
  <Words>2232</Words>
  <Application>Microsoft Office PowerPoint</Application>
  <PresentationFormat>Personalizado</PresentationFormat>
  <Paragraphs>321</Paragraphs>
  <Slides>75</Slides>
  <Notes>63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75</vt:i4>
      </vt:variant>
    </vt:vector>
  </HeadingPairs>
  <TitlesOfParts>
    <vt:vector size="76" baseType="lpstr">
      <vt:lpstr>Custom Theme</vt:lpstr>
      <vt:lpstr>Uso Básico de Tabletas con Sistema Operativo Android – Lenovo Yoga</vt:lpstr>
      <vt:lpstr>Contenido</vt:lpstr>
      <vt:lpstr>Definición de tableta</vt:lpstr>
      <vt:lpstr>Tableta Vs Computador Tradicional</vt:lpstr>
      <vt:lpstr>Diapositiva 5</vt:lpstr>
      <vt:lpstr>Historia</vt:lpstr>
      <vt:lpstr>Historia</vt:lpstr>
      <vt:lpstr>Diapositiva 8</vt:lpstr>
      <vt:lpstr>Tipos de Tabletas</vt:lpstr>
      <vt:lpstr>Tipos de Pantalla</vt:lpstr>
      <vt:lpstr>Partes de una Tableta</vt:lpstr>
      <vt:lpstr>Diapositiva 12</vt:lpstr>
      <vt:lpstr>Usos Comunes</vt:lpstr>
      <vt:lpstr>Diapositiva 14</vt:lpstr>
      <vt:lpstr>Ventajas</vt:lpstr>
      <vt:lpstr>Ventajas</vt:lpstr>
      <vt:lpstr>Desventajas</vt:lpstr>
      <vt:lpstr>Sistemas Operativos</vt:lpstr>
      <vt:lpstr>Diapositiva 19</vt:lpstr>
      <vt:lpstr>Definición SO Android</vt:lpstr>
      <vt:lpstr>Diapositiva 21</vt:lpstr>
      <vt:lpstr>Diapositiva 22</vt:lpstr>
      <vt:lpstr>Tableta Lenovo Yoga</vt:lpstr>
      <vt:lpstr>Diapositiva 24</vt:lpstr>
      <vt:lpstr>Crear una cuenta en Gmail</vt:lpstr>
      <vt:lpstr>Apps de Google incluidos en la tableta</vt:lpstr>
      <vt:lpstr>Apps diferentes a la suite de Google</vt:lpstr>
      <vt:lpstr>Diapositiva 28</vt:lpstr>
      <vt:lpstr>Google Play</vt:lpstr>
      <vt:lpstr>Diapositiva 30</vt:lpstr>
      <vt:lpstr>   Google Drive</vt:lpstr>
      <vt:lpstr>   Box</vt:lpstr>
      <vt:lpstr>   SHAREit</vt:lpstr>
      <vt:lpstr>   Pushbullet</vt:lpstr>
      <vt:lpstr>Diapositiva 35</vt:lpstr>
      <vt:lpstr>Diapositiva 36</vt:lpstr>
      <vt:lpstr>Diapositiva 37</vt:lpstr>
      <vt:lpstr>Diapositiva 38</vt:lpstr>
      <vt:lpstr>Diapositiva 39</vt:lpstr>
      <vt:lpstr>Diapositiva 40</vt:lpstr>
      <vt:lpstr>Diapositiva 41</vt:lpstr>
      <vt:lpstr>Diapositiva 42</vt:lpstr>
      <vt:lpstr>Definición de Sensor</vt:lpstr>
      <vt:lpstr>   Sensor Box for Android</vt:lpstr>
      <vt:lpstr>Diapositiva 45</vt:lpstr>
      <vt:lpstr>   Shazam</vt:lpstr>
      <vt:lpstr>Scratcher Control</vt:lpstr>
      <vt:lpstr>Diapositiva 48</vt:lpstr>
      <vt:lpstr>Diapositiva 49</vt:lpstr>
      <vt:lpstr>Diapositiva 50</vt:lpstr>
      <vt:lpstr>Evernote</vt:lpstr>
      <vt:lpstr>   Google Keep</vt:lpstr>
      <vt:lpstr>   CamScanner</vt:lpstr>
      <vt:lpstr>   La Biblia</vt:lpstr>
      <vt:lpstr>   Blogger</vt:lpstr>
      <vt:lpstr>   Vidtrim</vt:lpstr>
      <vt:lpstr>   Movenote</vt:lpstr>
      <vt:lpstr>   Pixlr Express</vt:lpstr>
      <vt:lpstr>   Diptic</vt:lpstr>
      <vt:lpstr>Click icon to access</vt:lpstr>
      <vt:lpstr>   Google Maps</vt:lpstr>
      <vt:lpstr>   Google Earth</vt:lpstr>
      <vt:lpstr>   TuneIn Radio</vt:lpstr>
      <vt:lpstr>Diapositiva 64</vt:lpstr>
      <vt:lpstr>   NASA</vt:lpstr>
      <vt:lpstr>   StarChart</vt:lpstr>
      <vt:lpstr>   D. Bones – Learn the Skeleton</vt:lpstr>
      <vt:lpstr>   Math Ref</vt:lpstr>
      <vt:lpstr>   Motion Math: Fractions</vt:lpstr>
      <vt:lpstr>   Kids ABC Phonics</vt:lpstr>
      <vt:lpstr>   Duolingo</vt:lpstr>
      <vt:lpstr>   iStorybooks</vt:lpstr>
      <vt:lpstr>   VocabularySpellingCity</vt:lpstr>
      <vt:lpstr>Contenidos de apoyo</vt:lpstr>
      <vt:lpstr>Diapositiva 75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75 Apps for your class</dc:title>
  <dc:creator>Andres</dc:creator>
  <cp:lastModifiedBy>Andres</cp:lastModifiedBy>
  <cp:revision>364</cp:revision>
  <dcterms:modified xsi:type="dcterms:W3CDTF">2014-12-05T21:43:51Z</dcterms:modified>
</cp:coreProperties>
</file>