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4"/>
  </p:notesMasterIdLst>
  <p:sldIdLst>
    <p:sldId id="256" r:id="rId2"/>
    <p:sldId id="1710" r:id="rId3"/>
    <p:sldId id="1747" r:id="rId4"/>
    <p:sldId id="1745" r:id="rId5"/>
    <p:sldId id="1722" r:id="rId6"/>
    <p:sldId id="1711" r:id="rId7"/>
    <p:sldId id="1736" r:id="rId8"/>
    <p:sldId id="1737" r:id="rId9"/>
    <p:sldId id="1716" r:id="rId10"/>
    <p:sldId id="1724" r:id="rId11"/>
    <p:sldId id="1770" r:id="rId12"/>
    <p:sldId id="1748" r:id="rId13"/>
    <p:sldId id="1749" r:id="rId14"/>
    <p:sldId id="1750" r:id="rId15"/>
    <p:sldId id="1751" r:id="rId16"/>
    <p:sldId id="1758" r:id="rId17"/>
    <p:sldId id="1757" r:id="rId18"/>
    <p:sldId id="1756" r:id="rId19"/>
    <p:sldId id="1755" r:id="rId20"/>
    <p:sldId id="1754" r:id="rId21"/>
    <p:sldId id="1753" r:id="rId22"/>
    <p:sldId id="1752" r:id="rId23"/>
    <p:sldId id="1759" r:id="rId24"/>
    <p:sldId id="1762" r:id="rId25"/>
    <p:sldId id="1761" r:id="rId26"/>
    <p:sldId id="1760" r:id="rId27"/>
    <p:sldId id="1763" r:id="rId28"/>
    <p:sldId id="1764" r:id="rId29"/>
    <p:sldId id="1765" r:id="rId30"/>
    <p:sldId id="1766" r:id="rId31"/>
    <p:sldId id="1769" r:id="rId32"/>
    <p:sldId id="1768" r:id="rId33"/>
    <p:sldId id="1726" r:id="rId34"/>
    <p:sldId id="1725" r:id="rId35"/>
    <p:sldId id="1742" r:id="rId36"/>
    <p:sldId id="1728" r:id="rId37"/>
    <p:sldId id="1771" r:id="rId38"/>
    <p:sldId id="1739" r:id="rId39"/>
    <p:sldId id="1727" r:id="rId40"/>
    <p:sldId id="1732" r:id="rId41"/>
    <p:sldId id="1772" r:id="rId42"/>
    <p:sldId id="1735" r:id="rId43"/>
    <p:sldId id="1733" r:id="rId44"/>
    <p:sldId id="1730" r:id="rId45"/>
    <p:sldId id="1731" r:id="rId46"/>
    <p:sldId id="1706" r:id="rId47"/>
    <p:sldId id="1707" r:id="rId48"/>
    <p:sldId id="1708" r:id="rId49"/>
    <p:sldId id="909" r:id="rId50"/>
    <p:sldId id="1712" r:id="rId51"/>
    <p:sldId id="910" r:id="rId52"/>
    <p:sldId id="1700" r:id="rId53"/>
    <p:sldId id="1698" r:id="rId54"/>
    <p:sldId id="905" r:id="rId55"/>
    <p:sldId id="1697" r:id="rId56"/>
    <p:sldId id="906" r:id="rId57"/>
    <p:sldId id="1699" r:id="rId58"/>
    <p:sldId id="907" r:id="rId59"/>
    <p:sldId id="908" r:id="rId60"/>
    <p:sldId id="1709" r:id="rId61"/>
    <p:sldId id="1705" r:id="rId62"/>
    <p:sldId id="280" r:id="rId63"/>
    <p:sldId id="279" r:id="rId64"/>
    <p:sldId id="281" r:id="rId65"/>
    <p:sldId id="1693" r:id="rId66"/>
    <p:sldId id="1734" r:id="rId67"/>
    <p:sldId id="1773" r:id="rId68"/>
    <p:sldId id="1743" r:id="rId69"/>
    <p:sldId id="1741" r:id="rId70"/>
    <p:sldId id="1740" r:id="rId71"/>
    <p:sldId id="1691" r:id="rId72"/>
    <p:sldId id="1744" r:id="rId73"/>
  </p:sldIdLst>
  <p:sldSz cx="9144000" cy="5143500" type="screen16x9"/>
  <p:notesSz cx="7010400" cy="9396413"/>
  <p:embeddedFontLst>
    <p:embeddedFont>
      <p:font typeface="Arial Narrow" panose="020B0606020202030204" pitchFamily="34" charset="0"/>
      <p:regular r:id="rId75"/>
      <p:bold r:id="rId76"/>
      <p:italic r:id="rId77"/>
      <p:boldItalic r:id="rId78"/>
    </p:embeddedFont>
    <p:embeddedFont>
      <p:font typeface="Lato" panose="020F0502020204030203" pitchFamily="34" charset="0"/>
      <p:regular r:id="rId79"/>
      <p:bold r:id="rId80"/>
      <p:italic r:id="rId81"/>
      <p:boldItalic r:id="rId82"/>
    </p:embeddedFont>
    <p:embeddedFont>
      <p:font typeface="Montserrat" panose="00000500000000000000" pitchFamily="2" charset="0"/>
      <p:regular r:id="rId83"/>
      <p:bold r:id="rId84"/>
      <p:italic r:id="rId85"/>
      <p:boldItalic r:id="rId86"/>
    </p:embeddedFont>
    <p:embeddedFont>
      <p:font typeface="Raleway" pitchFamily="2" charset="0"/>
      <p:regular r:id="rId87"/>
      <p:bold r:id="rId88"/>
      <p:italic r:id="rId89"/>
      <p:boldItalic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8BB"/>
    <a:srgbClr val="F4D8C0"/>
    <a:srgbClr val="FFC1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0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6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70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0.fntdata"/><Relationship Id="rId89" Type="http://schemas.openxmlformats.org/officeDocument/2006/relationships/font" Target="fonts/font15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notesMaster" Target="notesMasters/notesMaster1.xml"/><Relationship Id="rId79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font" Target="fonts/font16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6.fntdata"/><Relationship Id="rId85" Type="http://schemas.openxmlformats.org/officeDocument/2006/relationships/font" Target="fonts/font11.fntdata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1.fntdata"/><Relationship Id="rId83" Type="http://schemas.openxmlformats.org/officeDocument/2006/relationships/font" Target="fonts/font9.fntdata"/><Relationship Id="rId88" Type="http://schemas.openxmlformats.org/officeDocument/2006/relationships/font" Target="fonts/font14.fntdata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4.fntdata"/><Relationship Id="rId81" Type="http://schemas.openxmlformats.org/officeDocument/2006/relationships/font" Target="fonts/font7.fntdata"/><Relationship Id="rId86" Type="http://schemas.openxmlformats.org/officeDocument/2006/relationships/font" Target="fonts/font12.fntdata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3.fntdata"/><Relationship Id="rId61" Type="http://schemas.openxmlformats.org/officeDocument/2006/relationships/slide" Target="slides/slide60.xml"/><Relationship Id="rId82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B3C5E2-CE8E-DE4D-809D-003A0700B06A}" type="doc">
      <dgm:prSet loTypeId="urn:microsoft.com/office/officeart/2009/3/layout/StepUpProcess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MX"/>
        </a:p>
      </dgm:t>
    </dgm:pt>
    <dgm:pt modelId="{A3B7FE37-71E6-A345-8CBB-73B505A49FB0}">
      <dgm:prSet phldrT="[Texto]"/>
      <dgm:spPr/>
      <dgm:t>
        <a:bodyPr/>
        <a:lstStyle/>
        <a:p>
          <a:r>
            <a:rPr lang="es-CO" b="1" dirty="0">
              <a:solidFill>
                <a:srgbClr val="0070C0"/>
              </a:solidFill>
            </a:rPr>
            <a:t>CED: </a:t>
          </a:r>
          <a:r>
            <a:rPr lang="es-CO" dirty="0"/>
            <a:t>Centro de Estimulación y Desarrollo</a:t>
          </a:r>
          <a:endParaRPr lang="es-MX" dirty="0"/>
        </a:p>
      </dgm:t>
    </dgm:pt>
    <dgm:pt modelId="{48E1BFB3-372E-4447-A958-56AE4A38BB62}" type="parTrans" cxnId="{96A7892F-50D8-6743-8216-82F6DC102D51}">
      <dgm:prSet/>
      <dgm:spPr/>
      <dgm:t>
        <a:bodyPr/>
        <a:lstStyle/>
        <a:p>
          <a:endParaRPr lang="es-MX"/>
        </a:p>
      </dgm:t>
    </dgm:pt>
    <dgm:pt modelId="{E918852F-4228-6249-A3A3-B400EFB6525D}" type="sibTrans" cxnId="{96A7892F-50D8-6743-8216-82F6DC102D51}">
      <dgm:prSet/>
      <dgm:spPr/>
      <dgm:t>
        <a:bodyPr/>
        <a:lstStyle/>
        <a:p>
          <a:endParaRPr lang="es-MX"/>
        </a:p>
      </dgm:t>
    </dgm:pt>
    <dgm:pt modelId="{582A7433-8E18-0F47-B8F6-572080ACB797}">
      <dgm:prSet phldrT="[Texto]"/>
      <dgm:spPr/>
      <dgm:t>
        <a:bodyPr/>
        <a:lstStyle/>
        <a:p>
          <a:r>
            <a:rPr lang="es-CO" b="1" dirty="0">
              <a:solidFill>
                <a:srgbClr val="0070C0"/>
              </a:solidFill>
            </a:rPr>
            <a:t>Al colegio con TQ: </a:t>
          </a:r>
          <a:r>
            <a:rPr lang="es-CO" dirty="0"/>
            <a:t>educación escolar en colegios de alta calidad</a:t>
          </a:r>
          <a:endParaRPr lang="es-MX" dirty="0"/>
        </a:p>
      </dgm:t>
    </dgm:pt>
    <dgm:pt modelId="{1669D18C-5401-B94B-96C2-580AD6235FBA}" type="parTrans" cxnId="{1B58504D-33CE-614F-B1B0-449AE43D5D8C}">
      <dgm:prSet/>
      <dgm:spPr/>
      <dgm:t>
        <a:bodyPr/>
        <a:lstStyle/>
        <a:p>
          <a:endParaRPr lang="es-MX"/>
        </a:p>
      </dgm:t>
    </dgm:pt>
    <dgm:pt modelId="{DEBB5951-0270-3340-9D6A-08D41261AC92}" type="sibTrans" cxnId="{1B58504D-33CE-614F-B1B0-449AE43D5D8C}">
      <dgm:prSet/>
      <dgm:spPr/>
      <dgm:t>
        <a:bodyPr/>
        <a:lstStyle/>
        <a:p>
          <a:endParaRPr lang="es-MX"/>
        </a:p>
      </dgm:t>
    </dgm:pt>
    <dgm:pt modelId="{CAE1933A-41D2-F14C-9139-3677C1D38C0A}">
      <dgm:prSet phldrT="[Texto]"/>
      <dgm:spPr/>
      <dgm:t>
        <a:bodyPr/>
        <a:lstStyle/>
        <a:p>
          <a:r>
            <a:rPr lang="es-MX" b="1" dirty="0"/>
            <a:t>Becas universitarias</a:t>
          </a:r>
          <a:endParaRPr lang="es-MX" dirty="0"/>
        </a:p>
      </dgm:t>
    </dgm:pt>
    <dgm:pt modelId="{72F3160B-52C1-3A41-BC69-4BE6D0242733}" type="parTrans" cxnId="{51D856CD-2EA2-EF4F-8815-A29FDDA7742E}">
      <dgm:prSet/>
      <dgm:spPr/>
      <dgm:t>
        <a:bodyPr/>
        <a:lstStyle/>
        <a:p>
          <a:endParaRPr lang="es-MX"/>
        </a:p>
      </dgm:t>
    </dgm:pt>
    <dgm:pt modelId="{B00EA7EE-E585-1943-9E4B-6A152D47B4F4}" type="sibTrans" cxnId="{51D856CD-2EA2-EF4F-8815-A29FDDA7742E}">
      <dgm:prSet/>
      <dgm:spPr/>
      <dgm:t>
        <a:bodyPr/>
        <a:lstStyle/>
        <a:p>
          <a:endParaRPr lang="es-MX"/>
        </a:p>
      </dgm:t>
    </dgm:pt>
    <dgm:pt modelId="{B9608509-3C24-A441-9ECB-9EF675FC0269}" type="pres">
      <dgm:prSet presAssocID="{4BB3C5E2-CE8E-DE4D-809D-003A0700B06A}" presName="rootnode" presStyleCnt="0">
        <dgm:presLayoutVars>
          <dgm:chMax/>
          <dgm:chPref/>
          <dgm:dir/>
          <dgm:animLvl val="lvl"/>
        </dgm:presLayoutVars>
      </dgm:prSet>
      <dgm:spPr/>
    </dgm:pt>
    <dgm:pt modelId="{1374C799-50B2-5F43-8524-1D119A884E85}" type="pres">
      <dgm:prSet presAssocID="{A3B7FE37-71E6-A345-8CBB-73B505A49FB0}" presName="composite" presStyleCnt="0"/>
      <dgm:spPr/>
    </dgm:pt>
    <dgm:pt modelId="{298BF6F7-5390-5C44-8E6F-FD4CB2B55AF1}" type="pres">
      <dgm:prSet presAssocID="{A3B7FE37-71E6-A345-8CBB-73B505A49FB0}" presName="LShape" presStyleLbl="alignNode1" presStyleIdx="0" presStyleCnt="5"/>
      <dgm:spPr/>
    </dgm:pt>
    <dgm:pt modelId="{426CC37A-9035-BA44-871B-0C2B1AE29D5A}" type="pres">
      <dgm:prSet presAssocID="{A3B7FE37-71E6-A345-8CBB-73B505A49FB0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D92FBB8D-87EE-F544-AF36-0B6A4846FE48}" type="pres">
      <dgm:prSet presAssocID="{A3B7FE37-71E6-A345-8CBB-73B505A49FB0}" presName="Triangle" presStyleLbl="alignNode1" presStyleIdx="1" presStyleCnt="5"/>
      <dgm:spPr/>
    </dgm:pt>
    <dgm:pt modelId="{07A698FE-C204-4543-9831-1E48A30647BC}" type="pres">
      <dgm:prSet presAssocID="{E918852F-4228-6249-A3A3-B400EFB6525D}" presName="sibTrans" presStyleCnt="0"/>
      <dgm:spPr/>
    </dgm:pt>
    <dgm:pt modelId="{E41E4154-1CE4-CF43-9D12-F1081199ADE4}" type="pres">
      <dgm:prSet presAssocID="{E918852F-4228-6249-A3A3-B400EFB6525D}" presName="space" presStyleCnt="0"/>
      <dgm:spPr/>
    </dgm:pt>
    <dgm:pt modelId="{1B702BD7-333A-7B41-9829-224835A1EA62}" type="pres">
      <dgm:prSet presAssocID="{582A7433-8E18-0F47-B8F6-572080ACB797}" presName="composite" presStyleCnt="0"/>
      <dgm:spPr/>
    </dgm:pt>
    <dgm:pt modelId="{2F3E5EA2-28EE-0243-A197-5EF1284674A7}" type="pres">
      <dgm:prSet presAssocID="{582A7433-8E18-0F47-B8F6-572080ACB797}" presName="LShape" presStyleLbl="alignNode1" presStyleIdx="2" presStyleCnt="5"/>
      <dgm:spPr/>
    </dgm:pt>
    <dgm:pt modelId="{8B126E6D-731F-B348-9BCE-EAEB423D6C05}" type="pres">
      <dgm:prSet presAssocID="{582A7433-8E18-0F47-B8F6-572080ACB797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3749E8E2-8A1C-ED49-85A8-F5F3AEF9541B}" type="pres">
      <dgm:prSet presAssocID="{582A7433-8E18-0F47-B8F6-572080ACB797}" presName="Triangle" presStyleLbl="alignNode1" presStyleIdx="3" presStyleCnt="5"/>
      <dgm:spPr/>
    </dgm:pt>
    <dgm:pt modelId="{1DF19DC0-787E-B34B-8E02-8DF61D1E7441}" type="pres">
      <dgm:prSet presAssocID="{DEBB5951-0270-3340-9D6A-08D41261AC92}" presName="sibTrans" presStyleCnt="0"/>
      <dgm:spPr/>
    </dgm:pt>
    <dgm:pt modelId="{754CAE19-9F1A-B142-BC25-D33067380B84}" type="pres">
      <dgm:prSet presAssocID="{DEBB5951-0270-3340-9D6A-08D41261AC92}" presName="space" presStyleCnt="0"/>
      <dgm:spPr/>
    </dgm:pt>
    <dgm:pt modelId="{6A3A89ED-5934-264B-AB2E-59BB925C1D8F}" type="pres">
      <dgm:prSet presAssocID="{CAE1933A-41D2-F14C-9139-3677C1D38C0A}" presName="composite" presStyleCnt="0"/>
      <dgm:spPr/>
    </dgm:pt>
    <dgm:pt modelId="{3DD6B09D-0F5D-E447-A338-3F4423B8A601}" type="pres">
      <dgm:prSet presAssocID="{CAE1933A-41D2-F14C-9139-3677C1D38C0A}" presName="LShape" presStyleLbl="alignNode1" presStyleIdx="4" presStyleCnt="5"/>
      <dgm:spPr/>
    </dgm:pt>
    <dgm:pt modelId="{6CABA193-7138-DB4B-8CD3-2573FCAB63C0}" type="pres">
      <dgm:prSet presAssocID="{CAE1933A-41D2-F14C-9139-3677C1D38C0A}" presName="ParentText" presStyleLbl="revTx" presStyleIdx="2" presStyleCnt="3" custScaleX="128745" custLinFactNeighborX="15483" custLinFactNeighborY="684">
        <dgm:presLayoutVars>
          <dgm:chMax val="0"/>
          <dgm:chPref val="0"/>
          <dgm:bulletEnabled val="1"/>
        </dgm:presLayoutVars>
      </dgm:prSet>
      <dgm:spPr/>
    </dgm:pt>
  </dgm:ptLst>
  <dgm:cxnLst>
    <dgm:cxn modelId="{96A7892F-50D8-6743-8216-82F6DC102D51}" srcId="{4BB3C5E2-CE8E-DE4D-809D-003A0700B06A}" destId="{A3B7FE37-71E6-A345-8CBB-73B505A49FB0}" srcOrd="0" destOrd="0" parTransId="{48E1BFB3-372E-4447-A958-56AE4A38BB62}" sibTransId="{E918852F-4228-6249-A3A3-B400EFB6525D}"/>
    <dgm:cxn modelId="{FD4F5F3C-5828-324D-A718-C8D8AF9245A8}" type="presOf" srcId="{4BB3C5E2-CE8E-DE4D-809D-003A0700B06A}" destId="{B9608509-3C24-A441-9ECB-9EF675FC0269}" srcOrd="0" destOrd="0" presId="urn:microsoft.com/office/officeart/2009/3/layout/StepUpProcess"/>
    <dgm:cxn modelId="{1B58504D-33CE-614F-B1B0-449AE43D5D8C}" srcId="{4BB3C5E2-CE8E-DE4D-809D-003A0700B06A}" destId="{582A7433-8E18-0F47-B8F6-572080ACB797}" srcOrd="1" destOrd="0" parTransId="{1669D18C-5401-B94B-96C2-580AD6235FBA}" sibTransId="{DEBB5951-0270-3340-9D6A-08D41261AC92}"/>
    <dgm:cxn modelId="{A8112196-65F9-8A48-B725-F30560402011}" type="presOf" srcId="{582A7433-8E18-0F47-B8F6-572080ACB797}" destId="{8B126E6D-731F-B348-9BCE-EAEB423D6C05}" srcOrd="0" destOrd="0" presId="urn:microsoft.com/office/officeart/2009/3/layout/StepUpProcess"/>
    <dgm:cxn modelId="{51D856CD-2EA2-EF4F-8815-A29FDDA7742E}" srcId="{4BB3C5E2-CE8E-DE4D-809D-003A0700B06A}" destId="{CAE1933A-41D2-F14C-9139-3677C1D38C0A}" srcOrd="2" destOrd="0" parTransId="{72F3160B-52C1-3A41-BC69-4BE6D0242733}" sibTransId="{B00EA7EE-E585-1943-9E4B-6A152D47B4F4}"/>
    <dgm:cxn modelId="{7FF094DD-D616-3848-9061-9E8991DFE80C}" type="presOf" srcId="{CAE1933A-41D2-F14C-9139-3677C1D38C0A}" destId="{6CABA193-7138-DB4B-8CD3-2573FCAB63C0}" srcOrd="0" destOrd="0" presId="urn:microsoft.com/office/officeart/2009/3/layout/StepUpProcess"/>
    <dgm:cxn modelId="{F6A931E0-6293-3147-B6DC-3ED961E4D8A6}" type="presOf" srcId="{A3B7FE37-71E6-A345-8CBB-73B505A49FB0}" destId="{426CC37A-9035-BA44-871B-0C2B1AE29D5A}" srcOrd="0" destOrd="0" presId="urn:microsoft.com/office/officeart/2009/3/layout/StepUpProcess"/>
    <dgm:cxn modelId="{7C7CC474-17D1-934B-A265-9EA1376DB1D9}" type="presParOf" srcId="{B9608509-3C24-A441-9ECB-9EF675FC0269}" destId="{1374C799-50B2-5F43-8524-1D119A884E85}" srcOrd="0" destOrd="0" presId="urn:microsoft.com/office/officeart/2009/3/layout/StepUpProcess"/>
    <dgm:cxn modelId="{3F571658-5561-7144-818A-E07B15FB8878}" type="presParOf" srcId="{1374C799-50B2-5F43-8524-1D119A884E85}" destId="{298BF6F7-5390-5C44-8E6F-FD4CB2B55AF1}" srcOrd="0" destOrd="0" presId="urn:microsoft.com/office/officeart/2009/3/layout/StepUpProcess"/>
    <dgm:cxn modelId="{03B78B1E-A066-7C49-B9FB-DB9EA4FF9B7E}" type="presParOf" srcId="{1374C799-50B2-5F43-8524-1D119A884E85}" destId="{426CC37A-9035-BA44-871B-0C2B1AE29D5A}" srcOrd="1" destOrd="0" presId="urn:microsoft.com/office/officeart/2009/3/layout/StepUpProcess"/>
    <dgm:cxn modelId="{00EC236F-5CB1-6F4B-8305-B0285C3D742B}" type="presParOf" srcId="{1374C799-50B2-5F43-8524-1D119A884E85}" destId="{D92FBB8D-87EE-F544-AF36-0B6A4846FE48}" srcOrd="2" destOrd="0" presId="urn:microsoft.com/office/officeart/2009/3/layout/StepUpProcess"/>
    <dgm:cxn modelId="{4D3EFAEF-8CEA-9844-ABE2-4D3F9E455791}" type="presParOf" srcId="{B9608509-3C24-A441-9ECB-9EF675FC0269}" destId="{07A698FE-C204-4543-9831-1E48A30647BC}" srcOrd="1" destOrd="0" presId="urn:microsoft.com/office/officeart/2009/3/layout/StepUpProcess"/>
    <dgm:cxn modelId="{B5EFBAE7-7496-E340-AFDB-FD626FE5944F}" type="presParOf" srcId="{07A698FE-C204-4543-9831-1E48A30647BC}" destId="{E41E4154-1CE4-CF43-9D12-F1081199ADE4}" srcOrd="0" destOrd="0" presId="urn:microsoft.com/office/officeart/2009/3/layout/StepUpProcess"/>
    <dgm:cxn modelId="{A13E4DAF-099D-A740-9147-55BFED076A4D}" type="presParOf" srcId="{B9608509-3C24-A441-9ECB-9EF675FC0269}" destId="{1B702BD7-333A-7B41-9829-224835A1EA62}" srcOrd="2" destOrd="0" presId="urn:microsoft.com/office/officeart/2009/3/layout/StepUpProcess"/>
    <dgm:cxn modelId="{C3C074B5-2500-F84A-A38C-FC5624C0F399}" type="presParOf" srcId="{1B702BD7-333A-7B41-9829-224835A1EA62}" destId="{2F3E5EA2-28EE-0243-A197-5EF1284674A7}" srcOrd="0" destOrd="0" presId="urn:microsoft.com/office/officeart/2009/3/layout/StepUpProcess"/>
    <dgm:cxn modelId="{F6969ADD-AE5D-5347-B3DA-C90EFBC75B02}" type="presParOf" srcId="{1B702BD7-333A-7B41-9829-224835A1EA62}" destId="{8B126E6D-731F-B348-9BCE-EAEB423D6C05}" srcOrd="1" destOrd="0" presId="urn:microsoft.com/office/officeart/2009/3/layout/StepUpProcess"/>
    <dgm:cxn modelId="{262B2F4B-3556-B14B-A919-0970E3E5B4FE}" type="presParOf" srcId="{1B702BD7-333A-7B41-9829-224835A1EA62}" destId="{3749E8E2-8A1C-ED49-85A8-F5F3AEF9541B}" srcOrd="2" destOrd="0" presId="urn:microsoft.com/office/officeart/2009/3/layout/StepUpProcess"/>
    <dgm:cxn modelId="{1635A285-7D40-B440-B1F1-5BD330334510}" type="presParOf" srcId="{B9608509-3C24-A441-9ECB-9EF675FC0269}" destId="{1DF19DC0-787E-B34B-8E02-8DF61D1E7441}" srcOrd="3" destOrd="0" presId="urn:microsoft.com/office/officeart/2009/3/layout/StepUpProcess"/>
    <dgm:cxn modelId="{F4F52038-C08F-9746-AFD4-BAE25FFBB6DC}" type="presParOf" srcId="{1DF19DC0-787E-B34B-8E02-8DF61D1E7441}" destId="{754CAE19-9F1A-B142-BC25-D33067380B84}" srcOrd="0" destOrd="0" presId="urn:microsoft.com/office/officeart/2009/3/layout/StepUpProcess"/>
    <dgm:cxn modelId="{A6EA51FD-9E4E-C644-8E98-87CB45235FEE}" type="presParOf" srcId="{B9608509-3C24-A441-9ECB-9EF675FC0269}" destId="{6A3A89ED-5934-264B-AB2E-59BB925C1D8F}" srcOrd="4" destOrd="0" presId="urn:microsoft.com/office/officeart/2009/3/layout/StepUpProcess"/>
    <dgm:cxn modelId="{19DF5AC0-79D1-2E44-9959-025F4107BC1C}" type="presParOf" srcId="{6A3A89ED-5934-264B-AB2E-59BB925C1D8F}" destId="{3DD6B09D-0F5D-E447-A338-3F4423B8A601}" srcOrd="0" destOrd="0" presId="urn:microsoft.com/office/officeart/2009/3/layout/StepUpProcess"/>
    <dgm:cxn modelId="{EC230B88-290F-594A-8616-0E000CF70C36}" type="presParOf" srcId="{6A3A89ED-5934-264B-AB2E-59BB925C1D8F}" destId="{6CABA193-7138-DB4B-8CD3-2573FCAB63C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8BF6F7-5390-5C44-8E6F-FD4CB2B55AF1}">
      <dsp:nvSpPr>
        <dsp:cNvPr id="0" name=""/>
        <dsp:cNvSpPr/>
      </dsp:nvSpPr>
      <dsp:spPr>
        <a:xfrm rot="5400000">
          <a:off x="728019" y="767706"/>
          <a:ext cx="1324708" cy="220428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6CC37A-9035-BA44-871B-0C2B1AE29D5A}">
      <dsp:nvSpPr>
        <dsp:cNvPr id="0" name=""/>
        <dsp:cNvSpPr/>
      </dsp:nvSpPr>
      <dsp:spPr>
        <a:xfrm>
          <a:off x="506892" y="1426312"/>
          <a:ext cx="1990040" cy="1744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b="1" kern="1200" dirty="0">
              <a:solidFill>
                <a:srgbClr val="0070C0"/>
              </a:solidFill>
            </a:rPr>
            <a:t>CED: </a:t>
          </a:r>
          <a:r>
            <a:rPr lang="es-CO" sz="2100" kern="1200" dirty="0"/>
            <a:t>Centro de Estimulación y Desarrollo</a:t>
          </a:r>
          <a:endParaRPr lang="es-MX" sz="2100" kern="1200" dirty="0"/>
        </a:p>
      </dsp:txBody>
      <dsp:txXfrm>
        <a:off x="506892" y="1426312"/>
        <a:ext cx="1990040" cy="1744387"/>
      </dsp:txXfrm>
    </dsp:sp>
    <dsp:sp modelId="{D92FBB8D-87EE-F544-AF36-0B6A4846FE48}">
      <dsp:nvSpPr>
        <dsp:cNvPr id="0" name=""/>
        <dsp:cNvSpPr/>
      </dsp:nvSpPr>
      <dsp:spPr>
        <a:xfrm>
          <a:off x="2121454" y="605424"/>
          <a:ext cx="375479" cy="375479"/>
        </a:xfrm>
        <a:prstGeom prst="triangle">
          <a:avLst>
            <a:gd name="adj" fmla="val 100000"/>
          </a:avLst>
        </a:prstGeom>
        <a:solidFill>
          <a:schemeClr val="accent4">
            <a:hueOff val="868209"/>
            <a:satOff val="-9459"/>
            <a:lumOff val="-13186"/>
            <a:alphaOff val="0"/>
          </a:schemeClr>
        </a:solidFill>
        <a:ln w="25400" cap="flat" cmpd="sng" algn="ctr">
          <a:solidFill>
            <a:schemeClr val="accent4">
              <a:hueOff val="868209"/>
              <a:satOff val="-9459"/>
              <a:lumOff val="-131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3E5EA2-28EE-0243-A197-5EF1284674A7}">
      <dsp:nvSpPr>
        <dsp:cNvPr id="0" name=""/>
        <dsp:cNvSpPr/>
      </dsp:nvSpPr>
      <dsp:spPr>
        <a:xfrm rot="5400000">
          <a:off x="3164218" y="164866"/>
          <a:ext cx="1324708" cy="220428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1736418"/>
            <a:satOff val="-18917"/>
            <a:lumOff val="-26373"/>
            <a:alphaOff val="0"/>
          </a:schemeClr>
        </a:solidFill>
        <a:ln w="25400" cap="flat" cmpd="sng" algn="ctr">
          <a:solidFill>
            <a:schemeClr val="accent4">
              <a:hueOff val="1736418"/>
              <a:satOff val="-18917"/>
              <a:lumOff val="-26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26E6D-731F-B348-9BCE-EAEB423D6C05}">
      <dsp:nvSpPr>
        <dsp:cNvPr id="0" name=""/>
        <dsp:cNvSpPr/>
      </dsp:nvSpPr>
      <dsp:spPr>
        <a:xfrm>
          <a:off x="2943091" y="823472"/>
          <a:ext cx="1990040" cy="1744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2100" b="1" kern="1200" dirty="0">
              <a:solidFill>
                <a:srgbClr val="0070C0"/>
              </a:solidFill>
            </a:rPr>
            <a:t>Al colegio con TQ: </a:t>
          </a:r>
          <a:r>
            <a:rPr lang="es-CO" sz="2100" kern="1200" dirty="0"/>
            <a:t>educación escolar en colegios de alta calidad</a:t>
          </a:r>
          <a:endParaRPr lang="es-MX" sz="2100" kern="1200" dirty="0"/>
        </a:p>
      </dsp:txBody>
      <dsp:txXfrm>
        <a:off x="2943091" y="823472"/>
        <a:ext cx="1990040" cy="1744387"/>
      </dsp:txXfrm>
    </dsp:sp>
    <dsp:sp modelId="{3749E8E2-8A1C-ED49-85A8-F5F3AEF9541B}">
      <dsp:nvSpPr>
        <dsp:cNvPr id="0" name=""/>
        <dsp:cNvSpPr/>
      </dsp:nvSpPr>
      <dsp:spPr>
        <a:xfrm>
          <a:off x="4557652" y="2584"/>
          <a:ext cx="375479" cy="375479"/>
        </a:xfrm>
        <a:prstGeom prst="triangle">
          <a:avLst>
            <a:gd name="adj" fmla="val 100000"/>
          </a:avLst>
        </a:prstGeom>
        <a:solidFill>
          <a:schemeClr val="accent4">
            <a:hueOff val="2604626"/>
            <a:satOff val="-28376"/>
            <a:lumOff val="-39559"/>
            <a:alphaOff val="0"/>
          </a:schemeClr>
        </a:solidFill>
        <a:ln w="25400" cap="flat" cmpd="sng" algn="ctr">
          <a:solidFill>
            <a:schemeClr val="accent4">
              <a:hueOff val="2604626"/>
              <a:satOff val="-28376"/>
              <a:lumOff val="-395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6B09D-0F5D-E447-A338-3F4423B8A601}">
      <dsp:nvSpPr>
        <dsp:cNvPr id="0" name=""/>
        <dsp:cNvSpPr/>
      </dsp:nvSpPr>
      <dsp:spPr>
        <a:xfrm rot="5400000">
          <a:off x="5667774" y="-437973"/>
          <a:ext cx="1324708" cy="220428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3472835"/>
            <a:satOff val="-37834"/>
            <a:lumOff val="-52746"/>
            <a:alphaOff val="0"/>
          </a:schemeClr>
        </a:solidFill>
        <a:ln w="25400" cap="flat" cmpd="sng" algn="ctr">
          <a:solidFill>
            <a:schemeClr val="accent4">
              <a:hueOff val="3472835"/>
              <a:satOff val="-37834"/>
              <a:lumOff val="-527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ABA193-7138-DB4B-8CD3-2573FCAB63C0}">
      <dsp:nvSpPr>
        <dsp:cNvPr id="0" name=""/>
        <dsp:cNvSpPr/>
      </dsp:nvSpPr>
      <dsp:spPr>
        <a:xfrm>
          <a:off x="5448859" y="232564"/>
          <a:ext cx="2562078" cy="1744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b="1" kern="1200" dirty="0"/>
            <a:t>Becas universitarias</a:t>
          </a:r>
          <a:endParaRPr lang="es-MX" sz="2100" kern="1200" dirty="0"/>
        </a:p>
      </dsp:txBody>
      <dsp:txXfrm>
        <a:off x="5448859" y="232564"/>
        <a:ext cx="2562078" cy="17443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74650" y="704850"/>
            <a:ext cx="6262688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729" tIns="93729" rIns="93729" bIns="93729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E46F024F-8E92-BCF2-4141-246537CF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47079733-035C-E2AB-DE3B-C4B20AD3C3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F5BB7A31-8616-2FF6-64D7-160C4602BA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6537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D3CF4AA8-A980-D2CE-BE4C-28EF0A2D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2007070A-53D4-3B2F-5764-5F25B1A8E8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5E508EB9-CDBF-ECAE-AE02-32B2565C1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9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D3CF4AA8-A980-D2CE-BE4C-28EF0A2D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2007070A-53D4-3B2F-5764-5F25B1A8E8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5E508EB9-CDBF-ECAE-AE02-32B2565C1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9126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430B3CF5-B8E2-46F6-823C-05968A1DA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150E6BD5-0938-4677-9A25-89ECB252C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C7B18B91-404C-A67E-C55A-8DF1E25D28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2779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D3CF4AA8-A980-D2CE-BE4C-28EF0A2D4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2007070A-53D4-3B2F-5764-5F25B1A8E8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5E508EB9-CDBF-ECAE-AE02-32B2565C11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3917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AFA1B3BB-F769-44A4-2FDE-85502E58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56DE7CCC-9305-5A46-14FA-FF3E0C1102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8B45BE37-C575-4A05-1F14-DE39C4C6F9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874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73017B5D-9BA7-E0E2-EE13-4E13DE7ED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0D4EB39-F40B-50DE-E9A8-7D694D3401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6135BC26-B72C-B799-FD2A-473028D2A7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4433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066974C9-12D1-D529-5AEB-E9CAA3FA0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B2CD60D9-076C-831E-BBA9-982DA1F4B3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40C27F12-F8AE-3920-DDF0-5D71B0DBAE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3012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39820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3541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28975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35091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87083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9400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15546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5966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65756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3875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8251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1100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3960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212399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7651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73018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73865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9216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50415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6857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45366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30538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69217461-C35C-1C06-5247-1D5713541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9EDA6E0-CE7F-B08A-8E43-40B0AC17DB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0172532-CB71-AA51-62A6-040EE95211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87222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F7C42762-8419-9DBF-2EE9-1BB02B485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0308E08D-340D-FA9A-BAB0-2A90F0FF8E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EAC60D5-8F83-726B-D979-D84171882F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28290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167AE69-EC23-75D8-855D-D4360B098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14FF0243-6A65-915B-177C-7720AEB93B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7CB04E43-B559-DB6D-8C2A-68DBEE66B9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80869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76B2262E-F06C-B318-0CFC-D386BC6D1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648C81B2-B0EC-7C42-98FF-6F47D20CA5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BC6CBC79-F839-7E10-4D71-EA27E509AF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5853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149F4EF-8984-18B0-C073-DCA740F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087E887-5124-B355-8CF0-D1D5F5BEFC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D53C29AA-3D74-8360-EF42-7991811B03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561405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1149F4EF-8984-18B0-C073-DCA740F9D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7087E887-5124-B355-8CF0-D1D5F5BEFC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D53C29AA-3D74-8360-EF42-7991811B03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08835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2569CD36-5A80-3C6C-BDA6-68788B237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DB519724-639F-D560-C503-DB20949B6F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DB3A44A3-8A91-0B16-E3B7-A28088B3FF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30715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E905CCFC-1695-8249-3BC1-9F24B60ED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306E7221-F39F-3C69-5B60-D4EF8AED45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7D165674-8BF6-0BA3-447A-8CCE07127A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92010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F4F6A66-01D3-DC81-D7DE-E18046ED5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DB24C4C0-D9AA-AFDB-B674-419E10650B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BE492D72-1AA4-B655-2BA8-7527368079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70362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F4F6A66-01D3-DC81-D7DE-E18046ED5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DB24C4C0-D9AA-AFDB-B674-419E10650B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BE492D72-1AA4-B655-2BA8-7527368079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59627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>
          <a:extLst>
            <a:ext uri="{FF2B5EF4-FFF2-40B4-BE49-F238E27FC236}">
              <a16:creationId xmlns:a16="http://schemas.microsoft.com/office/drawing/2014/main" id="{CE94A04E-CF47-346F-5BA3-C7623ACCA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1ea0f9e77_0_235:notes">
            <a:extLst>
              <a:ext uri="{FF2B5EF4-FFF2-40B4-BE49-F238E27FC236}">
                <a16:creationId xmlns:a16="http://schemas.microsoft.com/office/drawing/2014/main" id="{E20A9683-4CD3-EC8D-3E73-B7934FE9B1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1f1ea0f9e77_0_235:notes">
            <a:extLst>
              <a:ext uri="{FF2B5EF4-FFF2-40B4-BE49-F238E27FC236}">
                <a16:creationId xmlns:a16="http://schemas.microsoft.com/office/drawing/2014/main" id="{0FB3EB42-4261-39C1-DC8D-D1C56783E4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995898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70F0F853-56B4-082A-9FE4-7A12ADE29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80965E9C-A992-C988-EF90-CAAFD2CB2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A4C84ADD-9DFD-CCA1-55DA-5EE30F4AF4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46795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BC6740DB-8CEE-8CC9-594C-A682C20EA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BD583699-6CD5-BB15-5A32-57E12B586E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4D609150-D90D-8AE1-636C-961B04D048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75830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788CE664-4D2C-D3C2-643D-5665170D2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F6B5C83B-7AFC-ADDD-D24F-37B45FA468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BE76F6EE-7975-35A4-61F6-D15F3859E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020090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F8556FB-AF17-DCB2-FF3A-467641F9A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38448B1B-C248-78CB-DD9D-7D227E26ED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AD9FE5BD-BCDD-93A8-1E74-04313B2967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5355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1EB16EC3-2CD9-5164-8652-4B153863A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E0FAFF9E-620B-E30E-275B-E2A5F1B61B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A4B45B7C-A0BF-E894-A1AF-384C7D780D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655448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4243E41D-EF85-CBE7-F89D-109B0F8C9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817E00CC-7858-AB63-0653-4F99D76A6A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1744FAA5-28E9-A892-1430-66A28B7472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671660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EFFB8979-6128-658E-4A48-A3F735DC3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22BD27E6-11F9-FA50-D9A2-E132B0191E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F12B9B2B-E8E4-464A-6496-5DB66A6BA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66601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8A756629-3D5A-A431-5EC2-8E2AB4914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07A32127-EFEC-E5CE-53E7-02C746AB1D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2EC057C5-E7D1-55AC-640D-21668C0C10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001152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50A0C1DC-64B5-A9D6-43E0-0496BD7E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DA9EBA81-A114-52C7-1421-85FF15640F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6742671C-F1D2-4AB7-C6EB-3EEEB8D3E9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50838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0B0BF334-1660-8A38-110A-E1434D74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E70B0BC5-3D7A-3DC7-6E01-53AB6C276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AE038DA3-E7A0-2470-B6EC-0ADB027B6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75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0B0BF334-1660-8A38-110A-E1434D74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E70B0BC5-3D7A-3DC7-6E01-53AB6C276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AE038DA3-E7A0-2470-B6EC-0ADB027B6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00113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0B0BF334-1660-8A38-110A-E1434D74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E70B0BC5-3D7A-3DC7-6E01-53AB6C276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AE038DA3-E7A0-2470-B6EC-0ADB027B6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49074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0B0BF334-1660-8A38-110A-E1434D74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E70B0BC5-3D7A-3DC7-6E01-53AB6C276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AE038DA3-E7A0-2470-B6EC-0ADB027B6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29481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F5189BF6-ACDD-0D5F-F87F-B5FCF786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C18CC037-CA12-9963-1AB0-D011DE4081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73B4E49A-C7D3-7253-64EE-157EDAD212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32341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0B0BF334-1660-8A38-110A-E1434D746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E70B0BC5-3D7A-3DC7-6E01-53AB6C2761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AE038DA3-E7A0-2470-B6EC-0ADB027B69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07372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DD9589DA-810B-7373-E885-7B4D3EEE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8B958EAD-6F6F-3FE9-98DE-8F46B4CAC1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277CCCD9-CC96-0C40-103A-C95E72B7C4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74049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FEC619AC-7A70-E9B4-8743-D25280ED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09CD7C96-816C-ACCB-167D-A8B1CDDBEE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4D8FEF77-6BA2-F707-21C3-7436D27596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029416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BABE6480-E92C-B531-9481-6C788747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87A142C3-B7F3-3CD2-B2F1-B72DE111FB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19CA17BB-34F0-3944-4BA4-609F8BE78B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10440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60A142C1-F483-7DC2-F530-76F6F3C73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586DDE09-8D88-2C0A-93EA-CA371BA193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C6F82BBC-B342-16B4-89E0-0B89A4FA25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130271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E6D0DD21-DC20-B18D-5246-58B4C3787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E871C80A-A1D6-905E-7D39-3395FA5AC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F29775D8-33F6-A157-6039-201C61015C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88086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FA82E076-70F6-54A1-B369-917FFF82C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5011E7C6-3007-771E-E0FA-D42EDF65B1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645CD6C5-7A1B-2C4A-9D18-FD0B39DACB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482641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E6C8DF52-FBB4-CDB9-8975-336BD5ABA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D1E05F6C-BFB5-884E-0128-E83E613D3E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1A9C02FE-640B-720D-D842-651E0AAD6F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23728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FA82E076-70F6-54A1-B369-917FFF82C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5011E7C6-3007-771E-E0FA-D42EDF65B1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645CD6C5-7A1B-2C4A-9D18-FD0B39DACB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96601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36DE0430-5A36-92BA-8BE4-A5877CCA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A07B9A96-A139-CB9F-598A-84DB9219A9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6E7F1C93-B03C-C9BE-40C3-B227BEE25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7205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>
          <a:extLst>
            <a:ext uri="{FF2B5EF4-FFF2-40B4-BE49-F238E27FC236}">
              <a16:creationId xmlns:a16="http://schemas.microsoft.com/office/drawing/2014/main" id="{36DE0430-5A36-92BA-8BE4-A5877CCA0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f1ea0f9e77_0_290:notes">
            <a:extLst>
              <a:ext uri="{FF2B5EF4-FFF2-40B4-BE49-F238E27FC236}">
                <a16:creationId xmlns:a16="http://schemas.microsoft.com/office/drawing/2014/main" id="{A07B9A96-A139-CB9F-598A-84DB9219A9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f1ea0f9e77_0_290:notes">
            <a:extLst>
              <a:ext uri="{FF2B5EF4-FFF2-40B4-BE49-F238E27FC236}">
                <a16:creationId xmlns:a16="http://schemas.microsoft.com/office/drawing/2014/main" id="{6E7F1C93-B03C-C9BE-40C3-B227BEE25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319551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C976F16B-BD1A-6ED9-F0BE-A8AEDB5C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D314BF36-B87B-FF12-9456-99EF8DE5B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81F078AC-9086-D482-A747-04E06EEEC3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502030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C976F16B-BD1A-6ED9-F0BE-A8AEDB5CC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f1ea0f9e77_0_250:notes">
            <a:extLst>
              <a:ext uri="{FF2B5EF4-FFF2-40B4-BE49-F238E27FC236}">
                <a16:creationId xmlns:a16="http://schemas.microsoft.com/office/drawing/2014/main" id="{D314BF36-B87B-FF12-9456-99EF8DE5BC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704850"/>
            <a:ext cx="6264275" cy="35242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f1ea0f9e77_0_250:notes">
            <a:extLst>
              <a:ext uri="{FF2B5EF4-FFF2-40B4-BE49-F238E27FC236}">
                <a16:creationId xmlns:a16="http://schemas.microsoft.com/office/drawing/2014/main" id="{81F078AC-9086-D482-A747-04E06EEEC3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63296"/>
            <a:ext cx="5608320" cy="4228386"/>
          </a:xfrm>
          <a:prstGeom prst="rect">
            <a:avLst/>
          </a:prstGeom>
        </p:spPr>
        <p:txBody>
          <a:bodyPr spcFirstLastPara="1" wrap="square" lIns="93729" tIns="93729" rIns="93729" bIns="93729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284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www.youtube.com/watch?v=02OB35a9DP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02OB35a9DPc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7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8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4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9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0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2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9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9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0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0.wdp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1.wdp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2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2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5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microsoft.com/office/2007/relationships/hdphoto" Target="../media/hdphoto13.wdp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.jpg"/><Relationship Id="rId7" Type="http://schemas.openxmlformats.org/officeDocument/2006/relationships/hyperlink" Target="https://www.youtube.com/watch?v=YvGi7CrnqKc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g"/><Relationship Id="rId7" Type="http://schemas.openxmlformats.org/officeDocument/2006/relationships/hyperlink" Target="https://www.youtube.com/watch?v=vSr-rTHSk6I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g"/><Relationship Id="rId7" Type="http://schemas.openxmlformats.org/officeDocument/2006/relationships/hyperlink" Target="https://www.youtube.com/watch?v=yGDzxD723Y4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-BCspUOAbgk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8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2.e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em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em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7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.jp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jp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25968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000" dirty="0">
                <a:solidFill>
                  <a:schemeClr val="accent6">
                    <a:lumMod val="50000"/>
                  </a:schemeClr>
                </a:solidFill>
              </a:rPr>
              <a:t>La educación abre puertas</a:t>
            </a:r>
            <a:r>
              <a:rPr lang="es" sz="4000" dirty="0"/>
              <a:t>: </a:t>
            </a:r>
            <a:br>
              <a:rPr lang="es" sz="4000" dirty="0"/>
            </a:br>
            <a:r>
              <a:rPr lang="es" sz="4000" dirty="0"/>
              <a:t>los proyectos de vida y la educación de nuestr@s hij@s</a:t>
            </a:r>
            <a:endParaRPr sz="3600" dirty="0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1364550" y="3457918"/>
            <a:ext cx="6414900" cy="46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/>
            <a:r>
              <a:rPr lang="es" dirty="0"/>
              <a:t>Taller para madres y/</a:t>
            </a:r>
            <a:r>
              <a:rPr lang="es-CO" dirty="0"/>
              <a:t>o</a:t>
            </a:r>
            <a:r>
              <a:rPr lang="es" dirty="0"/>
              <a:t> padres colaboradores </a:t>
            </a:r>
            <a:endParaRPr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F90E479A-F5E6-2FCF-4726-8C11B859359D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74645893-2D0E-CB9F-0504-E06F402857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5" name="Imagen 4" descr="Texto&#10;&#10;Descripción generada automáticamente">
              <a:extLst>
                <a:ext uri="{FF2B5EF4-FFF2-40B4-BE49-F238E27FC236}">
                  <a16:creationId xmlns:a16="http://schemas.microsoft.com/office/drawing/2014/main" id="{BA07ECEB-9613-9185-0400-935E981E1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D9FA4DF-F831-EC39-34BE-AA02C6FE4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31199E84-5858-18A1-038C-1C2561ABE5DE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D0AC6582-75F6-8DE0-DD7C-41152A1C6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>
            <a:extLst>
              <a:ext uri="{FF2B5EF4-FFF2-40B4-BE49-F238E27FC236}">
                <a16:creationId xmlns:a16="http://schemas.microsoft.com/office/drawing/2014/main" id="{B3967941-02A7-43DD-6857-696DBF7E6A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Objetivos del encuentro</a:t>
            </a:r>
            <a:endParaRPr dirty="0">
              <a:latin typeface="+mj-lt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94BC880-268C-3D9D-C0FE-D38E003F8C3C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5" name="Imagen 4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424E0575-AE28-1888-826A-5138138E98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6" name="Imagen 5" descr="Texto&#10;&#10;Descripción generada automáticamente">
              <a:extLst>
                <a:ext uri="{FF2B5EF4-FFF2-40B4-BE49-F238E27FC236}">
                  <a16:creationId xmlns:a16="http://schemas.microsoft.com/office/drawing/2014/main" id="{F98C62AF-1211-CBC8-BD8F-A29EE729B9D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A0F86739-47B3-DB1C-601C-D07DC30E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A0928068-0D2B-5472-E33F-0BB3C60FD335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Google Shape;93;p14">
            <a:extLst>
              <a:ext uri="{FF2B5EF4-FFF2-40B4-BE49-F238E27FC236}">
                <a16:creationId xmlns:a16="http://schemas.microsoft.com/office/drawing/2014/main" id="{9675F72D-5865-AE67-FBFF-8A634E11B6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9450" y="1549975"/>
            <a:ext cx="76869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58800" indent="-457200" algn="just">
              <a:lnSpc>
                <a:spcPct val="105000"/>
              </a:lnSpc>
              <a:buSzPts val="2000"/>
              <a:buFont typeface="Lato"/>
              <a:buAutoNum type="arabicPeriod"/>
            </a:pPr>
            <a:r>
              <a:rPr lang="es-ES" sz="2000" dirty="0">
                <a:solidFill>
                  <a:schemeClr val="bg2"/>
                </a:solidFill>
              </a:rPr>
              <a:t>Reflexionar sobre mi participación como madre o padre en el proyecto de vida de mi(s) </a:t>
            </a:r>
            <a:r>
              <a:rPr lang="es-ES" sz="2000" dirty="0" err="1">
                <a:solidFill>
                  <a:schemeClr val="bg2"/>
                </a:solidFill>
              </a:rPr>
              <a:t>hij</a:t>
            </a:r>
            <a:r>
              <a:rPr lang="es-ES" sz="2000" dirty="0">
                <a:solidFill>
                  <a:schemeClr val="bg2"/>
                </a:solidFill>
              </a:rPr>
              <a:t>@(s).</a:t>
            </a:r>
          </a:p>
          <a:p>
            <a:pPr marL="558800" lvl="0" indent="-45720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s-ES" sz="2000" dirty="0">
                <a:solidFill>
                  <a:schemeClr val="bg2"/>
                </a:solidFill>
              </a:rPr>
              <a:t>Reconocer la importancia de la calidad educativa en el proyecto de vida de </a:t>
            </a:r>
            <a:r>
              <a:rPr lang="es-ES" sz="2000" dirty="0" err="1">
                <a:solidFill>
                  <a:schemeClr val="bg2"/>
                </a:solidFill>
              </a:rPr>
              <a:t>nuestr@s</a:t>
            </a:r>
            <a:r>
              <a:rPr lang="es-ES" sz="2000" dirty="0">
                <a:solidFill>
                  <a:schemeClr val="bg2"/>
                </a:solidFill>
              </a:rPr>
              <a:t> </a:t>
            </a:r>
            <a:r>
              <a:rPr lang="es-ES" sz="2000" dirty="0" err="1">
                <a:solidFill>
                  <a:schemeClr val="bg2"/>
                </a:solidFill>
              </a:rPr>
              <a:t>hij@s</a:t>
            </a:r>
            <a:r>
              <a:rPr lang="es-ES" sz="2000" dirty="0">
                <a:solidFill>
                  <a:schemeClr val="bg2"/>
                </a:solidFill>
              </a:rPr>
              <a:t>.</a:t>
            </a:r>
          </a:p>
          <a:p>
            <a:pPr marL="558800" lvl="0" indent="-45720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s-ES" sz="2000" dirty="0">
                <a:solidFill>
                  <a:schemeClr val="bg2"/>
                </a:solidFill>
              </a:rPr>
              <a:t>Evaluar la calidad académica de la institución educativa actual de mi(s) </a:t>
            </a:r>
            <a:r>
              <a:rPr lang="es-ES" sz="2000" dirty="0" err="1">
                <a:solidFill>
                  <a:schemeClr val="bg2"/>
                </a:solidFill>
              </a:rPr>
              <a:t>hij</a:t>
            </a:r>
            <a:r>
              <a:rPr lang="es-ES" sz="2000" dirty="0">
                <a:solidFill>
                  <a:schemeClr val="bg2"/>
                </a:solidFill>
              </a:rPr>
              <a:t>@(s).</a:t>
            </a:r>
          </a:p>
        </p:txBody>
      </p:sp>
    </p:spTree>
    <p:extLst>
      <p:ext uri="{BB962C8B-B14F-4D97-AF65-F5344CB8AC3E}">
        <p14:creationId xmlns:p14="http://schemas.microsoft.com/office/powerpoint/2010/main" val="2532664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40955C75-89C3-5301-4B6D-4359C748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B301989-A0E5-108D-8901-1CC90A426E72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4C873D6-9419-CE89-1AEA-24BAEA3A7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3CB206F6-D89C-0986-4DDA-4AF8AE8A4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10A74B0-25A9-66D9-8DA0-42C47D1A3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D444C109-55EE-1B69-8DAF-E1C128EA9BE5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45128DB8-0FBB-CD05-1EDF-6296918161EC}"/>
              </a:ext>
            </a:extLst>
          </p:cNvPr>
          <p:cNvSpPr txBox="1">
            <a:spLocks/>
          </p:cNvSpPr>
          <p:nvPr/>
        </p:nvSpPr>
        <p:spPr>
          <a:xfrm>
            <a:off x="727650" y="62291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CO" dirty="0"/>
              <a:t>¿Cómo sueñas a tus </a:t>
            </a:r>
            <a:r>
              <a:rPr lang="es-CO" dirty="0" err="1"/>
              <a:t>hij@s</a:t>
            </a:r>
            <a:r>
              <a:rPr lang="es-CO" dirty="0"/>
              <a:t> en el futuro?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EDDCFC4-3BF0-45B2-BC84-8052C2E08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5064" y="1371089"/>
            <a:ext cx="5933871" cy="3311521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EEC8F94-91A7-4603-9CCA-C75ECA12EE50}"/>
              </a:ext>
            </a:extLst>
          </p:cNvPr>
          <p:cNvSpPr txBox="1"/>
          <p:nvPr/>
        </p:nvSpPr>
        <p:spPr>
          <a:xfrm>
            <a:off x="2464691" y="4816268"/>
            <a:ext cx="4291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hlinkClick r:id="rId7"/>
              </a:rPr>
              <a:t>https://www.youtube.com/watch?v=02OB35a9DPc</a:t>
            </a:r>
            <a:r>
              <a:rPr lang="es-CO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7896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40955C75-89C3-5301-4B6D-4359C748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B301989-A0E5-108D-8901-1CC90A426E72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4C873D6-9419-CE89-1AEA-24BAEA3A7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3CB206F6-D89C-0986-4DDA-4AF8AE8A4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10A74B0-25A9-66D9-8DA0-42C47D1A3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D444C109-55EE-1B69-8DAF-E1C128EA9BE5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45128DB8-0FBB-CD05-1EDF-6296918161EC}"/>
              </a:ext>
            </a:extLst>
          </p:cNvPr>
          <p:cNvSpPr txBox="1">
            <a:spLocks/>
          </p:cNvSpPr>
          <p:nvPr/>
        </p:nvSpPr>
        <p:spPr>
          <a:xfrm>
            <a:off x="727650" y="62291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CO" dirty="0"/>
              <a:t>¿Cómo sueñas a tus </a:t>
            </a:r>
            <a:r>
              <a:rPr lang="es-CO" dirty="0" err="1"/>
              <a:t>hij@s</a:t>
            </a:r>
            <a:r>
              <a:rPr lang="es-CO" dirty="0"/>
              <a:t> en el futuro?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F6D7A0-A1B5-451B-A197-29999C7BAF3C}"/>
              </a:ext>
            </a:extLst>
          </p:cNvPr>
          <p:cNvSpPr txBox="1"/>
          <p:nvPr/>
        </p:nvSpPr>
        <p:spPr>
          <a:xfrm>
            <a:off x="77821" y="1247874"/>
            <a:ext cx="268214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Traerlos al mundo porque es obligatorio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son la base del matrimonio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O porque te equivocaste en la cuenta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Con llevarlos a la escuela a que aprendan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la vida cada vez es más dura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Ser lo que tu padre no pudo ser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Que de afecto tú le has dado bien poco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Todo por culpa del maldito trabajo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Y del tiempo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cuando quiso hablar de un problema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Tú le dijiste: "niño, será mañana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Es muy tarde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Estoy cansado"</a:t>
            </a:r>
          </a:p>
          <a:p>
            <a:endParaRPr lang="es-CO" sz="1200" dirty="0">
              <a:latin typeface="Arial Narrow" panose="020B060602020203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5D0C2A2-6303-4646-8CE8-C9C24C1DFD4C}"/>
              </a:ext>
            </a:extLst>
          </p:cNvPr>
          <p:cNvSpPr txBox="1"/>
          <p:nvPr/>
        </p:nvSpPr>
        <p:spPr>
          <a:xfrm>
            <a:off x="3230927" y="1247874"/>
            <a:ext cx="265970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Comprarle todo lo que quiso comprarse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El auto nuevo antes de graduarse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Que viviera lo que tú no has vivido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Con creer ser un padre excelente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eso te dice la gente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A tus hijos nunca les falta nada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cuando quiso hablarte de sexo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Se te subieron los colores al rostro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Y te fuiste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de haber tenido un problema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Lo habría resuelto comprando en la esquina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Lo que había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Lo que había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Con comprarle curiosos objetos</a:t>
            </a:r>
            <a:br>
              <a:rPr lang="es-ES" sz="1200" dirty="0">
                <a:latin typeface="Arial Narrow" panose="020B0606020202030204" pitchFamily="34" charset="0"/>
              </a:rPr>
            </a:br>
            <a:endParaRPr lang="es-CO" sz="1200" dirty="0">
              <a:latin typeface="Arial Narrow" panose="020B060602020203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8EAFA10A-1225-484F-BF13-3C1FDDFB8B4D}"/>
              </a:ext>
            </a:extLst>
          </p:cNvPr>
          <p:cNvSpPr txBox="1"/>
          <p:nvPr/>
        </p:nvSpPr>
        <p:spPr>
          <a:xfrm>
            <a:off x="6384033" y="1247874"/>
            <a:ext cx="2539478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Cuando lo que necesita es afecto</a:t>
            </a:r>
          </a:p>
          <a:p>
            <a:r>
              <a:rPr lang="es-ES" sz="1200" dirty="0">
                <a:latin typeface="Arial Narrow" panose="020B0606020202030204" pitchFamily="34" charset="0"/>
              </a:rPr>
              <a:t>Aprender a dar valor a las cosas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Porque tú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le serás eterno</a:t>
            </a:r>
          </a:p>
          <a:p>
            <a:r>
              <a:rPr lang="es-ES" sz="1200" b="1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Castigarlo por haber llegado tarde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Si no has caído, ya tu chico es un hombre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Ahora más alto y más fuerte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Que tú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Que tú</a:t>
            </a:r>
          </a:p>
          <a:p>
            <a:r>
              <a:rPr lang="es-ES" sz="1200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basta</a:t>
            </a:r>
          </a:p>
          <a:p>
            <a:r>
              <a:rPr lang="es-ES" sz="1200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basta</a:t>
            </a:r>
            <a:br>
              <a:rPr lang="es-ES" sz="1200" dirty="0">
                <a:latin typeface="Arial Narrow" panose="020B0606020202030204" pitchFamily="34" charset="0"/>
              </a:rPr>
            </a:br>
            <a:r>
              <a:rPr lang="es-ES" sz="1200" dirty="0">
                <a:latin typeface="Arial Narrow" panose="020B0606020202030204" pitchFamily="34" charset="0"/>
              </a:rPr>
              <a:t>No basta</a:t>
            </a:r>
          </a:p>
          <a:p>
            <a:endParaRPr lang="es-CO" sz="1200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77C587C-0DE2-42CC-BAB2-6F0C0C0E32D1}"/>
              </a:ext>
            </a:extLst>
          </p:cNvPr>
          <p:cNvSpPr txBox="1"/>
          <p:nvPr/>
        </p:nvSpPr>
        <p:spPr>
          <a:xfrm>
            <a:off x="2464691" y="4816268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hlinkClick r:id="rId6"/>
              </a:rPr>
              <a:t>https://www.youtube.com/watch?v=02OB35a9DPc</a:t>
            </a:r>
            <a:r>
              <a:rPr lang="es-C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0003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CA150D8-18F6-5988-2A79-216A9E402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999DF8C5-A137-DD67-2726-74273AB05B55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D2044110-DA4C-3560-7592-DC65FF67D1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A458461-7CFA-C92F-A78F-473544A03B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2FB521C-8CE9-821E-CC3E-52158A680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D093F9D1-2BDC-7847-67A1-691C927C152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id="{BF8705C8-957F-A635-4743-FAB0F997A9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4481" y="537935"/>
            <a:ext cx="5195037" cy="452516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4277CAEC-303D-5AF3-55E5-AFFAD3BF3E2E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5014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40955C75-89C3-5301-4B6D-4359C748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B301989-A0E5-108D-8901-1CC90A426E72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4C873D6-9419-CE89-1AEA-24BAEA3A71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3CB206F6-D89C-0986-4DDA-4AF8AE8A47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10A74B0-25A9-66D9-8DA0-42C47D1A3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D444C109-55EE-1B69-8DAF-E1C128EA9BE5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45128DB8-0FBB-CD05-1EDF-6296918161EC}"/>
              </a:ext>
            </a:extLst>
          </p:cNvPr>
          <p:cNvSpPr txBox="1">
            <a:spLocks/>
          </p:cNvSpPr>
          <p:nvPr/>
        </p:nvSpPr>
        <p:spPr>
          <a:xfrm>
            <a:off x="727650" y="62291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CO" dirty="0"/>
              <a:t>¿Cómo sueñas a tus </a:t>
            </a:r>
            <a:r>
              <a:rPr lang="es-CO" dirty="0" err="1"/>
              <a:t>hij@s</a:t>
            </a:r>
            <a:r>
              <a:rPr lang="es-CO" dirty="0"/>
              <a:t> en el futuro?</a:t>
            </a:r>
          </a:p>
        </p:txBody>
      </p:sp>
      <p:pic>
        <p:nvPicPr>
          <p:cNvPr id="1028" name="Picture 4" descr="Businessman catching star, climbing ladder to sky">
            <a:extLst>
              <a:ext uri="{FF2B5EF4-FFF2-40B4-BE49-F238E27FC236}">
                <a16:creationId xmlns:a16="http://schemas.microsoft.com/office/drawing/2014/main" id="{E85B951D-A3A3-0068-4A87-33C222F9B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171575"/>
            <a:ext cx="5962650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8518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4D904093-F760-E33E-4539-58AB9E2AE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9E980FA-5B91-C04A-D9F0-A409C57556E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EF97EF49-60A3-0842-6995-E921708590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B4AB7DA1-ECEE-C185-E518-F7AD07323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3F31E49-4485-93DB-59C4-310D7CA5F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FC0A92A3-7201-8886-AD47-3A50FE4FEDE4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6626FCDE-6D0A-62FD-E34C-7DC451AC91DD}"/>
              </a:ext>
            </a:extLst>
          </p:cNvPr>
          <p:cNvSpPr txBox="1">
            <a:spLocks/>
          </p:cNvSpPr>
          <p:nvPr/>
        </p:nvSpPr>
        <p:spPr>
          <a:xfrm>
            <a:off x="1" y="622911"/>
            <a:ext cx="9143998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CO" dirty="0"/>
              <a:t>En una palabra, ¿Cómo sueñas a tu(s) </a:t>
            </a:r>
            <a:r>
              <a:rPr lang="es-CO" dirty="0" err="1"/>
              <a:t>hij</a:t>
            </a:r>
            <a:r>
              <a:rPr lang="es-CO" dirty="0"/>
              <a:t>@(s) en el futuro?</a:t>
            </a:r>
          </a:p>
        </p:txBody>
      </p:sp>
      <p:sp>
        <p:nvSpPr>
          <p:cNvPr id="8" name="Marcador de texto 2">
            <a:extLst>
              <a:ext uri="{FF2B5EF4-FFF2-40B4-BE49-F238E27FC236}">
                <a16:creationId xmlns:a16="http://schemas.microsoft.com/office/drawing/2014/main" id="{12669638-0B1D-9CCD-875D-C019A3563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0" y="1238624"/>
            <a:ext cx="4528024" cy="3089059"/>
          </a:xfrm>
        </p:spPr>
        <p:txBody>
          <a:bodyPr>
            <a:noAutofit/>
          </a:bodyPr>
          <a:lstStyle/>
          <a:p>
            <a:pPr marL="603250" indent="-457200">
              <a:buFont typeface="+mj-lt"/>
              <a:buAutoNum type="arabicPeriod"/>
            </a:pPr>
            <a:r>
              <a:rPr lang="es-ES" sz="1600" b="1" dirty="0">
                <a:solidFill>
                  <a:schemeClr val="bg2"/>
                </a:solidFill>
              </a:rPr>
              <a:t>Ingresa en Google y escribe: menti.com</a:t>
            </a:r>
          </a:p>
          <a:p>
            <a:pPr marL="603250" indent="-457200">
              <a:buAutoNum type="arabicPeriod"/>
            </a:pPr>
            <a:endParaRPr lang="es-ES" sz="1600" b="1" dirty="0">
              <a:solidFill>
                <a:schemeClr val="bg2"/>
              </a:solidFill>
            </a:endParaRPr>
          </a:p>
          <a:p>
            <a:pPr marL="603250" indent="-457200">
              <a:buAutoNum type="arabicPeriod"/>
            </a:pPr>
            <a:r>
              <a:rPr lang="es-ES" sz="1600" b="1" dirty="0">
                <a:solidFill>
                  <a:schemeClr val="bg2"/>
                </a:solidFill>
              </a:rPr>
              <a:t>Registra el código </a:t>
            </a:r>
            <a:r>
              <a:rPr lang="es-ES" sz="1600" b="1" dirty="0">
                <a:solidFill>
                  <a:srgbClr val="FF0000"/>
                </a:solidFill>
              </a:rPr>
              <a:t>3698 1824</a:t>
            </a:r>
            <a:br>
              <a:rPr lang="es-ES" sz="1600" b="1" dirty="0">
                <a:solidFill>
                  <a:srgbClr val="FF0000"/>
                </a:solidFill>
              </a:rPr>
            </a:br>
            <a:endParaRPr lang="es-ES" sz="1600" b="1" dirty="0">
              <a:solidFill>
                <a:schemeClr val="bg2"/>
              </a:solidFill>
            </a:endParaRPr>
          </a:p>
          <a:p>
            <a:pPr marL="603250" indent="-457200">
              <a:buAutoNum type="arabicPeriod"/>
            </a:pPr>
            <a:r>
              <a:rPr lang="es-ES" sz="1600" b="1" dirty="0">
                <a:solidFill>
                  <a:schemeClr val="bg2"/>
                </a:solidFill>
              </a:rPr>
              <a:t>Escribe una palabra para expresar cada sueño</a:t>
            </a:r>
          </a:p>
          <a:p>
            <a:pPr marL="603250" indent="-457200">
              <a:buAutoNum type="arabicPeriod"/>
            </a:pPr>
            <a:endParaRPr lang="es-ES" sz="1600" b="1" dirty="0">
              <a:solidFill>
                <a:schemeClr val="bg2"/>
              </a:solidFill>
            </a:endParaRPr>
          </a:p>
          <a:p>
            <a:pPr marL="603250" indent="-457200">
              <a:buAutoNum type="arabicPeriod"/>
            </a:pPr>
            <a:r>
              <a:rPr lang="es-ES" sz="1600" b="1" dirty="0">
                <a:solidFill>
                  <a:schemeClr val="bg2"/>
                </a:solidFill>
              </a:rPr>
              <a:t>Puedes ingresar varios sueños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46F611-8367-F545-CE3F-360605676CCB}"/>
              </a:ext>
            </a:extLst>
          </p:cNvPr>
          <p:cNvSpPr txBox="1"/>
          <p:nvPr/>
        </p:nvSpPr>
        <p:spPr>
          <a:xfrm>
            <a:off x="5210804" y="4085030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sz="1800" dirty="0">
                <a:solidFill>
                  <a:srgbClr val="FF0000"/>
                </a:solidFill>
              </a:rPr>
              <a:t>Red </a:t>
            </a:r>
            <a:r>
              <a:rPr lang="es-CO" sz="1800" dirty="0" err="1">
                <a:solidFill>
                  <a:srgbClr val="FF0000"/>
                </a:solidFill>
              </a:rPr>
              <a:t>WiFi</a:t>
            </a:r>
            <a:r>
              <a:rPr lang="es-CO" sz="1800" dirty="0">
                <a:solidFill>
                  <a:srgbClr val="FF0000"/>
                </a:solidFill>
              </a:rPr>
              <a:t>: </a:t>
            </a:r>
          </a:p>
          <a:p>
            <a:r>
              <a:rPr lang="es-CO" sz="1800" dirty="0">
                <a:solidFill>
                  <a:srgbClr val="FF0000"/>
                </a:solidFill>
              </a:rPr>
              <a:t>Contraseña: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CC05B88-B76C-4B7A-AE32-69C7DEA3F4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270" y="1297318"/>
            <a:ext cx="3811317" cy="375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74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02B7FF15-1416-1FA3-9048-8ED3FA521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DC4C024B-2A17-360B-DB43-94C996668EA9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61A9E12-D24A-E57F-D53A-8C8DC0A350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2E8FE49-CFD6-FD6F-BE4A-56A7B4204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64A9819-1D10-BC50-21A0-A3EBE55EB8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84B0485D-1069-0B5B-E505-EB4CCB5913CE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43005A49-5A1F-C253-71A4-842F148F357B}"/>
              </a:ext>
            </a:extLst>
          </p:cNvPr>
          <p:cNvSpPr txBox="1">
            <a:spLocks/>
          </p:cNvSpPr>
          <p:nvPr/>
        </p:nvSpPr>
        <p:spPr>
          <a:xfrm>
            <a:off x="727650" y="62291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/>
            <a:r>
              <a:rPr lang="es-CO" dirty="0"/>
              <a:t>¿Los proyectos de vida sirven para cumplir sueños?</a:t>
            </a:r>
          </a:p>
        </p:txBody>
      </p:sp>
      <p:pic>
        <p:nvPicPr>
          <p:cNvPr id="2050" name="Picture 2" descr="Personal growth self development composition with text and human characters with notebooks target and time icons illustration">
            <a:extLst>
              <a:ext uri="{FF2B5EF4-FFF2-40B4-BE49-F238E27FC236}">
                <a16:creationId xmlns:a16="http://schemas.microsoft.com/office/drawing/2014/main" id="{C51036A2-2F09-FB4E-B139-D22922CE7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86"/>
          <a:stretch/>
        </p:blipFill>
        <p:spPr bwMode="auto">
          <a:xfrm>
            <a:off x="1305337" y="1456798"/>
            <a:ext cx="6537593" cy="368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461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A50A9ACB-7E1F-6DA8-889F-2D9A823EE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>
            <a:extLst>
              <a:ext uri="{FF2B5EF4-FFF2-40B4-BE49-F238E27FC236}">
                <a16:creationId xmlns:a16="http://schemas.microsoft.com/office/drawing/2014/main" id="{C8DB5B0D-771E-F4C6-17EB-3D1AA88185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6056" y="1223208"/>
            <a:ext cx="8143387" cy="39202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 proyecto de vida es un plan a largo plazo para alcanzar metas y sueños. Es una guía que ayuda a tomar decisiones importantes en </a:t>
            </a: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</a:t>
            </a: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vida, </a:t>
            </a:r>
            <a:r>
              <a:rPr lang="es-ES" sz="1600" b="1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desde</a:t>
            </a:r>
            <a:r>
              <a:rPr lang="es-ES" sz="1600" b="1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el oficio o la</a:t>
            </a:r>
            <a:r>
              <a:rPr lang="es-ES" sz="1600" b="1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carrera profesional </a:t>
            </a: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hasta tus relaciones personales.</a:t>
            </a:r>
          </a:p>
          <a:p>
            <a:pPr marL="1016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Considerar el proyecto de vida de </a:t>
            </a:r>
            <a:r>
              <a:rPr lang="es-ES" sz="1600" b="0" i="0" dirty="0" err="1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1600" b="0" i="0" dirty="0" err="1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depende de:</a:t>
            </a:r>
          </a:p>
          <a:p>
            <a:pPr marL="712788" indent="0" algn="just">
              <a:lnSpc>
                <a:spcPct val="250000"/>
              </a:lnSpc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16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  <a:p>
            <a:pPr marL="712788" indent="0" algn="just">
              <a:lnSpc>
                <a:spcPct val="250000"/>
              </a:lnSpc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Formulación de metas junto con </a:t>
            </a:r>
            <a:r>
              <a:rPr lang="es-ES" sz="16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16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endParaRPr lang="es-ES" sz="16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712788" indent="0" algn="just">
              <a:lnSpc>
                <a:spcPct val="250000"/>
              </a:lnSpc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 en el que nos encontramos</a:t>
            </a:r>
          </a:p>
          <a:p>
            <a:pPr marL="712788" indent="0" algn="just">
              <a:lnSpc>
                <a:spcPct val="250000"/>
              </a:lnSpc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Consideración de obstáculos y posibilidades para alcanzar las metas</a:t>
            </a:r>
          </a:p>
          <a:p>
            <a:pPr marL="387350" indent="-285750" algn="just">
              <a:lnSpc>
                <a:spcPct val="105000"/>
              </a:lnSpc>
              <a:buSzPts val="2000"/>
            </a:pPr>
            <a:endParaRPr lang="es-ES" sz="18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E494F65-7BDC-5798-B8AB-700576CEDF25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88FE411C-36A3-3BCD-DC8F-A2AFB78F31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AF3B6AC7-4981-16BA-58EB-B8DEC8D0B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CE67FA7-9485-6A12-ED82-24DB390F30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1E0D277F-1D6E-D535-9F2B-39B00271F3A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D07FC549-92B0-AF04-D374-B4A4AECF2462}"/>
              </a:ext>
            </a:extLst>
          </p:cNvPr>
          <p:cNvSpPr txBox="1">
            <a:spLocks/>
          </p:cNvSpPr>
          <p:nvPr/>
        </p:nvSpPr>
        <p:spPr>
          <a:xfrm>
            <a:off x="727650" y="622911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CO" sz="2400" dirty="0"/>
              <a:t>¿Cómo se construye un proyecto de vida?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F3524DCE-FBB6-2258-A493-CDE834F0C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79" y="2770784"/>
            <a:ext cx="452057" cy="45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oal Icon Hi-res Stock Photography And Images Alamy, 53% OFF">
            <a:extLst>
              <a:ext uri="{FF2B5EF4-FFF2-40B4-BE49-F238E27FC236}">
                <a16:creationId xmlns:a16="http://schemas.microsoft.com/office/drawing/2014/main" id="{FF4FAC77-6406-7196-0A6B-8D49B319C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20" y="3324512"/>
            <a:ext cx="452058" cy="45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earch - Free ui icons">
            <a:extLst>
              <a:ext uri="{FF2B5EF4-FFF2-40B4-BE49-F238E27FC236}">
                <a16:creationId xmlns:a16="http://schemas.microsoft.com/office/drawing/2014/main" id="{2B51A95C-2F54-D570-0A52-E746B2DDD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78" y="3916684"/>
            <a:ext cx="452058" cy="45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heck List free vector icons designed by Freepik | Free icons, Vector icon  design, Icon design">
            <a:extLst>
              <a:ext uri="{FF2B5EF4-FFF2-40B4-BE49-F238E27FC236}">
                <a16:creationId xmlns:a16="http://schemas.microsoft.com/office/drawing/2014/main" id="{78A9D8B6-E8F2-C77A-68A6-417B26DF7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21" y="4533052"/>
            <a:ext cx="452057" cy="45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344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40D16D6-96C5-4E0C-B4EC-30BB710FB97C}"/>
              </a:ext>
            </a:extLst>
          </p:cNvPr>
          <p:cNvSpPr/>
          <p:nvPr/>
        </p:nvSpPr>
        <p:spPr>
          <a:xfrm>
            <a:off x="0" y="1164303"/>
            <a:ext cx="9144000" cy="39791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E55E99E8-1869-44EE-ACEA-291BA0037D1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2D6D62A-1DC5-4490-88C0-170879CECF2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4985" y="1295064"/>
            <a:ext cx="5874030" cy="3776790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0B146534-0704-4A2B-99A2-6ACE7DB607F5}"/>
              </a:ext>
            </a:extLst>
          </p:cNvPr>
          <p:cNvSpPr/>
          <p:nvPr/>
        </p:nvSpPr>
        <p:spPr>
          <a:xfrm>
            <a:off x="1841770" y="3320374"/>
            <a:ext cx="2490281" cy="140726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9AEFA74-A851-46A9-A064-6A501EB80254}"/>
              </a:ext>
            </a:extLst>
          </p:cNvPr>
          <p:cNvSpPr/>
          <p:nvPr/>
        </p:nvSpPr>
        <p:spPr>
          <a:xfrm>
            <a:off x="4776962" y="1643676"/>
            <a:ext cx="2490281" cy="3115646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4302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704F05B-AED7-414D-0FC2-B0A0CAEA2114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EC6C24D-ACC6-5B64-D0AB-303C368AC16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233" t="4756" r="1583" b="1847"/>
          <a:stretch/>
        </p:blipFill>
        <p:spPr>
          <a:xfrm>
            <a:off x="2636196" y="1287457"/>
            <a:ext cx="3871608" cy="3856043"/>
          </a:xfrm>
          <a:prstGeom prst="rect">
            <a:avLst/>
          </a:prstGeom>
        </p:spPr>
      </p:pic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E55E99E8-1869-44EE-ACEA-291BA0037D1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</p:spTree>
    <p:extLst>
      <p:ext uri="{BB962C8B-B14F-4D97-AF65-F5344CB8AC3E}">
        <p14:creationId xmlns:p14="http://schemas.microsoft.com/office/powerpoint/2010/main" val="3784673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7B1E186-62B9-4B8E-8037-8976DEE66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3"/>
            <a:ext cx="9144000" cy="400513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98;p15">
            <a:extLst>
              <a:ext uri="{FF2B5EF4-FFF2-40B4-BE49-F238E27FC236}">
                <a16:creationId xmlns:a16="http://schemas.microsoft.com/office/drawing/2014/main" id="{32DC483A-634C-48E4-B8EF-74E1AD33756A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</p:spTree>
    <p:extLst>
      <p:ext uri="{BB962C8B-B14F-4D97-AF65-F5344CB8AC3E}">
        <p14:creationId xmlns:p14="http://schemas.microsoft.com/office/powerpoint/2010/main" val="4133009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079CDA5-AB69-497E-86BD-F996D9CFF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85222"/>
            <a:ext cx="9144000" cy="404895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A76B48FA-5C62-4F14-8E83-8E32FC64B704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</p:spTree>
    <p:extLst>
      <p:ext uri="{BB962C8B-B14F-4D97-AF65-F5344CB8AC3E}">
        <p14:creationId xmlns:p14="http://schemas.microsoft.com/office/powerpoint/2010/main" val="11394715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E6D8BEC-6156-496D-9562-37AAB6B5E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3"/>
            <a:ext cx="9144000" cy="4001694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567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6D56333-6A9C-43A8-B903-CB94E1BB2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30385"/>
            <a:ext cx="9144000" cy="411311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1969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86AADC1-5BF4-442A-8623-645CA841DF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94687"/>
            <a:ext cx="9144000" cy="4048813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989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CAE32FD8-1001-4A38-845F-6790503C3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25152"/>
            <a:ext cx="9143999" cy="401834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66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A0AFB74-68C1-4E9C-A38D-AF8412459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85222"/>
            <a:ext cx="9144000" cy="405827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497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6AF4954-3520-4F28-A595-B8CC665969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9528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0B4681E-B63A-4368-8BDF-3CCC9EB3B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3"/>
            <a:ext cx="9144000" cy="401626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9168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AF8B8AE-441C-4B6E-BAB6-C1EE502289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227"/>
          <a:stretch/>
        </p:blipFill>
        <p:spPr>
          <a:xfrm>
            <a:off x="0" y="1135582"/>
            <a:ext cx="9144000" cy="400791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8420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B3242935-681D-445B-8D92-6282CA25C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379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EA10C3C-72A5-4D1D-A51E-D5A028E06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3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093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F41A6DA4-9459-42E6-A69E-000CEEE5F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3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7331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54AC64D8-32D5-4125-ACF5-97421FE7C6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175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D71F32D-938C-4515-A774-6C47B670A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1302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28956AE-016E-46A1-859D-7025077406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3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444552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7086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0E8C5D44-0116-4A76-961C-4AE1D52F46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3"/>
            <a:ext cx="9144000" cy="4006871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11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658C15D-35AC-4E09-8F03-6A4766AAC4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3726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5B51348-B739-4DA2-B59C-F4982F04D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2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49516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6E69B9E0-164F-4DE4-BE4D-05AFBE1D7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5583"/>
            <a:ext cx="9144000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88472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8A61650A-5ED3-BFF6-411F-E5742586E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0BF5FD-B74A-49E5-B667-D47EADA9AC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135582"/>
            <a:ext cx="9143999" cy="4007917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154BBD20-A38D-2BCE-EFB4-6C2DB7F102F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D500958-DEC7-8038-FD26-A52CB954F0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5E42660-ABF9-5CFC-2CDA-041E02B55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B320A6-E211-C8F7-FA17-08AA09F06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8719703-53A5-F98E-6192-C6A96F1BC37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0BA3D80-2DFF-FF6A-B398-5DDEA2D188C8}"/>
              </a:ext>
            </a:extLst>
          </p:cNvPr>
          <p:cNvSpPr txBox="1">
            <a:spLocks/>
          </p:cNvSpPr>
          <p:nvPr/>
        </p:nvSpPr>
        <p:spPr>
          <a:xfrm>
            <a:off x="727649" y="542044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807EDE9C-79F0-CE94-3105-53DEBBCC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8738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A21121D-FDBE-9F28-FC31-419E1EC33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45319261-CE6F-EF3B-4E0E-6463A10B2EBB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2F47404-303F-5C8A-4942-A8FCCB053677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2F71D64C-43EF-0F85-9499-67DC49AF23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8016F740-D9DF-66C9-DF23-3C507AD54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4CFD00B-DF33-731C-85C0-6A7F4F3F8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442F46BE-741C-492F-7CB9-3F6F7AE5BE86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A0277E8C-EA3A-1D95-03D6-6CAB1678F381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4E1406A4-1D1D-203E-06F4-66507904B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A62C7439-8E48-5C5F-002C-5CB6090ADB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9642" y="1737501"/>
            <a:ext cx="8324716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¿Será que los estereotipos limitan los sueños que tenemos para </a:t>
            </a:r>
            <a:r>
              <a:rPr lang="es-ES" sz="18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18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?</a:t>
            </a:r>
            <a:endParaRPr lang="es-ES" sz="18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Imagen 13">
            <a:hlinkClick r:id="rId7"/>
            <a:extLst>
              <a:ext uri="{FF2B5EF4-FFF2-40B4-BE49-F238E27FC236}">
                <a16:creationId xmlns:a16="http://schemas.microsoft.com/office/drawing/2014/main" id="{AFE80024-3902-8F72-17A6-8C3E7B051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7181" y="2457260"/>
            <a:ext cx="4009637" cy="2138473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DE1F8CC-F554-4B2C-A19C-9F29B4B7C818}"/>
              </a:ext>
            </a:extLst>
          </p:cNvPr>
          <p:cNvSpPr txBox="1"/>
          <p:nvPr/>
        </p:nvSpPr>
        <p:spPr>
          <a:xfrm>
            <a:off x="2540319" y="4780292"/>
            <a:ext cx="4083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hlinkClick r:id="rId7"/>
              </a:rPr>
              <a:t>https://www.youtube.com/watch?v=YvGi7CrnqKc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707737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6A77BA8-6066-5B51-3B73-FAD318D7F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2904ABA-60C7-8A66-5767-324CBDC06484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40C39E6-8C94-DC85-71F1-129996F36556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E5894E41-AB1B-E075-8D66-E21B311DB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1AB30995-554E-125E-85F8-019A33639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202C444A-EA07-6477-7F40-E3A18A7CC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4A6ECDC7-9CB0-BFF9-69E3-C0C3B59A010C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91E5609B-932B-5E4D-AF57-339D3B183B5B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B9F9557D-BCEE-0B18-5F60-5F06AEE78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B882F684-7C87-1402-368A-CB5A3F03EA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0305" y="1526031"/>
            <a:ext cx="8143387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¿Cómo escuchamos a </a:t>
            </a:r>
            <a:r>
              <a:rPr lang="es-ES" sz="18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18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?</a:t>
            </a:r>
            <a:endParaRPr lang="es-ES" sz="18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Imagen 11">
            <a:hlinkClick r:id="rId7"/>
            <a:extLst>
              <a:ext uri="{FF2B5EF4-FFF2-40B4-BE49-F238E27FC236}">
                <a16:creationId xmlns:a16="http://schemas.microsoft.com/office/drawing/2014/main" id="{E8431889-6BA8-E6B1-BA0B-A5FD93680E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3292" y="2061231"/>
            <a:ext cx="4357411" cy="239230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F5723D4-D155-4808-9EC8-C4DAC6DABB33}"/>
              </a:ext>
            </a:extLst>
          </p:cNvPr>
          <p:cNvSpPr txBox="1"/>
          <p:nvPr/>
        </p:nvSpPr>
        <p:spPr>
          <a:xfrm>
            <a:off x="2580910" y="4610911"/>
            <a:ext cx="3982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hlinkClick r:id="rId7"/>
              </a:rPr>
              <a:t>https://www.youtube.com/watch?v=vSr-rTHSk6I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94375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0F41617E-08ED-004B-753B-8D97A29A0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10FA5BF-971B-4E21-E323-010026C9B8F1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367B099-58D2-E91F-A7E2-61DA6F7AE0A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DF2B18F-9471-9B64-D9E5-A4676C409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82F1C6F-76F0-4EA4-A350-3EA4FD005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1F71AEC-2216-E05D-FF6A-5565D4C38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99D1563-7989-F690-F0FF-25C2FE5FD0EB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4D3607D4-8416-1DA1-D3BB-D729A40B1C2F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Construcción de r</a:t>
            </a:r>
            <a:r>
              <a:rPr lang="es-ES" sz="2000" i="0" dirty="0">
                <a:solidFill>
                  <a:schemeClr val="bg2"/>
                </a:solidFill>
                <a:effectLst/>
                <a:latin typeface="Raleway" pitchFamily="2" charset="0"/>
                <a:ea typeface="Lato" panose="020F0502020204030203" pitchFamily="34" charset="0"/>
                <a:cs typeface="Lato" panose="020F0502020204030203" pitchFamily="34" charset="0"/>
              </a:rPr>
              <a:t>elaciones familiares cálidas y afectivas</a:t>
            </a:r>
          </a:p>
        </p:txBody>
      </p:sp>
      <p:pic>
        <p:nvPicPr>
          <p:cNvPr id="1026" name="Picture 2" descr="Diseño PNG Y SVG De Doodle De Corazón Hippie Para Camisetas">
            <a:extLst>
              <a:ext uri="{FF2B5EF4-FFF2-40B4-BE49-F238E27FC236}">
                <a16:creationId xmlns:a16="http://schemas.microsoft.com/office/drawing/2014/main" id="{785DFE78-A6C0-35A5-D0ED-41906C9EC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3" y="632617"/>
            <a:ext cx="885823" cy="885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Google Shape;93;p14">
            <a:extLst>
              <a:ext uri="{FF2B5EF4-FFF2-40B4-BE49-F238E27FC236}">
                <a16:creationId xmlns:a16="http://schemas.microsoft.com/office/drawing/2014/main" id="{662356DA-E0D9-23AB-1EA0-32360DDA9F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0306" y="1648836"/>
            <a:ext cx="8143387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¿Qué piensan nuestros </a:t>
            </a:r>
            <a:r>
              <a:rPr lang="es-ES" sz="18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sobre nosotros como padres?</a:t>
            </a:r>
            <a:endParaRPr lang="es-ES" sz="18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1" name="Imagen 10">
            <a:hlinkClick r:id="rId7"/>
            <a:extLst>
              <a:ext uri="{FF2B5EF4-FFF2-40B4-BE49-F238E27FC236}">
                <a16:creationId xmlns:a16="http://schemas.microsoft.com/office/drawing/2014/main" id="{65C109CF-7B56-5005-F51D-2D4371C97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7341" y="2314432"/>
            <a:ext cx="4102402" cy="228297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66EF4C8-A9BF-4290-911E-0F8DF8B49DE0}"/>
              </a:ext>
            </a:extLst>
          </p:cNvPr>
          <p:cNvSpPr txBox="1"/>
          <p:nvPr/>
        </p:nvSpPr>
        <p:spPr>
          <a:xfrm>
            <a:off x="2687341" y="4727803"/>
            <a:ext cx="41825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>
                <a:hlinkClick r:id="rId7"/>
              </a:rPr>
              <a:t>https://www.youtube.com/watch?v=yGDzxD723Y4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347825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A013BED2-96D2-AFB8-A1C5-610DCAABC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1CB1CA5A-1D23-4BE8-9509-959549D5CF30}"/>
              </a:ext>
            </a:extLst>
          </p:cNvPr>
          <p:cNvSpPr/>
          <p:nvPr/>
        </p:nvSpPr>
        <p:spPr>
          <a:xfrm>
            <a:off x="0" y="1164303"/>
            <a:ext cx="9144000" cy="39791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57F845C-D7D4-86C6-587F-DE9D347D426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27B0BC89-3EB2-D813-CC58-35C9FC30F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C9FA10A-0441-9176-BA3E-78A1F4D40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645215D-7162-2B40-5CE4-B1C30FCE6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4780FC8D-FF0D-EE6F-75B9-002FDD5B893C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7ED00F6A-054A-4DB9-D7B7-4DCB5652E5A6}"/>
              </a:ext>
            </a:extLst>
          </p:cNvPr>
          <p:cNvSpPr txBox="1">
            <a:spLocks/>
          </p:cNvSpPr>
          <p:nvPr/>
        </p:nvSpPr>
        <p:spPr>
          <a:xfrm>
            <a:off x="941654" y="62634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Formulación de metas junto con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endParaRPr lang="es-ES" sz="20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6" descr="Goal Icon Hi-res Stock Photography And Images Alamy, 53% OFF">
            <a:extLst>
              <a:ext uri="{FF2B5EF4-FFF2-40B4-BE49-F238E27FC236}">
                <a16:creationId xmlns:a16="http://schemas.microsoft.com/office/drawing/2014/main" id="{E3567599-FC80-B106-849D-7CF4761C4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9" y="598116"/>
            <a:ext cx="745013" cy="74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0672E95-3F6D-44D8-A0A9-59D2316077E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4985" y="1295064"/>
            <a:ext cx="5874030" cy="377679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B4AEA47B-B2AD-4324-AFE2-8F407AAC57DF}"/>
              </a:ext>
            </a:extLst>
          </p:cNvPr>
          <p:cNvSpPr/>
          <p:nvPr/>
        </p:nvSpPr>
        <p:spPr>
          <a:xfrm>
            <a:off x="1841770" y="1842148"/>
            <a:ext cx="2490281" cy="144630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F65DA2E2-E1B8-4D91-A8A9-45477C582CA5}"/>
              </a:ext>
            </a:extLst>
          </p:cNvPr>
          <p:cNvSpPr/>
          <p:nvPr/>
        </p:nvSpPr>
        <p:spPr>
          <a:xfrm>
            <a:off x="4776962" y="1643676"/>
            <a:ext cx="2490281" cy="3115646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85615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A013BED2-96D2-AFB8-A1C5-610DCAABC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46D0192-09E3-A377-34F9-3C851B884E80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457F845C-D7D4-86C6-587F-DE9D347D426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27B0BC89-3EB2-D813-CC58-35C9FC30F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C9FA10A-0441-9176-BA3E-78A1F4D402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645215D-7162-2B40-5CE4-B1C30FCE6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4780FC8D-FF0D-EE6F-75B9-002FDD5B893C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839E94EC-1BAC-3DAD-68F1-F0F3A03C243C}"/>
              </a:ext>
            </a:extLst>
          </p:cNvPr>
          <p:cNvSpPr txBox="1">
            <a:spLocks/>
          </p:cNvSpPr>
          <p:nvPr/>
        </p:nvSpPr>
        <p:spPr>
          <a:xfrm>
            <a:off x="561106" y="1480151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 barquito como vehículo para la travesía de la vida.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E6B1147-A70E-2035-24E9-A0C44D1BFEA3}"/>
              </a:ext>
            </a:extLst>
          </p:cNvPr>
          <p:cNvSpPr txBox="1"/>
          <p:nvPr/>
        </p:nvSpPr>
        <p:spPr>
          <a:xfrm>
            <a:off x="209262" y="4316567"/>
            <a:ext cx="417293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>
                <a:hlinkClick r:id="rId6"/>
              </a:rPr>
              <a:t>Canción </a:t>
            </a:r>
            <a:r>
              <a:rPr lang="es-ES" i="1" dirty="0">
                <a:hlinkClick r:id="rId6"/>
              </a:rPr>
              <a:t>Barquito</a:t>
            </a:r>
            <a:r>
              <a:rPr lang="es-ES" dirty="0">
                <a:hlinkClick r:id="rId6"/>
              </a:rPr>
              <a:t>, de Isabel Torres</a:t>
            </a:r>
            <a:endParaRPr lang="es-ES" dirty="0"/>
          </a:p>
          <a:p>
            <a:pPr algn="ctr"/>
            <a:endParaRPr lang="es-ES" dirty="0"/>
          </a:p>
          <a:p>
            <a:pPr algn="ctr"/>
            <a:r>
              <a:rPr lang="es-CO" dirty="0">
                <a:hlinkClick r:id="rId6"/>
              </a:rPr>
              <a:t>https://www.youtube.com/watch?v=-BCspUOAbgk</a:t>
            </a:r>
            <a:endParaRPr lang="es-ES" dirty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3263064-AB22-DBDA-CCEB-0F6B27F197C8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7ED00F6A-054A-4DB9-D7B7-4DCB5652E5A6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Formulación de metas junto con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endParaRPr lang="es-ES" sz="20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6" descr="Goal Icon Hi-res Stock Photography And Images Alamy, 53% OFF">
            <a:extLst>
              <a:ext uri="{FF2B5EF4-FFF2-40B4-BE49-F238E27FC236}">
                <a16:creationId xmlns:a16="http://schemas.microsoft.com/office/drawing/2014/main" id="{E3567599-FC80-B106-849D-7CF4761C4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9" y="598116"/>
            <a:ext cx="745013" cy="74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fferent water and air transport vector illustrations set. Collection of cartoon drawings of boat, flying plane, helicopter, space ship, airship isolated on white background. Transportation concept">
            <a:extLst>
              <a:ext uri="{FF2B5EF4-FFF2-40B4-BE49-F238E27FC236}">
                <a16:creationId xmlns:a16="http://schemas.microsoft.com/office/drawing/2014/main" id="{531E9434-E053-1388-6CE1-8ACF529811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9" t="4710" r="37340" b="64329"/>
          <a:stretch/>
        </p:blipFill>
        <p:spPr bwMode="auto">
          <a:xfrm>
            <a:off x="1243108" y="2123913"/>
            <a:ext cx="2105247" cy="214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21751B-D3F9-472E-AB48-B8266466661D}"/>
              </a:ext>
            </a:extLst>
          </p:cNvPr>
          <p:cNvSpPr txBox="1"/>
          <p:nvPr/>
        </p:nvSpPr>
        <p:spPr>
          <a:xfrm>
            <a:off x="4848825" y="2339575"/>
            <a:ext cx="403027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i="1" dirty="0">
                <a:latin typeface="Arial Narrow" panose="020B0606020202030204" pitchFamily="34" charset="0"/>
              </a:rPr>
              <a:t>si vas a otro puerto barquito 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si tienes ganas de zarpar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mi barco chiquito que la luna siempre está</a:t>
            </a:r>
          </a:p>
          <a:p>
            <a:endParaRPr lang="es-ES" sz="1600" i="1" dirty="0">
              <a:latin typeface="Arial Narrow" panose="020B0606020202030204" pitchFamily="34" charset="0"/>
            </a:endParaRPr>
          </a:p>
          <a:p>
            <a:r>
              <a:rPr lang="es-ES" sz="1600" i="1" dirty="0">
                <a:latin typeface="Arial Narrow" panose="020B0606020202030204" pitchFamily="34" charset="0"/>
              </a:rPr>
              <a:t>si vas a cruzar nuevos mares 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tormentas que te asustarán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mi lindo barquito que las olas te arrullarán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que </a:t>
            </a:r>
            <a:r>
              <a:rPr lang="es-ES" sz="1600" i="1" dirty="0" err="1">
                <a:latin typeface="Arial Narrow" panose="020B0606020202030204" pitchFamily="34" charset="0"/>
              </a:rPr>
              <a:t>sos</a:t>
            </a:r>
            <a:r>
              <a:rPr lang="es-ES" sz="1600" i="1" dirty="0">
                <a:latin typeface="Arial Narrow" panose="020B0606020202030204" pitchFamily="34" charset="0"/>
              </a:rPr>
              <a:t> pequeñito pero el mar te cuidará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que </a:t>
            </a:r>
            <a:r>
              <a:rPr lang="es-ES" sz="1600" i="1" dirty="0" err="1">
                <a:latin typeface="Arial Narrow" panose="020B0606020202030204" pitchFamily="34" charset="0"/>
              </a:rPr>
              <a:t>sos</a:t>
            </a:r>
            <a:r>
              <a:rPr lang="es-ES" sz="1600" i="1" dirty="0">
                <a:latin typeface="Arial Narrow" panose="020B0606020202030204" pitchFamily="34" charset="0"/>
              </a:rPr>
              <a:t> pequeñito pero el mar te cuidará</a:t>
            </a:r>
          </a:p>
          <a:p>
            <a:endParaRPr lang="es-CO" sz="16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779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2F03880A-B562-1A0B-EEEF-46F92F8C6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6FE9BD28-7505-02F3-BD77-372FA202B74E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9AF967A7-976D-DD9F-07F0-1D8543A3F951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704C3064-F7FA-F6EC-7269-48B6F76556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2ED0E088-D91C-C729-FEFA-4B5AFFC04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B8D4EE9-710B-79ED-F90A-F6EA577289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8B2883E3-2B3A-04AB-CFA2-07BEB24883C9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DE853B7F-5B09-D972-120A-865975BF8127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Formulación de metas junto con ellos</a:t>
            </a:r>
            <a:endParaRPr lang="es-ES" sz="20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4BB78C5-2C9B-5C03-A007-F2A836BBAC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118" y="513647"/>
            <a:ext cx="7407764" cy="4629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727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D057DD56-C7F7-2589-8E5B-574899BBB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B7787679-5486-CA83-97A5-E7F4B83CE9E6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E57597B-AC73-75BC-9130-A9F7347CE20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4B5CC025-80B3-1595-EC34-7E61E32CC5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F82C63D6-8FA2-6F27-7BED-CBF56DEFF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DFB05F2-4F85-48D3-8DED-A06A5D8CA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17211A08-69A5-DADA-D4DF-A7B6C74C5440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Google Shape;98;p15">
            <a:extLst>
              <a:ext uri="{FF2B5EF4-FFF2-40B4-BE49-F238E27FC236}">
                <a16:creationId xmlns:a16="http://schemas.microsoft.com/office/drawing/2014/main" id="{14A5A182-6F9A-2CC6-3366-F605C1ED857D}"/>
              </a:ext>
            </a:extLst>
          </p:cNvPr>
          <p:cNvSpPr txBox="1">
            <a:spLocks/>
          </p:cNvSpPr>
          <p:nvPr/>
        </p:nvSpPr>
        <p:spPr>
          <a:xfrm>
            <a:off x="727649" y="807929"/>
            <a:ext cx="8021787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Formulación de metas junto con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nuestr@s</a:t>
            </a: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s-ES" sz="20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endParaRPr lang="es-ES" sz="20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90FFB49E-3D51-A465-3009-4A0BBE2DC22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1593626"/>
            <a:ext cx="4572000" cy="354987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endParaRPr lang="es-ES" sz="1800" b="0" i="0" u="none" strike="noStrike" baseline="0" dirty="0">
              <a:solidFill>
                <a:srgbClr val="000000"/>
              </a:solidFill>
              <a:latin typeface="Arimo"/>
            </a:endParaRP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2400" b="0" i="0" u="none" strike="noStrike" baseline="0" dirty="0">
                <a:solidFill>
                  <a:schemeClr val="bg2"/>
                </a:solidFill>
                <a:latin typeface="Arimo"/>
              </a:rPr>
              <a:t>¿Qué le darías a tus </a:t>
            </a:r>
            <a:r>
              <a:rPr lang="es-ES" sz="2400" b="0" i="0" u="none" strike="noStrike" baseline="0" dirty="0" err="1">
                <a:solidFill>
                  <a:schemeClr val="bg2"/>
                </a:solidFill>
                <a:latin typeface="Arimo"/>
              </a:rPr>
              <a:t>hij@s</a:t>
            </a:r>
            <a:r>
              <a:rPr lang="es-ES" sz="2400" b="0" i="0" u="none" strike="noStrike" baseline="0" dirty="0">
                <a:solidFill>
                  <a:schemeClr val="bg2"/>
                </a:solidFill>
                <a:latin typeface="Arimo"/>
              </a:rPr>
              <a:t> para que cumplan sus sueños?</a:t>
            </a: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endParaRPr lang="es-ES" sz="2400" b="0" i="0" u="none" strike="noStrike" baseline="0" dirty="0">
              <a:solidFill>
                <a:schemeClr val="bg2"/>
              </a:solidFill>
              <a:latin typeface="Arimo"/>
            </a:endParaRP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2400" b="0" i="0" u="none" strike="noStrike" baseline="0" dirty="0">
                <a:solidFill>
                  <a:schemeClr val="bg2"/>
                </a:solidFill>
                <a:latin typeface="Arimo"/>
              </a:rPr>
              <a:t>En el barquito que hiciste escribe una frase que le dirías a tu </a:t>
            </a:r>
            <a:r>
              <a:rPr lang="es-ES" sz="2400" b="0" i="0" u="none" strike="noStrike" baseline="0" dirty="0" err="1">
                <a:solidFill>
                  <a:schemeClr val="bg2"/>
                </a:solidFill>
                <a:latin typeface="Arimo"/>
              </a:rPr>
              <a:t>hij</a:t>
            </a:r>
            <a:r>
              <a:rPr lang="es-ES" sz="2400" b="0" i="0" u="none" strike="noStrike" baseline="0" dirty="0">
                <a:solidFill>
                  <a:schemeClr val="bg2"/>
                </a:solidFill>
                <a:latin typeface="Arimo"/>
              </a:rPr>
              <a:t>@ como regalo tuyo.</a:t>
            </a: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endParaRPr lang="es-ES" sz="2400" dirty="0">
              <a:solidFill>
                <a:schemeClr val="bg2"/>
              </a:solidFill>
              <a:latin typeface="Arimo"/>
            </a:endParaRP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2400" b="0" i="0" u="none" strike="noStrike" baseline="0" dirty="0">
                <a:solidFill>
                  <a:schemeClr val="bg2"/>
                </a:solidFill>
                <a:latin typeface="Arimo"/>
              </a:rPr>
              <a:t>Sé sustancioso.</a:t>
            </a:r>
            <a:endParaRPr lang="es-ES" sz="2400" b="0" i="0" dirty="0">
              <a:solidFill>
                <a:schemeClr val="bg2"/>
              </a:solidFill>
              <a:effectLst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9" name="Picture 6" descr="Goal Icon Hi-res Stock Photography And Images Alamy, 53% OFF">
            <a:extLst>
              <a:ext uri="{FF2B5EF4-FFF2-40B4-BE49-F238E27FC236}">
                <a16:creationId xmlns:a16="http://schemas.microsoft.com/office/drawing/2014/main" id="{1D9E5EDE-BB88-1C43-8E67-6517C0DE3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49" y="598116"/>
            <a:ext cx="745013" cy="74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Different water and air transport vector illustrations set. Collection of cartoon drawings of boat, flying plane, helicopter, space ship, airship isolated on white background. Transportation concept">
            <a:extLst>
              <a:ext uri="{FF2B5EF4-FFF2-40B4-BE49-F238E27FC236}">
                <a16:creationId xmlns:a16="http://schemas.microsoft.com/office/drawing/2014/main" id="{EC831135-8325-1094-A319-D45EA07E28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39" t="4710" r="37340" b="64329"/>
          <a:stretch/>
        </p:blipFill>
        <p:spPr bwMode="auto">
          <a:xfrm>
            <a:off x="7402374" y="515358"/>
            <a:ext cx="1347062" cy="1370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05B99CF0-705B-4663-835A-B155943C468D}"/>
              </a:ext>
            </a:extLst>
          </p:cNvPr>
          <p:cNvSpPr txBox="1"/>
          <p:nvPr/>
        </p:nvSpPr>
        <p:spPr>
          <a:xfrm>
            <a:off x="4848825" y="2339575"/>
            <a:ext cx="4030270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i="1" dirty="0">
                <a:latin typeface="Arial Narrow" panose="020B0606020202030204" pitchFamily="34" charset="0"/>
              </a:rPr>
              <a:t>si vas a otro puerto barquito 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si tienes ganas de zarpar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mi barco chiquito que la luna siempre está</a:t>
            </a:r>
          </a:p>
          <a:p>
            <a:endParaRPr lang="es-ES" sz="1600" i="1" dirty="0">
              <a:latin typeface="Arial Narrow" panose="020B0606020202030204" pitchFamily="34" charset="0"/>
            </a:endParaRPr>
          </a:p>
          <a:p>
            <a:r>
              <a:rPr lang="es-ES" sz="1600" i="1" dirty="0">
                <a:latin typeface="Arial Narrow" panose="020B0606020202030204" pitchFamily="34" charset="0"/>
              </a:rPr>
              <a:t>si vas a cruzar nuevos mares 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tormentas que te asustarán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mi lindo barquito que las olas te arrullarán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que </a:t>
            </a:r>
            <a:r>
              <a:rPr lang="es-ES" sz="1600" i="1" dirty="0" err="1">
                <a:latin typeface="Arial Narrow" panose="020B0606020202030204" pitchFamily="34" charset="0"/>
              </a:rPr>
              <a:t>sos</a:t>
            </a:r>
            <a:r>
              <a:rPr lang="es-ES" sz="1600" i="1" dirty="0">
                <a:latin typeface="Arial Narrow" panose="020B0606020202030204" pitchFamily="34" charset="0"/>
              </a:rPr>
              <a:t> pequeñito pero el mar te cuidará</a:t>
            </a:r>
          </a:p>
          <a:p>
            <a:r>
              <a:rPr lang="es-ES" sz="1600" i="1" dirty="0">
                <a:latin typeface="Arial Narrow" panose="020B0606020202030204" pitchFamily="34" charset="0"/>
              </a:rPr>
              <a:t>recuerda que </a:t>
            </a:r>
            <a:r>
              <a:rPr lang="es-ES" sz="1600" i="1" dirty="0" err="1">
                <a:latin typeface="Arial Narrow" panose="020B0606020202030204" pitchFamily="34" charset="0"/>
              </a:rPr>
              <a:t>sos</a:t>
            </a:r>
            <a:r>
              <a:rPr lang="es-ES" sz="1600" i="1" dirty="0">
                <a:latin typeface="Arial Narrow" panose="020B0606020202030204" pitchFamily="34" charset="0"/>
              </a:rPr>
              <a:t> pequeñito pero el mar te cuidará</a:t>
            </a:r>
          </a:p>
          <a:p>
            <a:endParaRPr lang="es-CO" sz="1600" i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51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73CC8FB9-7C29-E1C4-AE0E-BC6D79CCC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FF7446C9-5F6A-47B0-BCE1-9F5011099448}"/>
              </a:ext>
            </a:extLst>
          </p:cNvPr>
          <p:cNvSpPr/>
          <p:nvPr/>
        </p:nvSpPr>
        <p:spPr>
          <a:xfrm>
            <a:off x="0" y="1164303"/>
            <a:ext cx="9144000" cy="39791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Google Shape;98;p15">
            <a:extLst>
              <a:ext uri="{FF2B5EF4-FFF2-40B4-BE49-F238E27FC236}">
                <a16:creationId xmlns:a16="http://schemas.microsoft.com/office/drawing/2014/main" id="{082FB473-3EF0-47E5-7FC5-AA06F85C0A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712788" indent="0" algn="just">
              <a:buSzPts val="2000"/>
              <a:buNone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3C333C3-BF74-0432-34C7-3919495687EC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81893E96-9BC1-3CD0-DAB9-96525F7BB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659B025-12A2-60A6-EA5D-5D781078E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F45EAAC-D2A9-B9BF-6317-3B07FFF24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0CACB5BD-BE2C-9F37-BFD0-DA8F3624BEE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940DEC5C-BB6A-7AFC-6F48-159ED7664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E057641-2407-48CD-8230-2E00427C071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4985" y="1295064"/>
            <a:ext cx="5874030" cy="377679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9684BFA4-562D-46A7-B5ED-8F510E2B73A8}"/>
              </a:ext>
            </a:extLst>
          </p:cNvPr>
          <p:cNvSpPr/>
          <p:nvPr/>
        </p:nvSpPr>
        <p:spPr>
          <a:xfrm>
            <a:off x="4784914" y="3223214"/>
            <a:ext cx="2490281" cy="1507812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BC08D145-776D-49CC-A9FD-C87DC9FFAF67}"/>
              </a:ext>
            </a:extLst>
          </p:cNvPr>
          <p:cNvSpPr/>
          <p:nvPr/>
        </p:nvSpPr>
        <p:spPr>
          <a:xfrm>
            <a:off x="1852905" y="1814856"/>
            <a:ext cx="2490281" cy="291617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1625717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73CC8FB9-7C29-E1C4-AE0E-BC6D79CCC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>
            <a:extLst>
              <a:ext uri="{FF2B5EF4-FFF2-40B4-BE49-F238E27FC236}">
                <a16:creationId xmlns:a16="http://schemas.microsoft.com/office/drawing/2014/main" id="{082FB473-3EF0-47E5-7FC5-AA06F85C0A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712788" indent="0" algn="just">
              <a:buSzPts val="2000"/>
              <a:buNone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3C333C3-BF74-0432-34C7-3919495687EC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81893E96-9BC1-3CD0-DAB9-96525F7BB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659B025-12A2-60A6-EA5D-5D781078E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F45EAAC-D2A9-B9BF-6317-3B07FFF24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0CACB5BD-BE2C-9F37-BFD0-DA8F3624BEE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F826B31-46DD-2FC0-C97B-883D603CA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48718"/>
            <a:ext cx="9144000" cy="2952782"/>
          </a:xfrm>
        </p:spPr>
        <p:txBody>
          <a:bodyPr>
            <a:norm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2600" dirty="0">
                <a:solidFill>
                  <a:schemeClr val="bg2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1. ¿Pensé en ir a la universidad?</a:t>
            </a: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endParaRPr lang="es-ES" sz="2600" dirty="0">
              <a:solidFill>
                <a:schemeClr val="bg2"/>
              </a:solidFill>
              <a:latin typeface="+mj-lt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2600" dirty="0">
                <a:solidFill>
                  <a:schemeClr val="bg2"/>
                </a:solidFill>
                <a:latin typeface="+mj-lt"/>
                <a:ea typeface="Lato" panose="020F0502020204030203" pitchFamily="34" charset="0"/>
                <a:cs typeface="Lato" panose="020F0502020204030203" pitchFamily="34" charset="0"/>
              </a:rPr>
              <a:t>2. ¿Qué necesité o hubiera necesitado yo para ir a la universidad?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940DEC5C-BB6A-7AFC-6F48-159ED7664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ifficult decision making">
            <a:extLst>
              <a:ext uri="{FF2B5EF4-FFF2-40B4-BE49-F238E27FC236}">
                <a16:creationId xmlns:a16="http://schemas.microsoft.com/office/drawing/2014/main" id="{B17545E0-8B19-A82D-8BD7-71A7611329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2"/>
          <a:stretch/>
        </p:blipFill>
        <p:spPr bwMode="auto">
          <a:xfrm>
            <a:off x="3108911" y="3018359"/>
            <a:ext cx="2930545" cy="211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64121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>
          <a:extLst>
            <a:ext uri="{FF2B5EF4-FFF2-40B4-BE49-F238E27FC236}">
              <a16:creationId xmlns:a16="http://schemas.microsoft.com/office/drawing/2014/main" id="{2632E507-E7A3-3AE5-B875-1AD39FC9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C6F3FD0-8E2F-5D4F-A604-9B3DDA33E975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8478EAC2-BDEC-811C-964C-9BB789DD41AD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0A996BA4-F83F-B6F6-4437-BDF25686A4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0D5CAD83-EC3F-EAF8-52DD-D78ED48C2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B9A7A6F-BC7E-95E8-84D1-87F8CE82C8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547EDDC-AB96-F2AD-B59D-DE37B080CC8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Google Shape;93;p14">
            <a:extLst>
              <a:ext uri="{FF2B5EF4-FFF2-40B4-BE49-F238E27FC236}">
                <a16:creationId xmlns:a16="http://schemas.microsoft.com/office/drawing/2014/main" id="{B8D5EBF1-1EED-95C5-32AB-083F533F5A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09642" y="1731778"/>
            <a:ext cx="8324716" cy="18713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indent="0" algn="ctr">
              <a:lnSpc>
                <a:spcPct val="105000"/>
              </a:lnSpc>
              <a:buSzPts val="2000"/>
              <a:buNone/>
            </a:pPr>
            <a:endParaRPr lang="es-ES" sz="1800" b="0" i="0" u="none" strike="noStrike" baseline="0" dirty="0">
              <a:solidFill>
                <a:srgbClr val="000000"/>
              </a:solidFill>
              <a:latin typeface="Arimo"/>
            </a:endParaRP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3600" dirty="0">
                <a:solidFill>
                  <a:srgbClr val="000000"/>
                </a:solidFill>
                <a:latin typeface="Raleway" pitchFamily="2" charset="0"/>
              </a:rPr>
              <a:t>Refrigerio</a:t>
            </a:r>
          </a:p>
          <a:p>
            <a:pPr marL="101600" indent="0" algn="ctr">
              <a:lnSpc>
                <a:spcPct val="105000"/>
              </a:lnSpc>
              <a:buSzPts val="2000"/>
              <a:buNone/>
            </a:pPr>
            <a:r>
              <a:rPr lang="es-ES" sz="3600" b="0" i="0" u="none" strike="noStrike" baseline="0" dirty="0">
                <a:solidFill>
                  <a:srgbClr val="000000"/>
                </a:solidFill>
                <a:latin typeface="Raleway" pitchFamily="2" charset="0"/>
              </a:rPr>
              <a:t>20 minutos</a:t>
            </a:r>
            <a:endParaRPr lang="es-ES" sz="4000" b="0" i="0" u="none" strike="noStrike" baseline="0" dirty="0">
              <a:solidFill>
                <a:srgbClr val="000000"/>
              </a:solidFill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7655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55CB98A3-B8A9-9578-1539-BD542C05F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7FF4CFF7-7F47-3F8E-467F-5B0A474E94D3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8" name="Google Shape;98;p15">
            <a:extLst>
              <a:ext uri="{FF2B5EF4-FFF2-40B4-BE49-F238E27FC236}">
                <a16:creationId xmlns:a16="http://schemas.microsoft.com/office/drawing/2014/main" id="{C37DE6D4-1009-6F29-8B00-BC93024F91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712788" indent="0" algn="just">
              <a:buSzPts val="2000"/>
              <a:buNone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1B3CA8A-1931-BD07-D6BC-9C5200559E97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83061DF3-E8AB-ABC6-7EC1-FBD72BB8CA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E0FBC95C-4832-492D-1B2A-588CC4EFB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3EC79F1-BC7C-DC93-5817-227E8ED58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A68AB735-4A60-5407-6900-668D867AEDA8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352D81E0-4817-FD3E-3E42-DB674253E0DA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83150B40-9258-497E-8DF2-0E8B70868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50" y="1512866"/>
            <a:ext cx="7688700" cy="3038491"/>
          </a:xfrm>
        </p:spPr>
        <p:txBody>
          <a:bodyPr>
            <a:normAutofit/>
          </a:bodyPr>
          <a:lstStyle/>
          <a:p>
            <a:pPr marL="146050" indent="0" algn="ctr">
              <a:buNone/>
            </a:pPr>
            <a:endParaRPr lang="es-ES" sz="2000" dirty="0">
              <a:solidFill>
                <a:schemeClr val="bg2"/>
              </a:solidFill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Acceso a la educación superior privada</a:t>
            </a:r>
          </a:p>
          <a:p>
            <a:pPr marL="387350" indent="-285750">
              <a:lnSpc>
                <a:spcPct val="105000"/>
              </a:lnSpc>
              <a:buSzPts val="2000"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Puntaje Pruebas Saber 11 para ingreso y obtener becas</a:t>
            </a:r>
          </a:p>
          <a:p>
            <a:pPr marL="387350" indent="-285750">
              <a:lnSpc>
                <a:spcPct val="105000"/>
              </a:lnSpc>
              <a:buSzPts val="2000"/>
            </a:pPr>
            <a:endParaRPr lang="es-ES" sz="20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20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Acceso a la educación superior pública </a:t>
            </a:r>
          </a:p>
          <a:p>
            <a:pPr marL="387350" indent="-285750">
              <a:lnSpc>
                <a:spcPct val="105000"/>
              </a:lnSpc>
              <a:buSzPts val="2000"/>
            </a:pPr>
            <a:r>
              <a:rPr lang="es-ES" sz="20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Puntaje Pruebas Saber 11 para acceso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20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51D8A848-F104-9272-9BED-F64B77EB1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9967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DE78FE1C-BA7D-D396-B90A-6C7AA7125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2A4A50C-BC7B-1883-D199-A9509782086F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C2832B3E-40DA-6175-4B81-F2BEF44D25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DD619838-14B7-4B98-4FB2-5BF8D1C7A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4D535FE-AEA1-C971-90CE-E704F52FF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166D3BA8-F607-DE92-8535-3C1670FEC83B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50F47425-190D-8539-F827-4907E55417C9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2A973B-A78B-A9B7-9965-9C58AA360133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Google Shape;98;p15">
            <a:extLst>
              <a:ext uri="{FF2B5EF4-FFF2-40B4-BE49-F238E27FC236}">
                <a16:creationId xmlns:a16="http://schemas.microsoft.com/office/drawing/2014/main" id="{29962C4E-2D98-6C0B-4AE6-98583C0F9897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5" name="Picture 8" descr="Search - Free ui icons">
            <a:extLst>
              <a:ext uri="{FF2B5EF4-FFF2-40B4-BE49-F238E27FC236}">
                <a16:creationId xmlns:a16="http://schemas.microsoft.com/office/drawing/2014/main" id="{07D53B7E-7945-2A43-F224-C623537C9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957910D1-0918-3ABB-54AB-C24A67A0A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7649" y="1512866"/>
            <a:ext cx="7688700" cy="3186725"/>
          </a:xfrm>
        </p:spPr>
        <p:txBody>
          <a:bodyPr>
            <a:normAutofit fontScale="92500" lnSpcReduction="10000"/>
          </a:bodyPr>
          <a:lstStyle/>
          <a:p>
            <a:pPr marL="146050" indent="0" algn="just">
              <a:buNone/>
            </a:pPr>
            <a:r>
              <a:rPr lang="es-ES" sz="2000" b="1" dirty="0">
                <a:solidFill>
                  <a:schemeClr val="bg2"/>
                </a:solidFill>
                <a:latin typeface="Montserrat" panose="00000500000000000000" pitchFamily="2" charset="0"/>
              </a:rPr>
              <a:t>Pruebas Saber ​3°, 5°, 7° y 9°</a:t>
            </a:r>
          </a:p>
          <a:p>
            <a:pPr marL="146050" indent="0" algn="just">
              <a:buNone/>
            </a:pPr>
            <a:endParaRPr lang="es-ES" sz="1800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146050" indent="0" algn="just">
              <a:buNone/>
            </a:pPr>
            <a:r>
              <a:rPr lang="es-ES" sz="1800" dirty="0">
                <a:solidFill>
                  <a:schemeClr val="bg2"/>
                </a:solidFill>
                <a:latin typeface="Montserrat" panose="00000500000000000000" pitchFamily="2" charset="0"/>
              </a:rPr>
              <a:t>Realizan seguimiento a las trayectorias escolares en diferentes grados de los estudiantes.</a:t>
            </a:r>
          </a:p>
          <a:p>
            <a:pPr marL="146050" indent="0" algn="just">
              <a:buNone/>
            </a:pPr>
            <a:endParaRPr lang="es-ES" sz="1800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146050" indent="0" algn="just">
              <a:buNone/>
            </a:pPr>
            <a:endParaRPr lang="es-ES" sz="1800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146050" indent="0" algn="just">
              <a:buNone/>
            </a:pPr>
            <a:r>
              <a:rPr lang="es-ES" sz="2000" b="1" dirty="0">
                <a:solidFill>
                  <a:schemeClr val="bg2"/>
                </a:solidFill>
                <a:latin typeface="Montserrat" panose="00000500000000000000" pitchFamily="2" charset="0"/>
              </a:rPr>
              <a:t>Pruebas Saber ​11°</a:t>
            </a:r>
          </a:p>
          <a:p>
            <a:pPr marL="146050" indent="0" algn="just">
              <a:buNone/>
            </a:pPr>
            <a:endParaRPr lang="es-ES" sz="2000" b="1" dirty="0">
              <a:solidFill>
                <a:schemeClr val="bg2"/>
              </a:solidFill>
              <a:latin typeface="Montserrat" panose="00000500000000000000" pitchFamily="2" charset="0"/>
            </a:endParaRPr>
          </a:p>
          <a:p>
            <a:pPr marL="146050" indent="0" algn="just">
              <a:buNone/>
            </a:pPr>
            <a:r>
              <a:rPr lang="es-ES" sz="1800" dirty="0">
                <a:solidFill>
                  <a:schemeClr val="bg2"/>
                </a:solidFill>
                <a:latin typeface="Montserrat" panose="00000500000000000000" pitchFamily="2" charset="0"/>
              </a:rPr>
              <a:t>Mide oficialmente la calidad de la educación formal impartida a quienes terminan el nivel de educación media.</a:t>
            </a:r>
            <a:endParaRPr lang="es-CO" sz="1800" dirty="0">
              <a:solidFill>
                <a:schemeClr val="bg2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4164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8F1B50DF-29CC-F13E-D4FF-50D033560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36898011-15EA-7055-0602-70A3824D3322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CC04417-4FC8-DED7-F667-7BF686B23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1C920BC4-8F42-FEE7-0168-EB496A896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EA91AF56-BC25-54DD-6302-49212FD54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D5A44BD-EF43-EA0C-5B03-510F7C4B378E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238AC03D-0307-8F1E-0547-EAC60CC0B57D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23522A86-3FE3-7CDD-FFE7-F29AF244F2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7650" y="1456798"/>
            <a:ext cx="7600634" cy="316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br>
              <a:rPr lang="es-E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endParaRPr lang="es-ES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br>
              <a:rPr lang="es-ES" sz="1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s-ES" sz="18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Saber 11° está compuesto por cinco pruebas 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A9DE3DC4-3C2F-72B4-EB00-24B46AC813EA}"/>
              </a:ext>
            </a:extLst>
          </p:cNvPr>
          <p:cNvSpPr/>
          <p:nvPr/>
        </p:nvSpPr>
        <p:spPr>
          <a:xfrm>
            <a:off x="5648267" y="2064001"/>
            <a:ext cx="311499" cy="163788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768615D-EB63-5C56-2D6C-601F143B05E7}"/>
              </a:ext>
            </a:extLst>
          </p:cNvPr>
          <p:cNvSpPr txBox="1"/>
          <p:nvPr/>
        </p:nvSpPr>
        <p:spPr>
          <a:xfrm>
            <a:off x="5869327" y="2280404"/>
            <a:ext cx="2458957" cy="1205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4500" lvl="0" indent="-34290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Font typeface="+mj-lt"/>
              <a:buAutoNum type="arabicPeriod"/>
            </a:pPr>
            <a:r>
              <a:rPr lang="es-ES" sz="14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Crítica</a:t>
            </a:r>
          </a:p>
          <a:p>
            <a:pPr marL="444500" lvl="0" indent="-34290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Font typeface="+mj-lt"/>
              <a:buAutoNum type="arabicPeriod"/>
            </a:pPr>
            <a:r>
              <a:rPr lang="es-ES" sz="14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Matemáticas</a:t>
            </a:r>
          </a:p>
          <a:p>
            <a:pPr marL="444500" lvl="0" indent="-34290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Font typeface="+mj-lt"/>
              <a:buAutoNum type="arabicPeriod"/>
            </a:pPr>
            <a:r>
              <a:rPr lang="es-ES" sz="14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Sociales y Ciudadanas</a:t>
            </a:r>
          </a:p>
          <a:p>
            <a:pPr marL="444500" lvl="0" indent="-34290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Font typeface="+mj-lt"/>
              <a:buAutoNum type="arabicPeriod"/>
            </a:pPr>
            <a:r>
              <a:rPr lang="es-ES" sz="14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Ciencias Naturales</a:t>
            </a:r>
          </a:p>
          <a:p>
            <a:pPr marL="444500" lvl="0" indent="-34290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Font typeface="+mj-lt"/>
              <a:buAutoNum type="arabicPeriod"/>
            </a:pPr>
            <a:r>
              <a:rPr lang="es-ES" sz="14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Inglés</a:t>
            </a:r>
            <a:endParaRPr lang="es-ES" sz="14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23B0092-140F-8C3A-4326-F05C287A680B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Google Shape;98;p15">
            <a:extLst>
              <a:ext uri="{FF2B5EF4-FFF2-40B4-BE49-F238E27FC236}">
                <a16:creationId xmlns:a16="http://schemas.microsoft.com/office/drawing/2014/main" id="{E98BAC98-F2CC-EBB9-10A7-156E39A94A89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5" name="Picture 8" descr="Search - Free ui icons">
            <a:extLst>
              <a:ext uri="{FF2B5EF4-FFF2-40B4-BE49-F238E27FC236}">
                <a16:creationId xmlns:a16="http://schemas.microsoft.com/office/drawing/2014/main" id="{1E303990-EF80-10E4-F92C-6E9888E7D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1503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65ECB509-8D67-CFC4-49E0-3512DC18D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7761387-C100-8974-23A0-9BAF6CE6201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9C27919F-9C34-4B25-927F-11C259637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EF6192A-5AAB-390D-1BDA-1A7F55AD2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7B925C8F-3805-2530-8E5A-0507EFFED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014DFF37-CD0F-E2B4-B212-C34F49ABAF7E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7F9056D1-BD31-A55B-66EE-C908EAC3A2C4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Guía de orientación Pruebas Saber 11 2024-1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63AC123-EC76-4BC2-AB4F-9088E823CB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138" y="1025252"/>
            <a:ext cx="8659723" cy="363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556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05B7EE5C-DD54-9536-FBB4-E2894E479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D7606D7E-2FD5-9359-09DB-1839FD887999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3A0A031-68B1-6704-57A0-97DB1EB9DE4B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357A354-CD22-9697-9F4B-A616506F61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672EB4F3-FE3B-5FC2-B593-B4107983A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4B35373A-1B0F-148E-5D09-42573DA0CC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8DBE7E44-80E9-518C-B5CA-DA30794B951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8DD385B1-20C8-E7E3-05AE-366E9A2335CE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Guía de orientación Pruebas Saber 11 2024-1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B6474D5-892E-87D2-F427-26354B6B03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2328" y="1200778"/>
            <a:ext cx="4219339" cy="3063791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B164F40-9CBE-2FB2-AA6A-88E06F8637E2}"/>
              </a:ext>
            </a:extLst>
          </p:cNvPr>
          <p:cNvSpPr txBox="1"/>
          <p:nvPr/>
        </p:nvSpPr>
        <p:spPr>
          <a:xfrm>
            <a:off x="727647" y="4319145"/>
            <a:ext cx="7688699" cy="464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2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 ICFES realiza algunos ajustes para personas con discapacidad. Esto debe solicitarse a la institución educativa quienes hacen el registro ante el ICFES.</a:t>
            </a:r>
          </a:p>
        </p:txBody>
      </p:sp>
      <p:sp>
        <p:nvSpPr>
          <p:cNvPr id="12" name="Google Shape;98;p15">
            <a:extLst>
              <a:ext uri="{FF2B5EF4-FFF2-40B4-BE49-F238E27FC236}">
                <a16:creationId xmlns:a16="http://schemas.microsoft.com/office/drawing/2014/main" id="{AB404675-8526-9352-E648-480077F00C8D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3" name="Picture 8" descr="Search - Free ui icons">
            <a:extLst>
              <a:ext uri="{FF2B5EF4-FFF2-40B4-BE49-F238E27FC236}">
                <a16:creationId xmlns:a16="http://schemas.microsoft.com/office/drawing/2014/main" id="{D79B5E44-7A52-8A7D-2AC6-DDCECBB6A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895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237273CE-2109-C670-B8BA-FB8C9A9D3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E53E64CC-5537-36D2-3194-6776602A6204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BF58122-5B21-919E-5F8F-09508C17D2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3A627F7-21C9-F8A2-BC44-4E8369ADD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BC3B8AEC-B408-0D8D-09BF-6CDC9106B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F1FE7CFF-AC0D-8AF2-7A58-B6F09DFEDAD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8483FEF3-04C5-A0E4-8AA7-3D288F048696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Guía de orientación Pruebas Saber 11 2024-1</a:t>
            </a:r>
          </a:p>
        </p:txBody>
      </p:sp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788F76F2-A89E-E00C-6B02-1A78B242F1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7650" y="1456798"/>
            <a:ext cx="7600634" cy="316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800" b="0" i="0" dirty="0">
                <a:solidFill>
                  <a:schemeClr val="bg2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Tipos de preguntas:</a:t>
            </a:r>
          </a:p>
          <a:p>
            <a:pPr marL="1016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Preguntas de selección múltiple con única respuesta conformadas por un enunciado (que presenta una situación, figura, texto, etcétera); la formulación de una tarea de evaluación (aquello que se le pide al estudiante realizar) y varias opciones de respuesta, de las cuales solo una responde a la tarea planteada. El estudiante debe seleccionar la opción de respuesta que considere acertada.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Materiales:</a:t>
            </a:r>
          </a:p>
          <a:p>
            <a:pPr marL="387350" indent="-285750">
              <a:lnSpc>
                <a:spcPct val="105000"/>
              </a:lnSpc>
              <a:buSzPts val="2000"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Cuadernillo</a:t>
            </a:r>
          </a:p>
          <a:p>
            <a:pPr marL="387350" indent="-285750">
              <a:lnSpc>
                <a:spcPct val="105000"/>
              </a:lnSpc>
              <a:buSzPts val="2000"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Hoja de respuestas</a:t>
            </a:r>
          </a:p>
          <a:p>
            <a:pPr marL="387350" indent="-285750">
              <a:lnSpc>
                <a:spcPct val="105000"/>
              </a:lnSpc>
              <a:buSzPts val="2000"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Hoja de operaciones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90978C2E-CAC1-CED4-2078-09C3976F6F17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Google Shape;98;p15">
            <a:extLst>
              <a:ext uri="{FF2B5EF4-FFF2-40B4-BE49-F238E27FC236}">
                <a16:creationId xmlns:a16="http://schemas.microsoft.com/office/drawing/2014/main" id="{D5C1D567-8BA5-CCB5-55ED-45DBD4170E64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3" name="Picture 8" descr="Search - Free ui icons">
            <a:extLst>
              <a:ext uri="{FF2B5EF4-FFF2-40B4-BE49-F238E27FC236}">
                <a16:creationId xmlns:a16="http://schemas.microsoft.com/office/drawing/2014/main" id="{9DA6C0AC-E626-E41D-1A85-23B91D369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5344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F921DA50-914E-F363-7085-236894481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626C5411-7DEB-312A-7490-D5A689426A67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74C3B51C-9BE1-B844-EF1A-2E5CBAF21F15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30793253-D43E-0759-998E-F7CD50D3CB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A518CF9E-7938-5C59-6F34-7DDEE8CC8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AE23B25-3C74-41F1-0728-62AAF216D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8A419FC2-B317-76EB-9734-164AEDA7D3E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8E15C0FF-1FA9-F5B7-5E3D-DD77E2FF5B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3956"/>
          <a:stretch/>
        </p:blipFill>
        <p:spPr>
          <a:xfrm>
            <a:off x="125884" y="1527135"/>
            <a:ext cx="8719821" cy="299345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391ECAF1-3427-8F99-0B34-A29C5C276FA2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Google Shape;98;p15">
            <a:extLst>
              <a:ext uri="{FF2B5EF4-FFF2-40B4-BE49-F238E27FC236}">
                <a16:creationId xmlns:a16="http://schemas.microsoft.com/office/drawing/2014/main" id="{42360CC1-2989-EC06-E922-493BB2819107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1" name="Picture 8" descr="Search - Free ui icons">
            <a:extLst>
              <a:ext uri="{FF2B5EF4-FFF2-40B4-BE49-F238E27FC236}">
                <a16:creationId xmlns:a16="http://schemas.microsoft.com/office/drawing/2014/main" id="{0B1EE926-6E22-ED30-C262-EA81B7A58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9599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67EB6AD0-369B-94D9-0D96-6A4A86B5B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A1B79C43-99ED-F43F-D8B2-6E4074E2FD7F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A29B3CF-AC55-F6D7-507E-FBD2869C20AE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FAB97149-8753-067F-07E2-ADEBD2DA7F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4B17CE32-9FA1-3D99-3728-CBD4FB071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49A1631-6A17-5D5F-0958-F6CFD540C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54847616-F3EA-DF6C-5DFA-E7BE091839F6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gen 3">
            <a:extLst>
              <a:ext uri="{FF2B5EF4-FFF2-40B4-BE49-F238E27FC236}">
                <a16:creationId xmlns:a16="http://schemas.microsoft.com/office/drawing/2014/main" id="{12A72253-4659-6B80-A46F-4FE45E9E4B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6690"/>
          <a:stretch/>
        </p:blipFill>
        <p:spPr>
          <a:xfrm>
            <a:off x="81942" y="2453572"/>
            <a:ext cx="8742840" cy="231939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1521BF9-92D9-E73E-948E-9717DD0E124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80443"/>
          <a:stretch/>
        </p:blipFill>
        <p:spPr>
          <a:xfrm>
            <a:off x="81942" y="1436835"/>
            <a:ext cx="8719821" cy="1044615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16DB83A-9E75-95B6-490D-AE20D8F079BA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9C60C88C-5FE4-C871-65AB-50D05002894D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3" name="Picture 8" descr="Search - Free ui icons">
            <a:extLst>
              <a:ext uri="{FF2B5EF4-FFF2-40B4-BE49-F238E27FC236}">
                <a16:creationId xmlns:a16="http://schemas.microsoft.com/office/drawing/2014/main" id="{D40DC4A8-1BEE-9D41-F102-41B2AB21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9816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2AEEC78B-5B69-A4AE-FF38-91513E86E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0642437C-48F6-09A6-51FE-72F0B6D17509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1CE458B2-B42B-4275-7023-4CC684FDFA9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5F75B542-213B-054B-C5C3-4DDF6EDFC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D26BB581-3F81-70EE-1C9E-E3A9FF8C4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0BD1398-57CC-7FE6-8601-F5ECAC3D7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534D75B0-86F3-09D1-1752-889A45BE922F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6CEFCEDD-7A62-9584-21AF-5839F6B65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793" y="1377715"/>
            <a:ext cx="8312413" cy="3399003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A196163-252D-3850-81E7-CBF5D2E97A9C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Google Shape;98;p15">
            <a:extLst>
              <a:ext uri="{FF2B5EF4-FFF2-40B4-BE49-F238E27FC236}">
                <a16:creationId xmlns:a16="http://schemas.microsoft.com/office/drawing/2014/main" id="{94030085-C71D-6737-8631-05CF48675BDB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BAC5F0C8-07EA-64F6-B4F0-15E63EB92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26949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8CAD331-A73F-AA01-124E-2C85418F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EDD41BE-6E5D-151F-A1EA-4AC19078CACB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A55D2D4-00B0-D3C3-4DC2-598882CAA86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E578BAC-4993-DF1D-9441-60152B296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F31C6AC8-33C8-890F-B2A6-90CA4BDF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181FE2F-A710-6CFE-A1DE-43AE56F9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4C43E45-A4CD-1E1B-C782-1E4A082C761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Google Shape;98;p15">
            <a:extLst>
              <a:ext uri="{FF2B5EF4-FFF2-40B4-BE49-F238E27FC236}">
                <a16:creationId xmlns:a16="http://schemas.microsoft.com/office/drawing/2014/main" id="{B27E5FB4-F4BE-C2CB-3624-952817D02A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Prueba Saber 11 – </a:t>
            </a:r>
            <a:r>
              <a:rPr lang="es-CO" dirty="0">
                <a:latin typeface="+mj-lt"/>
              </a:rPr>
              <a:t>Ciencias Naturales</a:t>
            </a:r>
            <a:endParaRPr dirty="0">
              <a:latin typeface="+mj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6229410-F025-4AA8-A720-7A79EB65A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680" y="1371089"/>
            <a:ext cx="6020640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5182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8CAD331-A73F-AA01-124E-2C85418F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EDD41BE-6E5D-151F-A1EA-4AC19078CACB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A55D2D4-00B0-D3C3-4DC2-598882CAA86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E578BAC-4993-DF1D-9441-60152B296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F31C6AC8-33C8-890F-B2A6-90CA4BDF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181FE2F-A710-6CFE-A1DE-43AE56F9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4C43E45-A4CD-1E1B-C782-1E4A082C761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Google Shape;98;p15">
            <a:extLst>
              <a:ext uri="{FF2B5EF4-FFF2-40B4-BE49-F238E27FC236}">
                <a16:creationId xmlns:a16="http://schemas.microsoft.com/office/drawing/2014/main" id="{B27E5FB4-F4BE-C2CB-3624-952817D02A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Prueba Saber 11 – </a:t>
            </a:r>
            <a:r>
              <a:rPr lang="es-CO" dirty="0">
                <a:latin typeface="+mj-lt"/>
              </a:rPr>
              <a:t>Lectura Crítica</a:t>
            </a:r>
            <a:endParaRPr dirty="0">
              <a:latin typeface="+mj-lt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DC0F869-2E74-4E40-AE50-52FA651F15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785" y="1297317"/>
            <a:ext cx="5944430" cy="382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479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8CAD331-A73F-AA01-124E-2C85418F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EDD41BE-6E5D-151F-A1EA-4AC19078CACB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A55D2D4-00B0-D3C3-4DC2-598882CAA86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E578BAC-4993-DF1D-9441-60152B296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F31C6AC8-33C8-890F-B2A6-90CA4BDF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181FE2F-A710-6CFE-A1DE-43AE56F9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4C43E45-A4CD-1E1B-C782-1E4A082C761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Google Shape;98;p15">
            <a:extLst>
              <a:ext uri="{FF2B5EF4-FFF2-40B4-BE49-F238E27FC236}">
                <a16:creationId xmlns:a16="http://schemas.microsoft.com/office/drawing/2014/main" id="{B27E5FB4-F4BE-C2CB-3624-952817D02A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Prueba Saber 11 – </a:t>
            </a:r>
            <a:r>
              <a:rPr lang="es-CO" dirty="0">
                <a:latin typeface="+mj-lt"/>
              </a:rPr>
              <a:t>Matemáticas</a:t>
            </a:r>
            <a:endParaRPr dirty="0"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AD0E2F7-0057-4A7C-A3DE-39C6887172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469" y="1226429"/>
            <a:ext cx="6173061" cy="383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84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8CAD331-A73F-AA01-124E-2C85418F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EDD41BE-6E5D-151F-A1EA-4AC19078CACB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A55D2D4-00B0-D3C3-4DC2-598882CAA86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E578BAC-4993-DF1D-9441-60152B296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F31C6AC8-33C8-890F-B2A6-90CA4BDF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181FE2F-A710-6CFE-A1DE-43AE56F9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4C43E45-A4CD-1E1B-C782-1E4A082C761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62;p24">
            <a:extLst>
              <a:ext uri="{FF2B5EF4-FFF2-40B4-BE49-F238E27FC236}">
                <a16:creationId xmlns:a16="http://schemas.microsoft.com/office/drawing/2014/main" id="{2F67F217-33A7-9E58-2F86-04004D2F326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9559" y="1456798"/>
            <a:ext cx="8258424" cy="32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D059332-6835-A1AA-52F0-10D7291AEA9C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Google Shape;98;p15">
            <a:extLst>
              <a:ext uri="{FF2B5EF4-FFF2-40B4-BE49-F238E27FC236}">
                <a16:creationId xmlns:a16="http://schemas.microsoft.com/office/drawing/2014/main" id="{9699C699-02D8-40C5-EA38-F3EAF46B0E1A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DC804832-C3EF-8AA3-9D16-B8B6550AF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9544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CEB48CAB-49F7-CC80-B74A-A1922420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67;p25">
            <a:extLst>
              <a:ext uri="{FF2B5EF4-FFF2-40B4-BE49-F238E27FC236}">
                <a16:creationId xmlns:a16="http://schemas.microsoft.com/office/drawing/2014/main" id="{81513C21-4CB0-1700-99F0-469999A3A91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31523" y="954216"/>
            <a:ext cx="7412477" cy="418928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7">
            <a:extLst>
              <a:ext uri="{FF2B5EF4-FFF2-40B4-BE49-F238E27FC236}">
                <a16:creationId xmlns:a16="http://schemas.microsoft.com/office/drawing/2014/main" id="{76919052-2B5F-2B25-378D-22EC46C46A02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CE126A0A-80A9-36B8-0549-5F083A62C60F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8E84968F-002A-43AA-1C29-0A6D26E22A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09EE584A-9EE7-4BBF-E23B-524575F93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44CCB490-FB36-05CD-835B-9584A3BFC83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4B607100-73B7-F52F-EAC2-E59D0AF2C50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7D5B9497-FE90-2F81-11B1-8B9C87B1A5B8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Google Shape;98;p15">
            <a:extLst>
              <a:ext uri="{FF2B5EF4-FFF2-40B4-BE49-F238E27FC236}">
                <a16:creationId xmlns:a16="http://schemas.microsoft.com/office/drawing/2014/main" id="{20EC161C-FC76-EB91-F568-A04EA8FDDD43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04D1518C-720E-F352-F422-41F0839BC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176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8CAD331-A73F-AA01-124E-2C85418F2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DEDD41BE-6E5D-151F-A1EA-4AC19078CACB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A55D2D4-00B0-D3C3-4DC2-598882CAA86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E578BAC-4993-DF1D-9441-60152B2967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F31C6AC8-33C8-890F-B2A6-90CA4BDF8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A181FE2F-A710-6CFE-A1DE-43AE56F917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4C43E45-A4CD-1E1B-C782-1E4A082C7612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Google Shape;98;p15">
            <a:extLst>
              <a:ext uri="{FF2B5EF4-FFF2-40B4-BE49-F238E27FC236}">
                <a16:creationId xmlns:a16="http://schemas.microsoft.com/office/drawing/2014/main" id="{B27E5FB4-F4BE-C2CB-3624-952817D02A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Prueba Saber 11 – </a:t>
            </a:r>
            <a:r>
              <a:rPr lang="es-CO" dirty="0">
                <a:latin typeface="+mj-lt"/>
              </a:rPr>
              <a:t>Sociales y ciudadanas</a:t>
            </a:r>
            <a:endParaRPr dirty="0">
              <a:latin typeface="+mj-l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9F20957-1D33-4616-8364-BF1297F04A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0732" y="1297317"/>
            <a:ext cx="5982535" cy="382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529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06905FB5-93FB-C75F-E49D-A7D1E916B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7">
            <a:extLst>
              <a:ext uri="{FF2B5EF4-FFF2-40B4-BE49-F238E27FC236}">
                <a16:creationId xmlns:a16="http://schemas.microsoft.com/office/drawing/2014/main" id="{98D1590C-7B94-77C5-7A0E-7EAC0F5F4C1A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9C13724A-AB51-8125-03F3-9BDAA998C949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2DB11230-5246-0482-A66F-BF8F45F5F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1E6FC8D9-FA0B-C5EC-0D8D-1341675D5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5879E01-403B-2507-CF26-30FF49C7C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FBD030A0-7A00-6B7C-AD9F-67D5808273E6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oogle Shape;172;p26">
            <a:extLst>
              <a:ext uri="{FF2B5EF4-FFF2-40B4-BE49-F238E27FC236}">
                <a16:creationId xmlns:a16="http://schemas.microsoft.com/office/drawing/2014/main" id="{C7D9DECC-130E-F1B4-12C1-9E7BCBDDC99F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96450" y="1456738"/>
            <a:ext cx="8551100" cy="31627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C5082A4-A4C5-9623-67FC-CB69778AC59B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Google Shape;98;p15">
            <a:extLst>
              <a:ext uri="{FF2B5EF4-FFF2-40B4-BE49-F238E27FC236}">
                <a16:creationId xmlns:a16="http://schemas.microsoft.com/office/drawing/2014/main" id="{E29F68B8-10FF-309A-C8CC-A0511EE81C32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4BDDD3A4-07CC-2C92-CC87-DF7ED755D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26155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B2D72287-C1B2-58E3-B5D8-C0050D266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77;p27">
            <a:extLst>
              <a:ext uri="{FF2B5EF4-FFF2-40B4-BE49-F238E27FC236}">
                <a16:creationId xmlns:a16="http://schemas.microsoft.com/office/drawing/2014/main" id="{3D42DCCC-81DD-F48D-94AF-9B233CD56DE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3897" y="1019127"/>
            <a:ext cx="6193759" cy="412437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7">
            <a:extLst>
              <a:ext uri="{FF2B5EF4-FFF2-40B4-BE49-F238E27FC236}">
                <a16:creationId xmlns:a16="http://schemas.microsoft.com/office/drawing/2014/main" id="{FD95CA5B-CFB1-30C4-32C7-BF0FCB39048E}"/>
              </a:ext>
            </a:extLst>
          </p:cNvPr>
          <p:cNvSpPr txBox="1"/>
          <p:nvPr/>
        </p:nvSpPr>
        <p:spPr>
          <a:xfrm rot="16200000">
            <a:off x="672829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Ministerio de Educación Nacional, </a:t>
            </a:r>
            <a:r>
              <a:rPr lang="es-ES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ES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</a:t>
            </a:r>
            <a:endParaRPr lang="es-CO" sz="900" dirty="0">
              <a:solidFill>
                <a:srgbClr val="281F5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3763821C-8413-6DC1-3C28-285E7EC2CF88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AAF23A26-6AA6-9268-F287-AFF4096093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EAB7A6DE-6BB2-924C-0D96-0FDDA8843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1FA1427-60AC-1417-07B5-D3CAD3BFA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0076AB4B-DF69-D526-D4CE-70D9E84C5121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ángulo 1">
            <a:extLst>
              <a:ext uri="{FF2B5EF4-FFF2-40B4-BE49-F238E27FC236}">
                <a16:creationId xmlns:a16="http://schemas.microsoft.com/office/drawing/2014/main" id="{8E301857-9ADA-BD83-43E4-9EDA131399B9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" name="Google Shape;98;p15">
            <a:extLst>
              <a:ext uri="{FF2B5EF4-FFF2-40B4-BE49-F238E27FC236}">
                <a16:creationId xmlns:a16="http://schemas.microsoft.com/office/drawing/2014/main" id="{67CC4B23-65E1-E8B8-0166-2503980B22B8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2" name="Picture 8" descr="Search - Free ui icons">
            <a:extLst>
              <a:ext uri="{FF2B5EF4-FFF2-40B4-BE49-F238E27FC236}">
                <a16:creationId xmlns:a16="http://schemas.microsoft.com/office/drawing/2014/main" id="{8F68BAFF-3A87-58C7-20EE-0619114B6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8832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52BC9868-8A3B-C343-3413-2C10B34B9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12E4F69F-1B8F-5049-C8F0-E10F1D63036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04A80B5A-C90A-8992-62B4-79B9665771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B322F589-36D8-9155-F636-BC4E0FBC3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3AB6D10-362E-F6D2-022F-931AF6E8E7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AD155E13-6829-B6A3-0094-7807EBB35426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E9047122-0C90-4361-1E13-D5D96455E5E4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Guía de orientación Pruebas Saber 11 2024-1</a:t>
            </a:r>
          </a:p>
        </p:txBody>
      </p:sp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F05562C1-CA68-F63C-DE4F-9B0967262D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7650" y="1456798"/>
            <a:ext cx="7600634" cy="316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800" b="0" i="0" dirty="0">
                <a:solidFill>
                  <a:srgbClr val="212529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Resultados: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rgbClr val="21252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Puntaje global de toda la prueba (0-500)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rgbClr val="21252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Puntaje por cada área (0-500)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rgbClr val="21252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rgbClr val="21252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Los resultados miden el desempeño de cada estudiante, así como también la calidad académica de la institución educativa.</a:t>
            </a: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rgbClr val="21252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rgbClr val="21252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rgbClr val="212529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rgbClr val="21252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Clasificación instituciones educativas</a:t>
            </a:r>
          </a:p>
        </p:txBody>
      </p:sp>
      <p:sp>
        <p:nvSpPr>
          <p:cNvPr id="9" name="Abrir llave 8">
            <a:extLst>
              <a:ext uri="{FF2B5EF4-FFF2-40B4-BE49-F238E27FC236}">
                <a16:creationId xmlns:a16="http://schemas.microsoft.com/office/drawing/2014/main" id="{E137DE2B-2441-A049-B82E-BF49CC5C3C5D}"/>
              </a:ext>
            </a:extLst>
          </p:cNvPr>
          <p:cNvSpPr/>
          <p:nvPr/>
        </p:nvSpPr>
        <p:spPr>
          <a:xfrm>
            <a:off x="4527967" y="3280306"/>
            <a:ext cx="311499" cy="163788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7F8AF9D-78FC-F3D1-6B29-15DB445A542D}"/>
              </a:ext>
            </a:extLst>
          </p:cNvPr>
          <p:cNvSpPr txBox="1"/>
          <p:nvPr/>
        </p:nvSpPr>
        <p:spPr>
          <a:xfrm>
            <a:off x="4683716" y="3337723"/>
            <a:ext cx="2458957" cy="1523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A+</a:t>
            </a:r>
          </a:p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</a:t>
            </a:r>
          </a:p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</a:t>
            </a:r>
          </a:p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</a:p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</a:t>
            </a:r>
          </a:p>
        </p:txBody>
      </p:sp>
      <p:sp>
        <p:nvSpPr>
          <p:cNvPr id="11" name="Cerrar llave 10">
            <a:extLst>
              <a:ext uri="{FF2B5EF4-FFF2-40B4-BE49-F238E27FC236}">
                <a16:creationId xmlns:a16="http://schemas.microsoft.com/office/drawing/2014/main" id="{E81965E1-5025-C3B4-53AD-6A904288992A}"/>
              </a:ext>
            </a:extLst>
          </p:cNvPr>
          <p:cNvSpPr/>
          <p:nvPr/>
        </p:nvSpPr>
        <p:spPr>
          <a:xfrm>
            <a:off x="5345723" y="3337723"/>
            <a:ext cx="224330" cy="571921"/>
          </a:xfrm>
          <a:prstGeom prst="righ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445D967-E537-B0EA-E654-661FD60C6A28}"/>
              </a:ext>
            </a:extLst>
          </p:cNvPr>
          <p:cNvSpPr txBox="1"/>
          <p:nvPr/>
        </p:nvSpPr>
        <p:spPr>
          <a:xfrm>
            <a:off x="5570053" y="3360470"/>
            <a:ext cx="2458957" cy="526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lvl="0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s-ES" b="1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Instituciones con calidad educativa alta o superior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FE9F78A-30E5-375F-91E3-5912DCA15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483" y="3280306"/>
            <a:ext cx="547441" cy="5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899AEE52-1845-F6BF-D0F4-60F41C969C3F}"/>
              </a:ext>
            </a:extLst>
          </p:cNvPr>
          <p:cNvSpPr/>
          <p:nvPr/>
        </p:nvSpPr>
        <p:spPr>
          <a:xfrm>
            <a:off x="752058" y="1085222"/>
            <a:ext cx="885823" cy="231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Google Shape;98;p15">
            <a:extLst>
              <a:ext uri="{FF2B5EF4-FFF2-40B4-BE49-F238E27FC236}">
                <a16:creationId xmlns:a16="http://schemas.microsoft.com/office/drawing/2014/main" id="{4E4214B9-4B5F-1803-3252-7991039D4DE2}"/>
              </a:ext>
            </a:extLst>
          </p:cNvPr>
          <p:cNvSpPr txBox="1">
            <a:spLocks/>
          </p:cNvSpPr>
          <p:nvPr/>
        </p:nvSpPr>
        <p:spPr>
          <a:xfrm>
            <a:off x="727649" y="622911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algn="just">
              <a:buSzPts val="2000"/>
            </a:pPr>
            <a:r>
              <a:rPr lang="es-ES" sz="2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Lectura del contexto: ¿qué son las Pruebas Saber?</a:t>
            </a:r>
          </a:p>
        </p:txBody>
      </p:sp>
      <p:pic>
        <p:nvPicPr>
          <p:cNvPr id="17" name="Picture 8" descr="Search - Free ui icons">
            <a:extLst>
              <a:ext uri="{FF2B5EF4-FFF2-40B4-BE49-F238E27FC236}">
                <a16:creationId xmlns:a16="http://schemas.microsoft.com/office/drawing/2014/main" id="{3BD234FE-C39A-FE1E-DC32-498B8CDCB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50" y="592143"/>
            <a:ext cx="707745" cy="707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26571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2025BD94-10C0-15BC-CC00-67A2D4008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>
            <a:extLst>
              <a:ext uri="{FF2B5EF4-FFF2-40B4-BE49-F238E27FC236}">
                <a16:creationId xmlns:a16="http://schemas.microsoft.com/office/drawing/2014/main" id="{9A407050-589E-247A-3A8A-2477224769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Resultados Saber 11 / 2023</a:t>
            </a:r>
            <a:endParaRPr dirty="0">
              <a:latin typeface="+mj-lt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477830D-6D2B-D03A-F11B-78BE1312FD4E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D9A879AD-BF78-0F80-5EB2-916B5E286E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01F15D1-17E3-BDDE-4CBC-0CFAC4CA1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29EC254-09B8-2BA1-2017-8278A7EAB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2EBE96A-83B9-DC4E-2E85-E652434D69D3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875272DA-CBF3-6E20-2CD7-8E156685CD36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E48E4C1-8A65-7D43-570E-280287C1B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95" y="1511577"/>
            <a:ext cx="4219225" cy="249223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F413F32-195E-9B20-EF23-A15ECF8166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5166" y="1250750"/>
            <a:ext cx="5118363" cy="389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74487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E8105884-F653-C47E-F8C2-7FF9DA751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CAEC79A4-F12B-1508-4ACF-90F9780D6E0E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768E853E-7EE6-DDAE-B469-AB572CB1A7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D96389E1-31BA-33E3-FDA1-9EEEAFE4B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DDCD879-654C-0795-398E-B2EEFC45D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DC3292BF-8A64-6721-1230-D959A19860CD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A0515D8D-2FD8-4470-4D47-6BC87D40E332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IE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Senón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Fabio Villegas, Villa Rica,  2023. </a:t>
            </a:r>
          </a:p>
        </p:txBody>
      </p:sp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131C0235-0DF8-ADAC-438F-FCB57D7930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Resultados Saber 11 / 2023</a:t>
            </a:r>
            <a:endParaRPr dirty="0">
              <a:latin typeface="+mj-lt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C7BDDCC-53AA-4F90-A86F-D222D86EDF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4079" y="1047624"/>
            <a:ext cx="3042910" cy="409587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860E0E-1D28-40CC-91A4-5003A00E06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7178" y="1047622"/>
            <a:ext cx="3012251" cy="4095877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AE037A8-A274-465E-8F59-8D3920A15E0A}"/>
              </a:ext>
            </a:extLst>
          </p:cNvPr>
          <p:cNvSpPr/>
          <p:nvPr/>
        </p:nvSpPr>
        <p:spPr>
          <a:xfrm>
            <a:off x="1694079" y="1374843"/>
            <a:ext cx="2255514" cy="376865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D1AD220D-993C-4AB5-B722-31D5EEAC131E}"/>
              </a:ext>
            </a:extLst>
          </p:cNvPr>
          <p:cNvCxnSpPr/>
          <p:nvPr/>
        </p:nvCxnSpPr>
        <p:spPr>
          <a:xfrm>
            <a:off x="1414131" y="2257338"/>
            <a:ext cx="353001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F1DA9F64-BFFB-4E3A-A39D-51B791C663A9}"/>
              </a:ext>
            </a:extLst>
          </p:cNvPr>
          <p:cNvCxnSpPr/>
          <p:nvPr/>
        </p:nvCxnSpPr>
        <p:spPr>
          <a:xfrm>
            <a:off x="1431850" y="1502736"/>
            <a:ext cx="353001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AA43B2B6-69D3-4344-90ED-EAB4BC345143}"/>
              </a:ext>
            </a:extLst>
          </p:cNvPr>
          <p:cNvSpPr/>
          <p:nvPr/>
        </p:nvSpPr>
        <p:spPr>
          <a:xfrm>
            <a:off x="5155438" y="1047622"/>
            <a:ext cx="2242381" cy="4095874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632724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7AFCB16F-0D9C-7184-01EE-36A55E713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6CD527FA-B55A-D856-05A2-D3D9309618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17377"/>
            <a:ext cx="4017182" cy="2481638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4EBD37D4-4C57-809E-496B-54FB127D759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5A90A21-BDDD-57A9-348C-949788B72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4A5F311-599E-4787-0C55-DA304E7F2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045D7D9-05A9-E829-6EC8-FB0D3EA4B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57E4DD7-EAA0-59E6-F4D1-4E9D54F47D3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2E989CA7-348D-CB66-07B3-72165A5B393F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3A1DDD9-407F-243F-AC0C-224BC0188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8669" y="1276151"/>
            <a:ext cx="5054860" cy="3867349"/>
          </a:xfrm>
          <a:prstGeom prst="rect">
            <a:avLst/>
          </a:prstGeom>
        </p:spPr>
      </p:pic>
      <p:sp>
        <p:nvSpPr>
          <p:cNvPr id="16" name="Google Shape;98;p15">
            <a:extLst>
              <a:ext uri="{FF2B5EF4-FFF2-40B4-BE49-F238E27FC236}">
                <a16:creationId xmlns:a16="http://schemas.microsoft.com/office/drawing/2014/main" id="{FA7CF4A4-0166-2D68-3DA6-617D1F613A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Resultados Saber 11 / 2023</a:t>
            </a:r>
            <a:endParaRPr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11969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DD1845FA-B2B9-69F4-9EC9-A4271299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CA70E0C-12B3-4AE1-FE1C-BB8BA63541BF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0F1B61BC-4D54-8341-5976-C37E1B4F28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261D8F0A-498D-D3F6-214D-365A17376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C78DDD1-7E57-4A93-043D-91385763F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1AB8C5F9-606C-4541-2396-84A66CEA6DEE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444D95C1-5498-B483-BC43-57D6058A4F6A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IE Simón Bolívar, Villa Rica, 2023. </a:t>
            </a:r>
          </a:p>
        </p:txBody>
      </p:sp>
      <p:sp>
        <p:nvSpPr>
          <p:cNvPr id="11" name="Google Shape;98;p15">
            <a:extLst>
              <a:ext uri="{FF2B5EF4-FFF2-40B4-BE49-F238E27FC236}">
                <a16:creationId xmlns:a16="http://schemas.microsoft.com/office/drawing/2014/main" id="{D760F30E-3159-0ED0-1C69-C663B7B31F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Resultados Saber 11 / 2023</a:t>
            </a:r>
            <a:endParaRPr dirty="0">
              <a:latin typeface="+mj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6715873-0BE3-430E-9314-7E52F7C0B3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375" y="1071846"/>
            <a:ext cx="2817535" cy="407165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E69227E-08A0-4522-AF3C-2173269DA7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7206" y="1071844"/>
            <a:ext cx="2955312" cy="4071655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id="{F83A2CED-667D-4F4D-90DD-46BEE9896778}"/>
              </a:ext>
            </a:extLst>
          </p:cNvPr>
          <p:cNvSpPr/>
          <p:nvPr/>
        </p:nvSpPr>
        <p:spPr>
          <a:xfrm>
            <a:off x="1764375" y="1368064"/>
            <a:ext cx="2100904" cy="376865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1E02A45-92B5-4E69-9568-DCB67642272C}"/>
              </a:ext>
            </a:extLst>
          </p:cNvPr>
          <p:cNvCxnSpPr/>
          <p:nvPr/>
        </p:nvCxnSpPr>
        <p:spPr>
          <a:xfrm>
            <a:off x="1414131" y="2169412"/>
            <a:ext cx="353001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7CCCFE7-77AF-4C2E-A143-FD58B7C9C93E}"/>
              </a:ext>
            </a:extLst>
          </p:cNvPr>
          <p:cNvCxnSpPr/>
          <p:nvPr/>
        </p:nvCxnSpPr>
        <p:spPr>
          <a:xfrm>
            <a:off x="1431850" y="1368064"/>
            <a:ext cx="3530010" cy="0"/>
          </a:xfrm>
          <a:prstGeom prst="line">
            <a:avLst/>
          </a:prstGeom>
          <a:ln w="254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4A9D64D8-8DF2-48E6-A1E4-A498C1DF4EB7}"/>
              </a:ext>
            </a:extLst>
          </p:cNvPr>
          <p:cNvSpPr/>
          <p:nvPr/>
        </p:nvSpPr>
        <p:spPr>
          <a:xfrm>
            <a:off x="5164924" y="1071844"/>
            <a:ext cx="2214701" cy="4064875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62855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7AFCB16F-0D9C-7184-01EE-36A55E713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4EBD37D4-4C57-809E-496B-54FB127D7590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65A90A21-BDDD-57A9-348C-949788B722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74A5F311-599E-4787-0C55-DA304E7F2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045D7D9-05A9-E829-6EC8-FB0D3EA4B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657E4DD7-EAA0-59E6-F4D1-4E9D54F47D3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17">
            <a:extLst>
              <a:ext uri="{FF2B5EF4-FFF2-40B4-BE49-F238E27FC236}">
                <a16:creationId xmlns:a16="http://schemas.microsoft.com/office/drawing/2014/main" id="{2E989CA7-348D-CB66-07B3-72165A5B393F}"/>
              </a:ext>
            </a:extLst>
          </p:cNvPr>
          <p:cNvSpPr txBox="1"/>
          <p:nvPr/>
        </p:nvSpPr>
        <p:spPr>
          <a:xfrm rot="16200000">
            <a:off x="6827687" y="2774170"/>
            <a:ext cx="4441137" cy="1384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Fuente: </a:t>
            </a:r>
            <a:r>
              <a:rPr lang="es-CO" sz="900" dirty="0" err="1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Icfes</a:t>
            </a:r>
            <a:r>
              <a:rPr lang="es-CO" sz="900" dirty="0">
                <a:solidFill>
                  <a:srgbClr val="281F5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Resultados prueba Saber 11, 2023. </a:t>
            </a:r>
          </a:p>
        </p:txBody>
      </p:sp>
      <p:sp>
        <p:nvSpPr>
          <p:cNvPr id="16" name="Google Shape;98;p15">
            <a:extLst>
              <a:ext uri="{FF2B5EF4-FFF2-40B4-BE49-F238E27FC236}">
                <a16:creationId xmlns:a16="http://schemas.microsoft.com/office/drawing/2014/main" id="{FA7CF4A4-0166-2D68-3DA6-617D1F613A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650" y="622911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latin typeface="+mj-lt"/>
              </a:rPr>
              <a:t>Resultados Saber 11 / 2023.</a:t>
            </a:r>
            <a:endParaRPr dirty="0">
              <a:latin typeface="+mj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E708077-202E-4EA4-B101-BE9906920A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12" y="1456798"/>
            <a:ext cx="7766776" cy="36153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C939B3B8-9983-4BFF-9B94-E14C87E33606}"/>
              </a:ext>
            </a:extLst>
          </p:cNvPr>
          <p:cNvSpPr/>
          <p:nvPr/>
        </p:nvSpPr>
        <p:spPr>
          <a:xfrm>
            <a:off x="688612" y="3586264"/>
            <a:ext cx="7766776" cy="1470214"/>
          </a:xfrm>
          <a:prstGeom prst="rect">
            <a:avLst/>
          </a:prstGeom>
          <a:solidFill>
            <a:schemeClr val="accent6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181008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8D0A6803-77D0-1591-C382-A4EE3C9B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D06A928B-18B9-4864-8259-10106EEB0EB2}"/>
              </a:ext>
            </a:extLst>
          </p:cNvPr>
          <p:cNvSpPr/>
          <p:nvPr/>
        </p:nvSpPr>
        <p:spPr>
          <a:xfrm>
            <a:off x="0" y="1164303"/>
            <a:ext cx="9144000" cy="397919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6AE93F9-AA20-B53F-1C55-2BF3EE02A163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DECE1D7-F79A-2206-3DA6-FB905D11AF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250A6DC-DEE0-5333-18DE-B9637F516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7CABFDD-24FA-48C3-E4D3-401B521FA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A7C2FD8-7B47-E3C0-31D1-67B21A53FE1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Google Shape;98;p15">
            <a:extLst>
              <a:ext uri="{FF2B5EF4-FFF2-40B4-BE49-F238E27FC236}">
                <a16:creationId xmlns:a16="http://schemas.microsoft.com/office/drawing/2014/main" id="{9DEAEE10-06EF-2359-1D63-EEB9E0F615E1}"/>
              </a:ext>
            </a:extLst>
          </p:cNvPr>
          <p:cNvSpPr txBox="1">
            <a:spLocks/>
          </p:cNvSpPr>
          <p:nvPr/>
        </p:nvSpPr>
        <p:spPr>
          <a:xfrm>
            <a:off x="727650" y="730920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Consideración de obstáculos y posibilidades para alcanzar las metas</a:t>
            </a:r>
          </a:p>
        </p:txBody>
      </p:sp>
      <p:pic>
        <p:nvPicPr>
          <p:cNvPr id="9" name="Picture 10" descr="Check List free vector icons designed by Freepik | Free icons, Vector icon  design, Icon design">
            <a:extLst>
              <a:ext uri="{FF2B5EF4-FFF2-40B4-BE49-F238E27FC236}">
                <a16:creationId xmlns:a16="http://schemas.microsoft.com/office/drawing/2014/main" id="{8DA2D5D6-085B-76BA-CF51-1F555D77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25" y="622851"/>
            <a:ext cx="651852" cy="65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6CE3414-8538-44DB-956E-3240305A6E6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34985" y="1295064"/>
            <a:ext cx="5874030" cy="377679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6557AAA7-3C65-4E26-A30E-8714A6B0A181}"/>
              </a:ext>
            </a:extLst>
          </p:cNvPr>
          <p:cNvSpPr/>
          <p:nvPr/>
        </p:nvSpPr>
        <p:spPr>
          <a:xfrm>
            <a:off x="4784914" y="1656807"/>
            <a:ext cx="2490281" cy="1507812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9D487F1-095C-4783-8010-4624187CAF32}"/>
              </a:ext>
            </a:extLst>
          </p:cNvPr>
          <p:cNvSpPr/>
          <p:nvPr/>
        </p:nvSpPr>
        <p:spPr>
          <a:xfrm>
            <a:off x="1852905" y="1814856"/>
            <a:ext cx="2490281" cy="291617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70213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>
          <a:extLst>
            <a:ext uri="{FF2B5EF4-FFF2-40B4-BE49-F238E27FC236}">
              <a16:creationId xmlns:a16="http://schemas.microsoft.com/office/drawing/2014/main" id="{8D0A6803-77D0-1591-C382-A4EE3C9B6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D06A928B-18B9-4864-8259-10106EEB0EB2}"/>
              </a:ext>
            </a:extLst>
          </p:cNvPr>
          <p:cNvSpPr/>
          <p:nvPr/>
        </p:nvSpPr>
        <p:spPr>
          <a:xfrm>
            <a:off x="0" y="1164303"/>
            <a:ext cx="9144000" cy="3979195"/>
          </a:xfrm>
          <a:prstGeom prst="rect">
            <a:avLst/>
          </a:prstGeom>
          <a:solidFill>
            <a:srgbClr val="F9D8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B6AE93F9-AA20-B53F-1C55-2BF3EE02A163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3" name="Imagen 2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DECE1D7-F79A-2206-3DA6-FB905D11AF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4" name="Imagen 3" descr="Texto&#10;&#10;Descripción generada automáticamente">
              <a:extLst>
                <a:ext uri="{FF2B5EF4-FFF2-40B4-BE49-F238E27FC236}">
                  <a16:creationId xmlns:a16="http://schemas.microsoft.com/office/drawing/2014/main" id="{9250A6DC-DEE0-5333-18DE-B9637F516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57CABFDD-24FA-48C3-E4D3-401B521FA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CA7C2FD8-7B47-E3C0-31D1-67B21A53FE17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Google Shape;93;p14">
            <a:extLst>
              <a:ext uri="{FF2B5EF4-FFF2-40B4-BE49-F238E27FC236}">
                <a16:creationId xmlns:a16="http://schemas.microsoft.com/office/drawing/2014/main" id="{3D4650AC-2F54-EDE4-4646-7C34E52C2D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476" y="1266120"/>
            <a:ext cx="7600634" cy="316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160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¿Qué posibilidades tengo a la mano para que mis </a:t>
            </a:r>
            <a:r>
              <a:rPr lang="es-ES" sz="1600" dirty="0" err="1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hij@s</a:t>
            </a: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cumplan sus sueños?</a:t>
            </a:r>
          </a:p>
          <a:p>
            <a:pPr marL="10160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0160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s-ES" sz="16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Para cumplir los sueños debo planear una ruta</a:t>
            </a:r>
          </a:p>
          <a:p>
            <a:pPr marL="10160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es-ES" sz="1600" dirty="0">
              <a:solidFill>
                <a:schemeClr val="bg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Google Shape;98;p15">
            <a:extLst>
              <a:ext uri="{FF2B5EF4-FFF2-40B4-BE49-F238E27FC236}">
                <a16:creationId xmlns:a16="http://schemas.microsoft.com/office/drawing/2014/main" id="{9DEAEE10-06EF-2359-1D63-EEB9E0F615E1}"/>
              </a:ext>
            </a:extLst>
          </p:cNvPr>
          <p:cNvSpPr txBox="1">
            <a:spLocks/>
          </p:cNvSpPr>
          <p:nvPr/>
        </p:nvSpPr>
        <p:spPr>
          <a:xfrm>
            <a:off x="727650" y="730920"/>
            <a:ext cx="7948513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marL="712788" indent="0" algn="just">
              <a:buSzPts val="2000"/>
              <a:buNone/>
            </a:pPr>
            <a:r>
              <a:rPr lang="es-ES" sz="1800" dirty="0">
                <a:solidFill>
                  <a:schemeClr val="bg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Consideración de obstáculos y posibilidades para alcanzar las metas</a:t>
            </a:r>
          </a:p>
        </p:txBody>
      </p:sp>
      <p:pic>
        <p:nvPicPr>
          <p:cNvPr id="9" name="Picture 10" descr="Check List free vector icons designed by Freepik | Free icons, Vector icon  design, Icon design">
            <a:extLst>
              <a:ext uri="{FF2B5EF4-FFF2-40B4-BE49-F238E27FC236}">
                <a16:creationId xmlns:a16="http://schemas.microsoft.com/office/drawing/2014/main" id="{8DA2D5D6-085B-76BA-CF51-1F555D776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25" y="622851"/>
            <a:ext cx="651852" cy="651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Ethical dilemma illustration">
            <a:extLst>
              <a:ext uri="{FF2B5EF4-FFF2-40B4-BE49-F238E27FC236}">
                <a16:creationId xmlns:a16="http://schemas.microsoft.com/office/drawing/2014/main" id="{D1E54555-FCF3-D515-3384-2DD9D0BCA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4D8C0"/>
              </a:clrFrom>
              <a:clrTo>
                <a:srgbClr val="F4D8C0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457" y="2174415"/>
            <a:ext cx="2969085" cy="296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1589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D64531-3F2D-EB8E-F6E4-3867238D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50" y="638166"/>
            <a:ext cx="7688700" cy="535200"/>
          </a:xfrm>
        </p:spPr>
        <p:txBody>
          <a:bodyPr>
            <a:normAutofit fontScale="90000"/>
          </a:bodyPr>
          <a:lstStyle/>
          <a:p>
            <a:r>
              <a:rPr lang="es-ES" dirty="0"/>
              <a:t>Ruta hacia los sueños</a:t>
            </a:r>
            <a:endParaRPr lang="es-CO" dirty="0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4499FD0-097F-D19B-6370-BC298FD696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8918120"/>
              </p:ext>
            </p:extLst>
          </p:nvPr>
        </p:nvGraphicFramePr>
        <p:xfrm>
          <a:off x="491987" y="1466998"/>
          <a:ext cx="8010938" cy="3172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5F5E0A0E-363B-148D-1921-649D07B93CCF}"/>
              </a:ext>
            </a:extLst>
          </p:cNvPr>
          <p:cNvSpPr txBox="1"/>
          <p:nvPr/>
        </p:nvSpPr>
        <p:spPr>
          <a:xfrm>
            <a:off x="3394213" y="3766931"/>
            <a:ext cx="2284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Pre-</a:t>
            </a:r>
            <a:r>
              <a:rPr lang="es-CO" dirty="0" err="1"/>
              <a:t>Icfes</a:t>
            </a: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Orientación vocacional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98990F-B222-CA99-183C-D2B971AED892}"/>
              </a:ext>
            </a:extLst>
          </p:cNvPr>
          <p:cNvSpPr txBox="1"/>
          <p:nvPr/>
        </p:nvSpPr>
        <p:spPr>
          <a:xfrm>
            <a:off x="6031501" y="2388346"/>
            <a:ext cx="267020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Beca TQ: préstamo </a:t>
            </a:r>
            <a:r>
              <a:rPr lang="es-CO" dirty="0" err="1"/>
              <a:t>condonable</a:t>
            </a:r>
            <a:r>
              <a:rPr lang="es-CO" dirty="0"/>
              <a:t> y del 40%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  <a:p>
            <a:endParaRPr lang="es-CO" dirty="0"/>
          </a:p>
          <a:p>
            <a:r>
              <a:rPr lang="es-CO" dirty="0"/>
              <a:t>Otras opciones: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Becas </a:t>
            </a:r>
            <a:r>
              <a:rPr lang="es-CO" dirty="0" err="1"/>
              <a:t>Icetex</a:t>
            </a:r>
            <a:endParaRPr lang="es-C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/>
              <a:t>Becas complementarias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C16367D-1B99-707A-6A4F-818B873C56AF}"/>
              </a:ext>
            </a:extLst>
          </p:cNvPr>
          <p:cNvSpPr txBox="1"/>
          <p:nvPr/>
        </p:nvSpPr>
        <p:spPr>
          <a:xfrm rot="20578222">
            <a:off x="1412473" y="1600273"/>
            <a:ext cx="30203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Migración a colegios de alta calidad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CC0AFE68-1CB6-AEF4-C105-D5857D692761}"/>
              </a:ext>
            </a:extLst>
          </p:cNvPr>
          <p:cNvCxnSpPr>
            <a:cxnSpLocks/>
            <a:endCxn id="8" idx="0"/>
          </p:cNvCxnSpPr>
          <p:nvPr/>
        </p:nvCxnSpPr>
        <p:spPr>
          <a:xfrm flipV="1">
            <a:off x="1565413" y="1466998"/>
            <a:ext cx="2932043" cy="921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2" name="Grupo 11">
            <a:extLst>
              <a:ext uri="{FF2B5EF4-FFF2-40B4-BE49-F238E27FC236}">
                <a16:creationId xmlns:a16="http://schemas.microsoft.com/office/drawing/2014/main" id="{3C994D77-E2F3-4510-9CDF-A80335004E33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14" name="Imagen 13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9F4068F-8E9F-4969-A386-683D84FCFA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15" name="Imagen 14" descr="Texto&#10;&#10;Descripción generada automáticamente">
              <a:extLst>
                <a:ext uri="{FF2B5EF4-FFF2-40B4-BE49-F238E27FC236}">
                  <a16:creationId xmlns:a16="http://schemas.microsoft.com/office/drawing/2014/main" id="{F3852ED5-7BBB-454F-B458-6C88B95E2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9B856FC7-DA8F-4C67-B1CB-B6225C6A2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64E69953-486D-4A4B-B2F6-4CB7C0BB6776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72721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597FB-4B2B-BF3B-E5F9-FAB92A6C6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ollege project concept illustration">
            <a:extLst>
              <a:ext uri="{FF2B5EF4-FFF2-40B4-BE49-F238E27FC236}">
                <a16:creationId xmlns:a16="http://schemas.microsoft.com/office/drawing/2014/main" id="{AF0C7630-7F8D-B6C2-97A4-EB342D9C7E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8"/>
          <a:stretch/>
        </p:blipFill>
        <p:spPr bwMode="auto">
          <a:xfrm>
            <a:off x="3553839" y="1570605"/>
            <a:ext cx="5575042" cy="3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DC8BCC6-497F-0A9E-2BA5-75FEFE23D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50" y="638166"/>
            <a:ext cx="7688700" cy="535200"/>
          </a:xfrm>
        </p:spPr>
        <p:txBody>
          <a:bodyPr>
            <a:normAutofit fontScale="90000"/>
          </a:bodyPr>
          <a:lstStyle/>
          <a:p>
            <a:r>
              <a:rPr lang="es-ES" dirty="0"/>
              <a:t>Beca universitaria Tecnoquímicas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7F3A5C-59C6-5C44-7EF8-39B541AF0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1226" y="1414130"/>
            <a:ext cx="7688700" cy="3091204"/>
          </a:xfrm>
        </p:spPr>
        <p:txBody>
          <a:bodyPr>
            <a:normAutofit/>
          </a:bodyPr>
          <a:lstStyle/>
          <a:p>
            <a:pPr marL="146050" indent="0">
              <a:buNone/>
            </a:pPr>
            <a:r>
              <a:rPr lang="es-ES" sz="1800" dirty="0">
                <a:solidFill>
                  <a:schemeClr val="bg2"/>
                </a:solidFill>
              </a:rPr>
              <a:t>Para acceder a la Beca TQ se requiere:</a:t>
            </a:r>
          </a:p>
          <a:p>
            <a:pPr marL="146050" indent="0">
              <a:buNone/>
            </a:pPr>
            <a:r>
              <a:rPr lang="es-CO" sz="1400" dirty="0">
                <a:solidFill>
                  <a:schemeClr val="bg2"/>
                </a:solidFill>
              </a:rPr>
              <a:t>Puntaje mínimo global: 270</a:t>
            </a:r>
          </a:p>
          <a:p>
            <a:pPr marL="146050" indent="0">
              <a:buNone/>
            </a:pPr>
            <a:endParaRPr lang="es-CO" sz="1400" dirty="0">
              <a:solidFill>
                <a:schemeClr val="bg2"/>
              </a:solidFill>
            </a:endParaRPr>
          </a:p>
          <a:p>
            <a:pPr marL="146050" indent="0">
              <a:buNone/>
            </a:pPr>
            <a:r>
              <a:rPr lang="es-CO" sz="1400" dirty="0">
                <a:solidFill>
                  <a:schemeClr val="bg2"/>
                </a:solidFill>
              </a:rPr>
              <a:t>Tu hijo podría estudiar en:</a:t>
            </a:r>
          </a:p>
          <a:p>
            <a:r>
              <a:rPr lang="es-CO" sz="1400" dirty="0">
                <a:solidFill>
                  <a:schemeClr val="bg2"/>
                </a:solidFill>
              </a:rPr>
              <a:t>Universidad del Valle</a:t>
            </a:r>
          </a:p>
          <a:p>
            <a:r>
              <a:rPr lang="es-CO" sz="1400" dirty="0">
                <a:solidFill>
                  <a:schemeClr val="bg2"/>
                </a:solidFill>
              </a:rPr>
              <a:t>Universidad Icesi</a:t>
            </a:r>
          </a:p>
          <a:p>
            <a:r>
              <a:rPr lang="es-CO" sz="1400" dirty="0">
                <a:solidFill>
                  <a:schemeClr val="bg2"/>
                </a:solidFill>
              </a:rPr>
              <a:t>Pontificia Universidad Javeriana</a:t>
            </a:r>
          </a:p>
          <a:p>
            <a:r>
              <a:rPr lang="es-CO" sz="1400" dirty="0">
                <a:solidFill>
                  <a:schemeClr val="bg2"/>
                </a:solidFill>
              </a:rPr>
              <a:t>Universidad Autónoma de Occidente</a:t>
            </a:r>
          </a:p>
        </p:txBody>
      </p:sp>
    </p:spTree>
    <p:extLst>
      <p:ext uri="{BB962C8B-B14F-4D97-AF65-F5344CB8AC3E}">
        <p14:creationId xmlns:p14="http://schemas.microsoft.com/office/powerpoint/2010/main" val="6991613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Teamwork high five concept illustration">
            <a:extLst>
              <a:ext uri="{FF2B5EF4-FFF2-40B4-BE49-F238E27FC236}">
                <a16:creationId xmlns:a16="http://schemas.microsoft.com/office/drawing/2014/main" id="{4F6B85D7-51D8-077C-2527-472B2EB9AB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7"/>
          <a:stretch/>
        </p:blipFill>
        <p:spPr bwMode="auto">
          <a:xfrm>
            <a:off x="5375926" y="1605515"/>
            <a:ext cx="3740606" cy="3537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6D64531-3F2D-EB8E-F6E4-3867238D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50" y="638166"/>
            <a:ext cx="7688700" cy="535200"/>
          </a:xfrm>
        </p:spPr>
        <p:txBody>
          <a:bodyPr>
            <a:normAutofit fontScale="90000"/>
          </a:bodyPr>
          <a:lstStyle/>
          <a:p>
            <a:r>
              <a:rPr lang="es-ES" dirty="0"/>
              <a:t>Tecnoquímicas te acompaña en la migración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91EA1C-C982-0100-8F32-3B3F93D50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5597" y="1602724"/>
            <a:ext cx="5328241" cy="3091204"/>
          </a:xfrm>
        </p:spPr>
        <p:txBody>
          <a:bodyPr>
            <a:normAutofit/>
          </a:bodyPr>
          <a:lstStyle/>
          <a:p>
            <a:pPr marL="146050" indent="0" algn="just">
              <a:buNone/>
            </a:pPr>
            <a:r>
              <a:rPr lang="es-ES" sz="1600" dirty="0">
                <a:solidFill>
                  <a:schemeClr val="bg2"/>
                </a:solidFill>
              </a:rPr>
              <a:t>Si decides migrar a tus </a:t>
            </a:r>
            <a:r>
              <a:rPr lang="es-ES" sz="1600" dirty="0" err="1">
                <a:solidFill>
                  <a:schemeClr val="bg2"/>
                </a:solidFill>
              </a:rPr>
              <a:t>hij@s</a:t>
            </a:r>
            <a:r>
              <a:rPr lang="es-ES" sz="1600" dirty="0">
                <a:solidFill>
                  <a:schemeClr val="bg2"/>
                </a:solidFill>
              </a:rPr>
              <a:t> a Instituciones Educativas de alta calidad, Tecnoquímicas brindará:</a:t>
            </a:r>
          </a:p>
          <a:p>
            <a:pPr marL="146050" indent="0" algn="just">
              <a:buNone/>
            </a:pPr>
            <a:endParaRPr lang="es-ES" sz="1600" dirty="0">
              <a:solidFill>
                <a:schemeClr val="bg2"/>
              </a:solidFill>
            </a:endParaRPr>
          </a:p>
          <a:p>
            <a:pPr marL="488950" indent="-342900" algn="just">
              <a:buFont typeface="+mj-lt"/>
              <a:buAutoNum type="arabicPeriod"/>
            </a:pPr>
            <a:r>
              <a:rPr lang="es-ES" sz="1600" dirty="0">
                <a:solidFill>
                  <a:schemeClr val="bg2"/>
                </a:solidFill>
              </a:rPr>
              <a:t>Acompañamiento para ti como padre en el proceso de migración a las instituciones educativas de alta calidad.</a:t>
            </a:r>
          </a:p>
          <a:p>
            <a:pPr marL="488950" indent="-342900" algn="just">
              <a:buFont typeface="+mj-lt"/>
              <a:buAutoNum type="arabicPeriod"/>
            </a:pPr>
            <a:endParaRPr lang="es-ES" sz="1600" dirty="0">
              <a:solidFill>
                <a:schemeClr val="bg2"/>
              </a:solidFill>
            </a:endParaRPr>
          </a:p>
          <a:p>
            <a:pPr marL="488950" indent="-342900" algn="just">
              <a:buFont typeface="+mj-lt"/>
              <a:buAutoNum type="arabicPeriod"/>
            </a:pPr>
            <a:r>
              <a:rPr lang="es-ES" sz="1600" dirty="0">
                <a:solidFill>
                  <a:schemeClr val="bg2"/>
                </a:solidFill>
              </a:rPr>
              <a:t>Acompañamiento a tus </a:t>
            </a:r>
            <a:r>
              <a:rPr lang="es-ES" sz="1600" dirty="0" err="1">
                <a:solidFill>
                  <a:schemeClr val="bg2"/>
                </a:solidFill>
              </a:rPr>
              <a:t>hij@s</a:t>
            </a:r>
            <a:r>
              <a:rPr lang="es-ES" sz="1600" dirty="0">
                <a:solidFill>
                  <a:schemeClr val="bg2"/>
                </a:solidFill>
              </a:rPr>
              <a:t> en la adaptación en sus nuevos colegios.</a:t>
            </a:r>
            <a:endParaRPr lang="es-CO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92045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6D164C75-E75E-228B-9111-C54BDFD51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DD34F0B0-6236-0BDB-EA45-9A67D2D5224F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CC8DC45-A8AE-3BB0-8F82-2B1AB586DC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E3B0A0AE-C891-D06D-C345-529EE0BC3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446E9DB-668C-5F7D-B19F-9F2E6BCE0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5C65AB4-E5DF-0E80-864D-7C5D30C0A8BA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Google Shape;183;p28">
            <a:extLst>
              <a:ext uri="{FF2B5EF4-FFF2-40B4-BE49-F238E27FC236}">
                <a16:creationId xmlns:a16="http://schemas.microsoft.com/office/drawing/2014/main" id="{258577F1-DD53-4B81-92E2-4B4B06D24A5C}"/>
              </a:ext>
            </a:extLst>
          </p:cNvPr>
          <p:cNvSpPr txBox="1">
            <a:spLocks/>
          </p:cNvSpPr>
          <p:nvPr/>
        </p:nvSpPr>
        <p:spPr>
          <a:xfrm>
            <a:off x="752056" y="1221697"/>
            <a:ext cx="6202133" cy="20078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Raleway"/>
              <a:buNone/>
              <a:defRPr sz="26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rPr lang="es-ES" dirty="0">
                <a:latin typeface="+mn-lt"/>
              </a:rPr>
              <a:t>La educación abre puertas.</a:t>
            </a:r>
          </a:p>
          <a:p>
            <a:r>
              <a:rPr lang="es-ES" dirty="0">
                <a:latin typeface="+mn-lt"/>
              </a:rPr>
              <a:t>Abramos tantas puertas para </a:t>
            </a:r>
            <a:br>
              <a:rPr lang="es-ES" dirty="0">
                <a:latin typeface="+mn-lt"/>
              </a:rPr>
            </a:br>
            <a:r>
              <a:rPr lang="es-ES" dirty="0" err="1">
                <a:latin typeface="+mn-lt"/>
              </a:rPr>
              <a:t>nuestr@s</a:t>
            </a:r>
            <a:r>
              <a:rPr lang="es-ES" dirty="0">
                <a:latin typeface="+mn-lt"/>
              </a:rPr>
              <a:t> </a:t>
            </a:r>
            <a:r>
              <a:rPr lang="es-ES" dirty="0" err="1">
                <a:latin typeface="+mn-lt"/>
              </a:rPr>
              <a:t>hij@s</a:t>
            </a:r>
            <a:r>
              <a:rPr lang="es-ES" dirty="0">
                <a:latin typeface="+mn-lt"/>
              </a:rPr>
              <a:t> como sea posible…       </a:t>
            </a:r>
          </a:p>
          <a:p>
            <a:endParaRPr lang="es-ES" dirty="0">
              <a:latin typeface="+mn-lt"/>
            </a:endParaRPr>
          </a:p>
          <a:p>
            <a:endParaRPr lang="es-ES" dirty="0">
              <a:latin typeface="+mn-lt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6423512-5E1C-406A-92C1-D2AA72FFE2BF}"/>
              </a:ext>
            </a:extLst>
          </p:cNvPr>
          <p:cNvGrpSpPr/>
          <p:nvPr/>
        </p:nvGrpSpPr>
        <p:grpSpPr>
          <a:xfrm>
            <a:off x="1699094" y="1567989"/>
            <a:ext cx="7456930" cy="3524551"/>
            <a:chOff x="1699094" y="1567989"/>
            <a:chExt cx="7456930" cy="3524551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1C439DD8-EA6F-4F78-8E49-47A233880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0142404" flipH="1">
              <a:off x="6183809" y="1567989"/>
              <a:ext cx="2972215" cy="1886213"/>
            </a:xfrm>
            <a:prstGeom prst="rect">
              <a:avLst/>
            </a:prstGeom>
          </p:spPr>
        </p:pic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C890C507-5D4F-4861-AE0A-1AE58B5DB88E}"/>
                </a:ext>
              </a:extLst>
            </p:cNvPr>
            <p:cNvGrpSpPr/>
            <p:nvPr/>
          </p:nvGrpSpPr>
          <p:grpSpPr>
            <a:xfrm>
              <a:off x="1699094" y="3291362"/>
              <a:ext cx="7315623" cy="1801178"/>
              <a:chOff x="823606" y="3291362"/>
              <a:chExt cx="7315623" cy="1801178"/>
            </a:xfrm>
          </p:grpSpPr>
          <p:grpSp>
            <p:nvGrpSpPr>
              <p:cNvPr id="4" name="Grupo 3">
                <a:extLst>
                  <a:ext uri="{FF2B5EF4-FFF2-40B4-BE49-F238E27FC236}">
                    <a16:creationId xmlns:a16="http://schemas.microsoft.com/office/drawing/2014/main" id="{7C12B070-0A13-4226-9CC8-B37A3F9F5B6E}"/>
                  </a:ext>
                </a:extLst>
              </p:cNvPr>
              <p:cNvGrpSpPr/>
              <p:nvPr/>
            </p:nvGrpSpPr>
            <p:grpSpPr>
              <a:xfrm>
                <a:off x="823606" y="3365933"/>
                <a:ext cx="7315623" cy="1726607"/>
                <a:chOff x="4100897" y="3416893"/>
                <a:chExt cx="4501033" cy="1726607"/>
              </a:xfrm>
            </p:grpSpPr>
            <p:pic>
              <p:nvPicPr>
                <p:cNvPr id="1026" name="Picture 2" descr="Empowering education">
                  <a:extLst>
                    <a:ext uri="{FF2B5EF4-FFF2-40B4-BE49-F238E27FC236}">
                      <a16:creationId xmlns:a16="http://schemas.microsoft.com/office/drawing/2014/main" id="{E5A2380E-F5A0-E19C-BEB2-D641F9CE36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51408" b="13130"/>
                <a:stretch/>
              </p:blipFill>
              <p:spPr bwMode="auto">
                <a:xfrm>
                  <a:off x="4100897" y="3547353"/>
                  <a:ext cx="4501033" cy="15961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" name="Triángulo isósceles 2">
                  <a:extLst>
                    <a:ext uri="{FF2B5EF4-FFF2-40B4-BE49-F238E27FC236}">
                      <a16:creationId xmlns:a16="http://schemas.microsoft.com/office/drawing/2014/main" id="{67A94B4F-A89C-4D18-8493-34E701BA5A30}"/>
                    </a:ext>
                  </a:extLst>
                </p:cNvPr>
                <p:cNvSpPr/>
                <p:nvPr/>
              </p:nvSpPr>
              <p:spPr>
                <a:xfrm rot="10800000">
                  <a:off x="7122186" y="3416893"/>
                  <a:ext cx="512143" cy="473413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CO"/>
                </a:p>
              </p:txBody>
            </p:sp>
          </p:grpSp>
          <p:cxnSp>
            <p:nvCxnSpPr>
              <p:cNvPr id="13" name="Conector recto 12">
                <a:extLst>
                  <a:ext uri="{FF2B5EF4-FFF2-40B4-BE49-F238E27FC236}">
                    <a16:creationId xmlns:a16="http://schemas.microsoft.com/office/drawing/2014/main" id="{31D63960-54D0-4926-B9C0-B356F29A4A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07363" y="3602639"/>
                <a:ext cx="69181" cy="6485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07DC9B50-8EAE-4201-9A1B-A2FF9E529FD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4913" y="3528060"/>
                <a:ext cx="69181" cy="6485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C8D9BDC9-3BB5-4479-A4F4-E6C90EE895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88948" y="3447000"/>
                <a:ext cx="69181" cy="6485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ector recto 18">
                <a:extLst>
                  <a:ext uri="{FF2B5EF4-FFF2-40B4-BE49-F238E27FC236}">
                    <a16:creationId xmlns:a16="http://schemas.microsoft.com/office/drawing/2014/main" id="{9E6DC3B3-D730-4A2E-ADE7-990C1C9D7BA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82983" y="3372425"/>
                <a:ext cx="69181" cy="6485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ector recto 19">
                <a:extLst>
                  <a:ext uri="{FF2B5EF4-FFF2-40B4-BE49-F238E27FC236}">
                    <a16:creationId xmlns:a16="http://schemas.microsoft.com/office/drawing/2014/main" id="{6C23236C-C31A-4D2F-A346-B53B2F90B0F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7018" y="3291362"/>
                <a:ext cx="69181" cy="64850"/>
              </a:xfrm>
              <a:prstGeom prst="line">
                <a:avLst/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153005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6D164C75-E75E-228B-9111-C54BDFD51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DD34F0B0-6236-0BDB-EA45-9A67D2D5224F}"/>
              </a:ext>
            </a:extLst>
          </p:cNvPr>
          <p:cNvGrpSpPr/>
          <p:nvPr/>
        </p:nvGrpSpPr>
        <p:grpSpPr>
          <a:xfrm>
            <a:off x="198780" y="0"/>
            <a:ext cx="8774749" cy="483705"/>
            <a:chOff x="198780" y="0"/>
            <a:chExt cx="8774749" cy="483705"/>
          </a:xfrm>
        </p:grpSpPr>
        <p:pic>
          <p:nvPicPr>
            <p:cNvPr id="7" name="Imagen 6" descr="Texto&#10;&#10;Descripción generada automáticamente con confianza baja">
              <a:extLst>
                <a:ext uri="{FF2B5EF4-FFF2-40B4-BE49-F238E27FC236}">
                  <a16:creationId xmlns:a16="http://schemas.microsoft.com/office/drawing/2014/main" id="{1CC8DC45-A8AE-3BB0-8F82-2B1AB586DC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-1389" r="46090"/>
            <a:stretch/>
          </p:blipFill>
          <p:spPr>
            <a:xfrm>
              <a:off x="198780" y="0"/>
              <a:ext cx="1106557" cy="483705"/>
            </a:xfrm>
            <a:prstGeom prst="rect">
              <a:avLst/>
            </a:prstGeom>
          </p:spPr>
        </p:pic>
        <p:pic>
          <p:nvPicPr>
            <p:cNvPr id="8" name="Imagen 7" descr="Texto&#10;&#10;Descripción generada automáticamente">
              <a:extLst>
                <a:ext uri="{FF2B5EF4-FFF2-40B4-BE49-F238E27FC236}">
                  <a16:creationId xmlns:a16="http://schemas.microsoft.com/office/drawing/2014/main" id="{E3B0A0AE-C891-D06D-C345-529EE0BC3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954189" y="80396"/>
              <a:ext cx="848139" cy="32291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E446E9DB-668C-5F7D-B19F-9F2E6BCE0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029010" y="120622"/>
              <a:ext cx="944519" cy="203602"/>
            </a:xfrm>
            <a:prstGeom prst="rect">
              <a:avLst/>
            </a:prstGeom>
          </p:spPr>
        </p:pic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A5C65AB4-E5DF-0E80-864D-7C5D30C0A8BA}"/>
                </a:ext>
              </a:extLst>
            </p:cNvPr>
            <p:cNvCxnSpPr/>
            <p:nvPr/>
          </p:nvCxnSpPr>
          <p:spPr>
            <a:xfrm>
              <a:off x="7944678" y="87022"/>
              <a:ext cx="0" cy="3229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ítulo 1">
            <a:extLst>
              <a:ext uri="{FF2B5EF4-FFF2-40B4-BE49-F238E27FC236}">
                <a16:creationId xmlns:a16="http://schemas.microsoft.com/office/drawing/2014/main" id="{593FBC0D-6DF4-45A5-A9CE-1C30FB808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650" y="638166"/>
            <a:ext cx="7688700" cy="535200"/>
          </a:xfrm>
        </p:spPr>
        <p:txBody>
          <a:bodyPr>
            <a:normAutofit fontScale="90000"/>
          </a:bodyPr>
          <a:lstStyle/>
          <a:p>
            <a:r>
              <a:rPr lang="es-ES" dirty="0"/>
              <a:t>Evaluemos el taller…</a:t>
            </a:r>
            <a:endParaRPr lang="es-CO" dirty="0"/>
          </a:p>
        </p:txBody>
      </p:sp>
      <p:pic>
        <p:nvPicPr>
          <p:cNvPr id="1026" name="Picture 2" descr="Vista previa de imagen">
            <a:extLst>
              <a:ext uri="{FF2B5EF4-FFF2-40B4-BE49-F238E27FC236}">
                <a16:creationId xmlns:a16="http://schemas.microsoft.com/office/drawing/2014/main" id="{C5342C85-6FB6-7049-F616-D118E9278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031" y="1408225"/>
            <a:ext cx="3563938" cy="359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854000"/>
      </p:ext>
    </p:extLst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2977</TotalTime>
  <Words>1999</Words>
  <Application>Microsoft Office PowerPoint</Application>
  <PresentationFormat>Presentación en pantalla (16:9)</PresentationFormat>
  <Paragraphs>242</Paragraphs>
  <Slides>72</Slides>
  <Notes>69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72</vt:i4>
      </vt:variant>
    </vt:vector>
  </HeadingPairs>
  <TitlesOfParts>
    <vt:vector size="79" baseType="lpstr">
      <vt:lpstr>Raleway</vt:lpstr>
      <vt:lpstr>Montserrat</vt:lpstr>
      <vt:lpstr>Arimo</vt:lpstr>
      <vt:lpstr>Lato</vt:lpstr>
      <vt:lpstr>Arial</vt:lpstr>
      <vt:lpstr>Arial Narrow</vt:lpstr>
      <vt:lpstr>Streamline</vt:lpstr>
      <vt:lpstr>La educación abre puertas:  los proyectos de vida y la educación de nuestr@s hij@s</vt:lpstr>
      <vt:lpstr>Objetivos del encuentro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Lectura del contexto</vt:lpstr>
      <vt:lpstr>Lectura del contexto</vt:lpstr>
      <vt:lpstr>Presentación de PowerPoint</vt:lpstr>
      <vt:lpstr>Lectura del contexto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Prueba Saber 11 – Ciencias Naturales</vt:lpstr>
      <vt:lpstr>Prueba Saber 11 – Lectura Crítica</vt:lpstr>
      <vt:lpstr>Prueba Saber 11 – Matemáticas</vt:lpstr>
      <vt:lpstr>Presentación de PowerPoint</vt:lpstr>
      <vt:lpstr>Presentación de PowerPoint</vt:lpstr>
      <vt:lpstr>Prueba Saber 11 – Sociales y ciudadanas</vt:lpstr>
      <vt:lpstr>Presentación de PowerPoint</vt:lpstr>
      <vt:lpstr>Presentación de PowerPoint</vt:lpstr>
      <vt:lpstr>Presentación de PowerPoint</vt:lpstr>
      <vt:lpstr>Resultados Saber 11 / 2023</vt:lpstr>
      <vt:lpstr>Resultados Saber 11 / 2023</vt:lpstr>
      <vt:lpstr>Resultados Saber 11 / 2023</vt:lpstr>
      <vt:lpstr>Resultados Saber 11 / 2023</vt:lpstr>
      <vt:lpstr>Resultados Saber 11 / 2023.</vt:lpstr>
      <vt:lpstr>Presentación de PowerPoint</vt:lpstr>
      <vt:lpstr>Presentación de PowerPoint</vt:lpstr>
      <vt:lpstr>Ruta hacia los sueños</vt:lpstr>
      <vt:lpstr>Beca universitaria Tecnoquímicas</vt:lpstr>
      <vt:lpstr>Tecnoquímicas te acompaña en la migración</vt:lpstr>
      <vt:lpstr>Presentación de PowerPoint</vt:lpstr>
      <vt:lpstr>Evaluemos el taller…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educación abre puertas Estrategia de migración  de hijos de colaboradores TQ  a instituciones de alta calidad</dc:title>
  <dc:creator>Paula Andrea Clavijo Cifuentes</dc:creator>
  <cp:lastModifiedBy>Juan Carlos Lopez Garcia</cp:lastModifiedBy>
  <cp:revision>114</cp:revision>
  <cp:lastPrinted>2024-04-01T16:26:25Z</cp:lastPrinted>
  <dcterms:modified xsi:type="dcterms:W3CDTF">2024-05-23T23:06:44Z</dcterms:modified>
</cp:coreProperties>
</file>