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7" r:id="rId5"/>
    <p:sldId id="272" r:id="rId6"/>
    <p:sldId id="1508" r:id="rId7"/>
    <p:sldId id="283" r:id="rId8"/>
    <p:sldId id="284" r:id="rId9"/>
    <p:sldId id="287" r:id="rId10"/>
    <p:sldId id="1511" r:id="rId11"/>
    <p:sldId id="508" r:id="rId12"/>
    <p:sldId id="1512" r:id="rId13"/>
    <p:sldId id="285" r:id="rId14"/>
    <p:sldId id="1513" r:id="rId15"/>
    <p:sldId id="286" r:id="rId16"/>
    <p:sldId id="1509" r:id="rId17"/>
    <p:sldId id="1510" r:id="rId18"/>
    <p:sldId id="263" r:id="rId1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293952"/>
    <a:srgbClr val="FFCC66"/>
    <a:srgbClr val="FF702A"/>
    <a:srgbClr val="A3A9B5"/>
    <a:srgbClr val="FFC9A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98404F-7CE5-2C47-9A3B-0192175720C1}" v="6" dt="2021-02-23T16:15:28.9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9"/>
    <p:restoredTop sz="94601"/>
  </p:normalViewPr>
  <p:slideViewPr>
    <p:cSldViewPr snapToGrid="0" showGuides="1">
      <p:cViewPr varScale="1">
        <p:scale>
          <a:sx n="69" d="100"/>
          <a:sy n="69" d="100"/>
        </p:scale>
        <p:origin x="9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talina Duarte Salcedo" userId="f79f039e-97e7-4f61-adb2-81fa7e62b342" providerId="ADAL" clId="{3E98404F-7CE5-2C47-9A3B-0192175720C1}"/>
    <pc:docChg chg="modSld">
      <pc:chgData name="Catalina Duarte Salcedo" userId="f79f039e-97e7-4f61-adb2-81fa7e62b342" providerId="ADAL" clId="{3E98404F-7CE5-2C47-9A3B-0192175720C1}" dt="2021-02-23T17:46:37.559" v="20" actId="20577"/>
      <pc:docMkLst>
        <pc:docMk/>
      </pc:docMkLst>
      <pc:sldChg chg="modSp mod">
        <pc:chgData name="Catalina Duarte Salcedo" userId="f79f039e-97e7-4f61-adb2-81fa7e62b342" providerId="ADAL" clId="{3E98404F-7CE5-2C47-9A3B-0192175720C1}" dt="2021-02-23T17:46:37.559" v="20" actId="20577"/>
        <pc:sldMkLst>
          <pc:docMk/>
          <pc:sldMk cId="3051744246" sldId="1513"/>
        </pc:sldMkLst>
        <pc:spChg chg="mod">
          <ac:chgData name="Catalina Duarte Salcedo" userId="f79f039e-97e7-4f61-adb2-81fa7e62b342" providerId="ADAL" clId="{3E98404F-7CE5-2C47-9A3B-0192175720C1}" dt="2021-02-23T17:46:37.559" v="20" actId="20577"/>
          <ac:spMkLst>
            <pc:docMk/>
            <pc:sldMk cId="3051744246" sldId="1513"/>
            <ac:spMk id="19" creationId="{FD247441-729B-984D-99DF-0FD36B5466E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81115D-8377-44C7-9F41-F821B1CE969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DDDB5A1F-6D3F-44BC-9074-5878C067A4C0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>
            <a:spcAft>
              <a:spcPct val="35000"/>
            </a:spcAft>
          </a:pPr>
          <a:endParaRPr lang="en-US" sz="1600" dirty="0"/>
        </a:p>
        <a:p>
          <a:pPr>
            <a:spcAft>
              <a:spcPts val="0"/>
            </a:spcAft>
          </a:pPr>
          <a:r>
            <a:rPr lang="es-PA" sz="2800" noProof="0" dirty="0">
              <a:solidFill>
                <a:schemeClr val="bg2">
                  <a:lumMod val="25000"/>
                </a:schemeClr>
              </a:solidFill>
              <a:latin typeface="Poppins Light" panose="020B0604020202020204" charset="0"/>
              <a:cs typeface="Poppins Light" panose="020B0604020202020204" charset="0"/>
            </a:rPr>
            <a:t/>
          </a:r>
          <a:br>
            <a:rPr lang="es-PA" sz="2800" noProof="0" dirty="0">
              <a:solidFill>
                <a:schemeClr val="bg2">
                  <a:lumMod val="25000"/>
                </a:schemeClr>
              </a:solidFill>
              <a:latin typeface="Poppins Light" panose="020B0604020202020204" charset="0"/>
              <a:cs typeface="Poppins Light" panose="020B0604020202020204" charset="0"/>
            </a:rPr>
          </a:br>
          <a:r>
            <a:rPr lang="es-PA" sz="2800" noProof="0" dirty="0">
              <a:solidFill>
                <a:schemeClr val="bg2">
                  <a:lumMod val="25000"/>
                </a:schemeClr>
              </a:solidFill>
              <a:latin typeface="Poppins Light" panose="020B0604020202020204" charset="0"/>
              <a:cs typeface="Poppins Light" panose="020B0604020202020204" charset="0"/>
            </a:rPr>
            <a:t>Atención</a:t>
          </a:r>
        </a:p>
        <a:p>
          <a:pPr>
            <a:spcAft>
              <a:spcPts val="0"/>
            </a:spcAft>
          </a:pPr>
          <a:r>
            <a:rPr lang="es-PA" sz="2800" noProof="0" dirty="0">
              <a:solidFill>
                <a:schemeClr val="bg2">
                  <a:lumMod val="25000"/>
                </a:schemeClr>
              </a:solidFill>
              <a:latin typeface="Poppins Light" panose="020B0604020202020204" charset="0"/>
              <a:cs typeface="Poppins Light" panose="020B0604020202020204" charset="0"/>
            </a:rPr>
            <a:t>individual</a:t>
          </a:r>
        </a:p>
      </dgm:t>
    </dgm:pt>
    <dgm:pt modelId="{D2A15374-6239-4ECD-9BD1-73E7BF7E0452}" type="parTrans" cxnId="{D581054A-1EE3-403C-B316-C7CF397DB0A9}">
      <dgm:prSet/>
      <dgm:spPr/>
      <dgm:t>
        <a:bodyPr/>
        <a:lstStyle/>
        <a:p>
          <a:endParaRPr lang="es-CO" sz="1400"/>
        </a:p>
      </dgm:t>
    </dgm:pt>
    <dgm:pt modelId="{ED99E6A9-1C6C-487C-80F7-796463EE76AA}" type="sibTrans" cxnId="{D581054A-1EE3-403C-B316-C7CF397DB0A9}">
      <dgm:prSet/>
      <dgm:spPr/>
      <dgm:t>
        <a:bodyPr/>
        <a:lstStyle/>
        <a:p>
          <a:endParaRPr lang="es-CO" sz="1400"/>
        </a:p>
      </dgm:t>
    </dgm:pt>
    <dgm:pt modelId="{814062C7-1EC5-4FBA-A633-DBEBC9272FC3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PA" sz="3200" noProof="0" dirty="0">
              <a:solidFill>
                <a:schemeClr val="bg2">
                  <a:lumMod val="25000"/>
                </a:schemeClr>
              </a:solidFill>
              <a:latin typeface="Poppins Light" panose="020B0604020202020204" charset="0"/>
              <a:cs typeface="Poppins Light" panose="020B0604020202020204" charset="0"/>
            </a:rPr>
            <a:t>Remediación en pequeños grupos</a:t>
          </a:r>
        </a:p>
      </dgm:t>
    </dgm:pt>
    <dgm:pt modelId="{74E59EA8-2B56-4E63-9C89-D45590D7921F}" type="parTrans" cxnId="{1D9DA7EF-D93B-4326-B720-676B2014A00D}">
      <dgm:prSet/>
      <dgm:spPr/>
      <dgm:t>
        <a:bodyPr/>
        <a:lstStyle/>
        <a:p>
          <a:endParaRPr lang="es-CO" sz="1400"/>
        </a:p>
      </dgm:t>
    </dgm:pt>
    <dgm:pt modelId="{A04D5E94-3F8D-43BA-B006-5334A546DCFA}" type="sibTrans" cxnId="{1D9DA7EF-D93B-4326-B720-676B2014A00D}">
      <dgm:prSet/>
      <dgm:spPr/>
      <dgm:t>
        <a:bodyPr/>
        <a:lstStyle/>
        <a:p>
          <a:endParaRPr lang="es-CO" sz="1400"/>
        </a:p>
      </dgm:t>
    </dgm:pt>
    <dgm:pt modelId="{D745C4B5-4479-4450-B572-1009792820F5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PA" sz="3600" b="1" noProof="0" dirty="0">
              <a:solidFill>
                <a:schemeClr val="bg2">
                  <a:lumMod val="25000"/>
                </a:schemeClr>
              </a:solidFill>
              <a:latin typeface="Poppins Light" panose="020B0604020202020204" charset="0"/>
              <a:cs typeface="Poppins Light" panose="020B0604020202020204" charset="0"/>
            </a:rPr>
            <a:t>Formación general en aula</a:t>
          </a:r>
        </a:p>
      </dgm:t>
    </dgm:pt>
    <dgm:pt modelId="{264B5D07-05B5-4F54-B558-82E2F5B1FA48}" type="parTrans" cxnId="{466F774A-6ACD-409C-8B25-B9B175B96C46}">
      <dgm:prSet/>
      <dgm:spPr/>
      <dgm:t>
        <a:bodyPr/>
        <a:lstStyle/>
        <a:p>
          <a:endParaRPr lang="es-CO" sz="1400"/>
        </a:p>
      </dgm:t>
    </dgm:pt>
    <dgm:pt modelId="{5E2DA211-51AD-482F-8996-10F799A841CF}" type="sibTrans" cxnId="{466F774A-6ACD-409C-8B25-B9B175B96C46}">
      <dgm:prSet/>
      <dgm:spPr/>
      <dgm:t>
        <a:bodyPr/>
        <a:lstStyle/>
        <a:p>
          <a:endParaRPr lang="es-CO" sz="1400"/>
        </a:p>
      </dgm:t>
    </dgm:pt>
    <dgm:pt modelId="{9B2569F2-18FB-4038-A22A-B852D236C24B}" type="pres">
      <dgm:prSet presAssocID="{5681115D-8377-44C7-9F41-F821B1CE9691}" presName="Name0" presStyleCnt="0">
        <dgm:presLayoutVars>
          <dgm:dir/>
          <dgm:animLvl val="lvl"/>
          <dgm:resizeHandles val="exact"/>
        </dgm:presLayoutVars>
      </dgm:prSet>
      <dgm:spPr/>
    </dgm:pt>
    <dgm:pt modelId="{C378C100-88EF-4068-9C5F-56A6111D4A77}" type="pres">
      <dgm:prSet presAssocID="{DDDB5A1F-6D3F-44BC-9074-5878C067A4C0}" presName="Name8" presStyleCnt="0"/>
      <dgm:spPr/>
    </dgm:pt>
    <dgm:pt modelId="{65DC9F12-9E26-4987-AA73-D70A8B121C3C}" type="pres">
      <dgm:prSet presAssocID="{DDDB5A1F-6D3F-44BC-9074-5878C067A4C0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117776-686D-4E59-8E25-AF512E081596}" type="pres">
      <dgm:prSet presAssocID="{DDDB5A1F-6D3F-44BC-9074-5878C067A4C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E7E7C6F-F87D-4E79-983D-139C2AAB09B8}" type="pres">
      <dgm:prSet presAssocID="{814062C7-1EC5-4FBA-A633-DBEBC9272FC3}" presName="Name8" presStyleCnt="0"/>
      <dgm:spPr/>
    </dgm:pt>
    <dgm:pt modelId="{77396F29-31C7-4829-A19C-9D52F8EE63E2}" type="pres">
      <dgm:prSet presAssocID="{814062C7-1EC5-4FBA-A633-DBEBC9272FC3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152818-F963-4463-9F6F-059CFCCEC3E1}" type="pres">
      <dgm:prSet presAssocID="{814062C7-1EC5-4FBA-A633-DBEBC9272FC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581380-1572-408F-BF70-B09D2C47993D}" type="pres">
      <dgm:prSet presAssocID="{D745C4B5-4479-4450-B572-1009792820F5}" presName="Name8" presStyleCnt="0"/>
      <dgm:spPr/>
    </dgm:pt>
    <dgm:pt modelId="{EFD1C152-7592-47C2-A3AB-04E2EEE849F3}" type="pres">
      <dgm:prSet presAssocID="{D745C4B5-4479-4450-B572-1009792820F5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00B6F9-8E59-4A60-AD6B-43EF5A0E70AC}" type="pres">
      <dgm:prSet presAssocID="{D745C4B5-4479-4450-B572-1009792820F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D9DA7EF-D93B-4326-B720-676B2014A00D}" srcId="{5681115D-8377-44C7-9F41-F821B1CE9691}" destId="{814062C7-1EC5-4FBA-A633-DBEBC9272FC3}" srcOrd="1" destOrd="0" parTransId="{74E59EA8-2B56-4E63-9C89-D45590D7921F}" sibTransId="{A04D5E94-3F8D-43BA-B006-5334A546DCFA}"/>
    <dgm:cxn modelId="{7D9525B3-B2F8-4025-807F-3DA8B34CD6C9}" type="presOf" srcId="{814062C7-1EC5-4FBA-A633-DBEBC9272FC3}" destId="{36152818-F963-4463-9F6F-059CFCCEC3E1}" srcOrd="1" destOrd="0" presId="urn:microsoft.com/office/officeart/2005/8/layout/pyramid1"/>
    <dgm:cxn modelId="{06639154-4CFD-4ECF-A69B-4E9DFC3AEAB4}" type="presOf" srcId="{D745C4B5-4479-4450-B572-1009792820F5}" destId="{5500B6F9-8E59-4A60-AD6B-43EF5A0E70AC}" srcOrd="1" destOrd="0" presId="urn:microsoft.com/office/officeart/2005/8/layout/pyramid1"/>
    <dgm:cxn modelId="{C5E00794-A0FC-45F2-8E55-CE345E3AE052}" type="presOf" srcId="{DDDB5A1F-6D3F-44BC-9074-5878C067A4C0}" destId="{D1117776-686D-4E59-8E25-AF512E081596}" srcOrd="1" destOrd="0" presId="urn:microsoft.com/office/officeart/2005/8/layout/pyramid1"/>
    <dgm:cxn modelId="{72A80BEB-AFC4-4E7C-8B9B-60322DEAAA77}" type="presOf" srcId="{DDDB5A1F-6D3F-44BC-9074-5878C067A4C0}" destId="{65DC9F12-9E26-4987-AA73-D70A8B121C3C}" srcOrd="0" destOrd="0" presId="urn:microsoft.com/office/officeart/2005/8/layout/pyramid1"/>
    <dgm:cxn modelId="{6B2CEA88-E106-4B4C-A9EE-AEC71C19EE68}" type="presOf" srcId="{814062C7-1EC5-4FBA-A633-DBEBC9272FC3}" destId="{77396F29-31C7-4829-A19C-9D52F8EE63E2}" srcOrd="0" destOrd="0" presId="urn:microsoft.com/office/officeart/2005/8/layout/pyramid1"/>
    <dgm:cxn modelId="{466F774A-6ACD-409C-8B25-B9B175B96C46}" srcId="{5681115D-8377-44C7-9F41-F821B1CE9691}" destId="{D745C4B5-4479-4450-B572-1009792820F5}" srcOrd="2" destOrd="0" parTransId="{264B5D07-05B5-4F54-B558-82E2F5B1FA48}" sibTransId="{5E2DA211-51AD-482F-8996-10F799A841CF}"/>
    <dgm:cxn modelId="{59C47F1F-DFE0-4FAF-9749-8944DEA3F688}" type="presOf" srcId="{D745C4B5-4479-4450-B572-1009792820F5}" destId="{EFD1C152-7592-47C2-A3AB-04E2EEE849F3}" srcOrd="0" destOrd="0" presId="urn:microsoft.com/office/officeart/2005/8/layout/pyramid1"/>
    <dgm:cxn modelId="{4205B5FB-EA8A-44FF-A9B6-13BB21E07CDA}" type="presOf" srcId="{5681115D-8377-44C7-9F41-F821B1CE9691}" destId="{9B2569F2-18FB-4038-A22A-B852D236C24B}" srcOrd="0" destOrd="0" presId="urn:microsoft.com/office/officeart/2005/8/layout/pyramid1"/>
    <dgm:cxn modelId="{D581054A-1EE3-403C-B316-C7CF397DB0A9}" srcId="{5681115D-8377-44C7-9F41-F821B1CE9691}" destId="{DDDB5A1F-6D3F-44BC-9074-5878C067A4C0}" srcOrd="0" destOrd="0" parTransId="{D2A15374-6239-4ECD-9BD1-73E7BF7E0452}" sibTransId="{ED99E6A9-1C6C-487C-80F7-796463EE76AA}"/>
    <dgm:cxn modelId="{22DCE038-92DD-48D2-899D-F4DC6087AFC0}" type="presParOf" srcId="{9B2569F2-18FB-4038-A22A-B852D236C24B}" destId="{C378C100-88EF-4068-9C5F-56A6111D4A77}" srcOrd="0" destOrd="0" presId="urn:microsoft.com/office/officeart/2005/8/layout/pyramid1"/>
    <dgm:cxn modelId="{8E4326F7-44E7-4261-8256-90E4097307D8}" type="presParOf" srcId="{C378C100-88EF-4068-9C5F-56A6111D4A77}" destId="{65DC9F12-9E26-4987-AA73-D70A8B121C3C}" srcOrd="0" destOrd="0" presId="urn:microsoft.com/office/officeart/2005/8/layout/pyramid1"/>
    <dgm:cxn modelId="{1BE9732E-20DC-44CF-8070-7B183933B35C}" type="presParOf" srcId="{C378C100-88EF-4068-9C5F-56A6111D4A77}" destId="{D1117776-686D-4E59-8E25-AF512E081596}" srcOrd="1" destOrd="0" presId="urn:microsoft.com/office/officeart/2005/8/layout/pyramid1"/>
    <dgm:cxn modelId="{D5E6B9C3-ADD3-4900-8DF3-B6A14C54A1BC}" type="presParOf" srcId="{9B2569F2-18FB-4038-A22A-B852D236C24B}" destId="{8E7E7C6F-F87D-4E79-983D-139C2AAB09B8}" srcOrd="1" destOrd="0" presId="urn:microsoft.com/office/officeart/2005/8/layout/pyramid1"/>
    <dgm:cxn modelId="{EEA5A95B-1129-4652-90A0-872435BAAA37}" type="presParOf" srcId="{8E7E7C6F-F87D-4E79-983D-139C2AAB09B8}" destId="{77396F29-31C7-4829-A19C-9D52F8EE63E2}" srcOrd="0" destOrd="0" presId="urn:microsoft.com/office/officeart/2005/8/layout/pyramid1"/>
    <dgm:cxn modelId="{63FE506B-F2BD-4AE9-B528-23EE096ED65C}" type="presParOf" srcId="{8E7E7C6F-F87D-4E79-983D-139C2AAB09B8}" destId="{36152818-F963-4463-9F6F-059CFCCEC3E1}" srcOrd="1" destOrd="0" presId="urn:microsoft.com/office/officeart/2005/8/layout/pyramid1"/>
    <dgm:cxn modelId="{75798445-8E31-444D-B7CD-0D881B75730D}" type="presParOf" srcId="{9B2569F2-18FB-4038-A22A-B852D236C24B}" destId="{30581380-1572-408F-BF70-B09D2C47993D}" srcOrd="2" destOrd="0" presId="urn:microsoft.com/office/officeart/2005/8/layout/pyramid1"/>
    <dgm:cxn modelId="{E8223F4F-501F-474D-9AEC-323C97916BF6}" type="presParOf" srcId="{30581380-1572-408F-BF70-B09D2C47993D}" destId="{EFD1C152-7592-47C2-A3AB-04E2EEE849F3}" srcOrd="0" destOrd="0" presId="urn:microsoft.com/office/officeart/2005/8/layout/pyramid1"/>
    <dgm:cxn modelId="{7C4137B8-4F27-469B-9240-6703F7D2543C}" type="presParOf" srcId="{30581380-1572-408F-BF70-B09D2C47993D}" destId="{5500B6F9-8E59-4A60-AD6B-43EF5A0E70AC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C9F12-9E26-4987-AA73-D70A8B121C3C}">
      <dsp:nvSpPr>
        <dsp:cNvPr id="0" name=""/>
        <dsp:cNvSpPr/>
      </dsp:nvSpPr>
      <dsp:spPr>
        <a:xfrm>
          <a:off x="2658533" y="0"/>
          <a:ext cx="2658533" cy="1645687"/>
        </a:xfrm>
        <a:prstGeom prst="trapezoid">
          <a:avLst>
            <a:gd name="adj" fmla="val 80773"/>
          </a:avLst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PA" sz="2800" kern="1200" noProof="0" dirty="0">
              <a:solidFill>
                <a:schemeClr val="bg2">
                  <a:lumMod val="25000"/>
                </a:schemeClr>
              </a:solidFill>
              <a:latin typeface="Poppins Light" panose="020B0604020202020204" charset="0"/>
              <a:cs typeface="Poppins Light" panose="020B0604020202020204" charset="0"/>
            </a:rPr>
            <a:t/>
          </a:r>
          <a:br>
            <a:rPr lang="es-PA" sz="2800" kern="1200" noProof="0" dirty="0">
              <a:solidFill>
                <a:schemeClr val="bg2">
                  <a:lumMod val="25000"/>
                </a:schemeClr>
              </a:solidFill>
              <a:latin typeface="Poppins Light" panose="020B0604020202020204" charset="0"/>
              <a:cs typeface="Poppins Light" panose="020B0604020202020204" charset="0"/>
            </a:rPr>
          </a:br>
          <a:r>
            <a:rPr lang="es-PA" sz="2800" kern="1200" noProof="0" dirty="0">
              <a:solidFill>
                <a:schemeClr val="bg2">
                  <a:lumMod val="25000"/>
                </a:schemeClr>
              </a:solidFill>
              <a:latin typeface="Poppins Light" panose="020B0604020202020204" charset="0"/>
              <a:cs typeface="Poppins Light" panose="020B0604020202020204" charset="0"/>
            </a:rPr>
            <a:t>Atención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PA" sz="2800" kern="1200" noProof="0" dirty="0">
              <a:solidFill>
                <a:schemeClr val="bg2">
                  <a:lumMod val="25000"/>
                </a:schemeClr>
              </a:solidFill>
              <a:latin typeface="Poppins Light" panose="020B0604020202020204" charset="0"/>
              <a:cs typeface="Poppins Light" panose="020B0604020202020204" charset="0"/>
            </a:rPr>
            <a:t>individual</a:t>
          </a:r>
        </a:p>
      </dsp:txBody>
      <dsp:txXfrm>
        <a:off x="2658533" y="0"/>
        <a:ext cx="2658533" cy="1645687"/>
      </dsp:txXfrm>
    </dsp:sp>
    <dsp:sp modelId="{77396F29-31C7-4829-A19C-9D52F8EE63E2}">
      <dsp:nvSpPr>
        <dsp:cNvPr id="0" name=""/>
        <dsp:cNvSpPr/>
      </dsp:nvSpPr>
      <dsp:spPr>
        <a:xfrm>
          <a:off x="1329266" y="1645687"/>
          <a:ext cx="5317066" cy="1645687"/>
        </a:xfrm>
        <a:prstGeom prst="trapezoid">
          <a:avLst>
            <a:gd name="adj" fmla="val 80773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3200" kern="1200" noProof="0" dirty="0">
              <a:solidFill>
                <a:schemeClr val="bg2">
                  <a:lumMod val="25000"/>
                </a:schemeClr>
              </a:solidFill>
              <a:latin typeface="Poppins Light" panose="020B0604020202020204" charset="0"/>
              <a:cs typeface="Poppins Light" panose="020B0604020202020204" charset="0"/>
            </a:rPr>
            <a:t>Remediación en pequeños grupos</a:t>
          </a:r>
        </a:p>
      </dsp:txBody>
      <dsp:txXfrm>
        <a:off x="2259753" y="1645687"/>
        <a:ext cx="3456093" cy="1645687"/>
      </dsp:txXfrm>
    </dsp:sp>
    <dsp:sp modelId="{EFD1C152-7592-47C2-A3AB-04E2EEE849F3}">
      <dsp:nvSpPr>
        <dsp:cNvPr id="0" name=""/>
        <dsp:cNvSpPr/>
      </dsp:nvSpPr>
      <dsp:spPr>
        <a:xfrm>
          <a:off x="0" y="3291375"/>
          <a:ext cx="7975600" cy="1645687"/>
        </a:xfrm>
        <a:prstGeom prst="trapezoid">
          <a:avLst>
            <a:gd name="adj" fmla="val 80773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A" sz="3600" b="1" kern="1200" noProof="0" dirty="0">
              <a:solidFill>
                <a:schemeClr val="bg2">
                  <a:lumMod val="25000"/>
                </a:schemeClr>
              </a:solidFill>
              <a:latin typeface="Poppins Light" panose="020B0604020202020204" charset="0"/>
              <a:cs typeface="Poppins Light" panose="020B0604020202020204" charset="0"/>
            </a:rPr>
            <a:t>Formación general en aula</a:t>
          </a:r>
        </a:p>
      </dsp:txBody>
      <dsp:txXfrm>
        <a:off x="1395729" y="3291375"/>
        <a:ext cx="5184140" cy="1645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7A978-4D39-4E74-A12E-BD2DC7683FCF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F1460-0E1D-4906-A8FE-FE6B271936B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0658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173BA-FCC2-464E-9247-9E1417E1FBCB}" type="slidenum">
              <a:rPr lang="es-CO" smtClean="0"/>
              <a:t>2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54816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A" dirty="0"/>
              <a:t>Horacio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FE6D9-A17C-40C0-8E72-2C33467255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68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A" dirty="0"/>
              <a:t>Horacio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FE6D9-A17C-40C0-8E72-2C33467255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10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A" dirty="0"/>
              <a:t>Horacio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FE6D9-A17C-40C0-8E72-2C33467255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632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B2DE7-8084-4407-955E-4C2D7DF0D9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01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A"/>
              <a:t>Juan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FE6D9-A17C-40C0-8E72-2C33467255A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41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A" dirty="0"/>
              <a:t>Juan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FE6D9-A17C-40C0-8E72-2C33467255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4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A"/>
              <a:t>Horacio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FE6D9-A17C-40C0-8E72-2C33467255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21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A" dirty="0"/>
              <a:t>Horacio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FE6D9-A17C-40C0-8E72-2C33467255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19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A" dirty="0"/>
              <a:t>Horacio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FE6D9-A17C-40C0-8E72-2C33467255A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55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A" dirty="0"/>
              <a:t>Horacio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FE6D9-A17C-40C0-8E72-2C33467255A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41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173BA-FCC2-464E-9247-9E1417E1FBCB}" type="slidenum">
              <a:rPr lang="es-CO" smtClean="0"/>
              <a:t>15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61479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D09E-630F-4CEF-9857-02CE41AE80DD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E125-A14E-4866-9D9F-813F5D10D4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1510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D09E-630F-4CEF-9857-02CE41AE80DD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E125-A14E-4866-9D9F-813F5D10D4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0760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D09E-630F-4CEF-9857-02CE41AE80DD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E125-A14E-4866-9D9F-813F5D10D4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9428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D09E-630F-4CEF-9857-02CE41AE80DD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E125-A14E-4866-9D9F-813F5D10D4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901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D09E-630F-4CEF-9857-02CE41AE80DD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E125-A14E-4866-9D9F-813F5D10D4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8632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D09E-630F-4CEF-9857-02CE41AE80DD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E125-A14E-4866-9D9F-813F5D10D4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017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D09E-630F-4CEF-9857-02CE41AE80DD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E125-A14E-4866-9D9F-813F5D10D4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0808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D09E-630F-4CEF-9857-02CE41AE80DD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E125-A14E-4866-9D9F-813F5D10D4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2665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D09E-630F-4CEF-9857-02CE41AE80DD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E125-A14E-4866-9D9F-813F5D10D4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849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D09E-630F-4CEF-9857-02CE41AE80DD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E125-A14E-4866-9D9F-813F5D10D4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5474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BD09E-630F-4CEF-9857-02CE41AE80DD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DE125-A14E-4866-9D9F-813F5D10D4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7248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BD09E-630F-4CEF-9857-02CE41AE80DD}" type="datetimeFigureOut">
              <a:rPr lang="es-CO" smtClean="0"/>
              <a:t>24/02/2021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DE125-A14E-4866-9D9F-813F5D10D44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8550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11" Type="http://schemas.openxmlformats.org/officeDocument/2006/relationships/image" Target="../media/image3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adb.org/es/sectores/educacion/aprendamos-todos-leer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F74B3709-2E69-7647-A422-0D01E442C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131" y="5452012"/>
            <a:ext cx="1886640" cy="106123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FB3F8C9-A020-C145-9D33-8F161FEA8AEE}"/>
              </a:ext>
            </a:extLst>
          </p:cNvPr>
          <p:cNvSpPr txBox="1"/>
          <p:nvPr/>
        </p:nvSpPr>
        <p:spPr>
          <a:xfrm>
            <a:off x="8635216" y="4802587"/>
            <a:ext cx="1480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/>
              <a:t>Juan Maragall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C36241D-012A-DE4B-9E2F-40E8E103FA99}"/>
              </a:ext>
            </a:extLst>
          </p:cNvPr>
          <p:cNvSpPr txBox="1"/>
          <p:nvPr/>
        </p:nvSpPr>
        <p:spPr>
          <a:xfrm>
            <a:off x="6643926" y="2492716"/>
            <a:ext cx="52130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>
                <a:solidFill>
                  <a:srgbClr val="283952"/>
                </a:solidFill>
                <a:latin typeface="Arial Black" charset="0"/>
                <a:ea typeface="Arial Black" charset="0"/>
                <a:cs typeface="Arial Black" charset="0"/>
              </a:rPr>
              <a:t>Aprendamos todos a leer </a:t>
            </a:r>
            <a:r>
              <a:rPr lang="es-ES_tradnl" sz="2000" b="1" dirty="0">
                <a:solidFill>
                  <a:srgbClr val="283952"/>
                </a:solidFill>
                <a:latin typeface="Arial Black" charset="0"/>
                <a:ea typeface="Arial Black" charset="0"/>
                <a:cs typeface="Arial Black" charset="0"/>
              </a:rPr>
              <a:t>una apuesta para el cierre de brechas en el aprendizaje de la lectura y la escritura inicial</a:t>
            </a:r>
            <a:endParaRPr lang="es-ES_tradnl" sz="3200" b="1" dirty="0">
              <a:solidFill>
                <a:srgbClr val="283952"/>
              </a:solidFill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180238-731C-8F48-8585-DFB1489F65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502" y="804211"/>
            <a:ext cx="6013326" cy="46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55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743973" y="1285387"/>
            <a:ext cx="1061883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3200" dirty="0">
              <a:solidFill>
                <a:srgbClr val="29395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s-ES" sz="3600" dirty="0">
                <a:solidFill>
                  <a:srgbClr val="29395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¿Qué es el efecto Mateo y que implicaciones tiene en los aprendizajes futuros de los estudiantes?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3200" dirty="0">
              <a:solidFill>
                <a:srgbClr val="29395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78F0A2-2C34-AF46-A842-6F83823CC8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90102" y="4216400"/>
            <a:ext cx="2321611" cy="1794412"/>
          </a:xfrm>
          <a:prstGeom prst="rect">
            <a:avLst/>
          </a:prstGeom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1F616C79-50F4-A041-A542-3416718EF8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77" y="6062133"/>
            <a:ext cx="1491522" cy="105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69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531E427-440B-8B40-B572-59CC2E3F6629}"/>
              </a:ext>
            </a:extLst>
          </p:cNvPr>
          <p:cNvCxnSpPr>
            <a:cxnSpLocks/>
          </p:cNvCxnSpPr>
          <p:nvPr/>
        </p:nvCxnSpPr>
        <p:spPr>
          <a:xfrm>
            <a:off x="6356059" y="1206914"/>
            <a:ext cx="0" cy="4077158"/>
          </a:xfrm>
          <a:prstGeom prst="straightConnector1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13D4316-A4B9-EC45-A925-A6991482F237}"/>
              </a:ext>
            </a:extLst>
          </p:cNvPr>
          <p:cNvCxnSpPr>
            <a:cxnSpLocks/>
          </p:cNvCxnSpPr>
          <p:nvPr/>
        </p:nvCxnSpPr>
        <p:spPr>
          <a:xfrm>
            <a:off x="3363632" y="1206914"/>
            <a:ext cx="0" cy="4077158"/>
          </a:xfrm>
          <a:prstGeom prst="straightConnector1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659627F-D539-EB47-B9B3-A4CE61A85C26}"/>
              </a:ext>
            </a:extLst>
          </p:cNvPr>
          <p:cNvSpPr txBox="1"/>
          <p:nvPr/>
        </p:nvSpPr>
        <p:spPr>
          <a:xfrm>
            <a:off x="1820918" y="974543"/>
            <a:ext cx="1287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0 – 5 años</a:t>
            </a:r>
            <a:endParaRPr lang="en-US" sz="16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F8E4BA5-8ACA-594C-B8E2-7093DF2262B2}"/>
              </a:ext>
            </a:extLst>
          </p:cNvPr>
          <p:cNvSpPr txBox="1"/>
          <p:nvPr/>
        </p:nvSpPr>
        <p:spPr>
          <a:xfrm>
            <a:off x="3118809" y="984040"/>
            <a:ext cx="37681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6 - 10 años</a:t>
            </a:r>
            <a:endParaRPr lang="en-US" sz="16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99DD0FF-4BC4-9849-A31F-19006A1C0481}"/>
              </a:ext>
            </a:extLst>
          </p:cNvPr>
          <p:cNvSpPr txBox="1"/>
          <p:nvPr/>
        </p:nvSpPr>
        <p:spPr>
          <a:xfrm>
            <a:off x="6881999" y="987028"/>
            <a:ext cx="37681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11 - 17 años</a:t>
            </a:r>
            <a:endParaRPr lang="en-US" sz="16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5C8A560-3B9F-2B4C-B01A-C066DDEDE919}"/>
              </a:ext>
            </a:extLst>
          </p:cNvPr>
          <p:cNvSpPr txBox="1"/>
          <p:nvPr/>
        </p:nvSpPr>
        <p:spPr>
          <a:xfrm>
            <a:off x="10676567" y="977531"/>
            <a:ext cx="1287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&gt; 18 años</a:t>
            </a:r>
            <a:endParaRPr lang="en-US" sz="16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08FCE829-425E-AD4E-B268-F1DC23013AAB}"/>
              </a:ext>
            </a:extLst>
          </p:cNvPr>
          <p:cNvGrpSpPr/>
          <p:nvPr/>
        </p:nvGrpSpPr>
        <p:grpSpPr>
          <a:xfrm>
            <a:off x="131729" y="2888596"/>
            <a:ext cx="11946302" cy="2395476"/>
            <a:chOff x="131729" y="2878546"/>
            <a:chExt cx="11946302" cy="239547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94ECCF9-7FB2-B542-AC1B-57D5ACBD22A3}"/>
                </a:ext>
              </a:extLst>
            </p:cNvPr>
            <p:cNvSpPr txBox="1"/>
            <p:nvPr/>
          </p:nvSpPr>
          <p:spPr>
            <a:xfrm>
              <a:off x="1890513" y="3726119"/>
              <a:ext cx="918821" cy="64633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/>
                <a:t>Centros de Desarrollo Infantil</a:t>
              </a:r>
              <a:endParaRPr lang="en-US" sz="1200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83582A9-9F44-2643-9A32-D8DD955BCF15}"/>
                </a:ext>
              </a:extLst>
            </p:cNvPr>
            <p:cNvSpPr txBox="1"/>
            <p:nvPr/>
          </p:nvSpPr>
          <p:spPr>
            <a:xfrm>
              <a:off x="1811204" y="4476532"/>
              <a:ext cx="1116684" cy="46166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/>
                <a:t>Hogares Comunitarios</a:t>
              </a:r>
              <a:endParaRPr lang="en-US" sz="1200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66EF9FD-109E-E549-ACA6-C581ECFC0FD8}"/>
                </a:ext>
              </a:extLst>
            </p:cNvPr>
            <p:cNvSpPr txBox="1"/>
            <p:nvPr/>
          </p:nvSpPr>
          <p:spPr>
            <a:xfrm>
              <a:off x="6564685" y="3378947"/>
              <a:ext cx="1465052" cy="27699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/>
                <a:t>Escuela Secundaria</a:t>
              </a:r>
              <a:endParaRPr lang="en-US" sz="1200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C084BF0-678E-7A43-AD5B-A4A5298EC3D2}"/>
                </a:ext>
              </a:extLst>
            </p:cNvPr>
            <p:cNvSpPr txBox="1"/>
            <p:nvPr/>
          </p:nvSpPr>
          <p:spPr>
            <a:xfrm>
              <a:off x="8784743" y="3369244"/>
              <a:ext cx="1116166" cy="27699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/>
                <a:t>Escuela Media </a:t>
              </a:r>
              <a:endParaRPr lang="en-US" sz="1200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02FCFFD-DD0C-C74E-8BD8-048DB8572AB1}"/>
                </a:ext>
              </a:extLst>
            </p:cNvPr>
            <p:cNvSpPr txBox="1"/>
            <p:nvPr/>
          </p:nvSpPr>
          <p:spPr>
            <a:xfrm>
              <a:off x="8752946" y="3749202"/>
              <a:ext cx="1179760" cy="27699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/>
                <a:t>Media Técnica</a:t>
              </a:r>
              <a:endParaRPr lang="en-US" sz="1200" dirty="0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A99CA79-6404-D640-8961-B6C2DC8A884B}"/>
                </a:ext>
              </a:extLst>
            </p:cNvPr>
            <p:cNvSpPr txBox="1"/>
            <p:nvPr/>
          </p:nvSpPr>
          <p:spPr>
            <a:xfrm>
              <a:off x="131729" y="2878546"/>
              <a:ext cx="1150951" cy="33570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es-ES" sz="1400" b="1" dirty="0"/>
                <a:t>Nacimientos</a:t>
              </a:r>
              <a:endParaRPr lang="en-US" sz="1400" b="1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37770B4-8492-844D-8240-A9D8C035DF79}"/>
                </a:ext>
              </a:extLst>
            </p:cNvPr>
            <p:cNvSpPr txBox="1"/>
            <p:nvPr/>
          </p:nvSpPr>
          <p:spPr>
            <a:xfrm>
              <a:off x="4356576" y="3378945"/>
              <a:ext cx="1567848" cy="27699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/>
                <a:t>Escuela Primaria</a:t>
              </a:r>
              <a:endParaRPr lang="en-US" sz="1200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B3CE9E-82DD-461E-8515-673F24F0E27F}"/>
                </a:ext>
              </a:extLst>
            </p:cNvPr>
            <p:cNvSpPr txBox="1"/>
            <p:nvPr/>
          </p:nvSpPr>
          <p:spPr>
            <a:xfrm>
              <a:off x="10676567" y="4636019"/>
              <a:ext cx="1401464" cy="63800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92D050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200" b="1" dirty="0" err="1"/>
                <a:t>Empleo</a:t>
              </a:r>
              <a:r>
                <a:rPr lang="en-US" sz="1200" b="1" dirty="0"/>
                <a:t> </a:t>
              </a:r>
              <a:r>
                <a:rPr lang="en-US" sz="1200" b="1" dirty="0" err="1"/>
                <a:t>Calificado</a:t>
              </a:r>
              <a:r>
                <a:rPr lang="en-US" sz="1200" b="1" dirty="0"/>
                <a:t> o </a:t>
              </a:r>
              <a:r>
                <a:rPr lang="en-US" sz="1200" b="1" dirty="0" err="1"/>
                <a:t>emprendimiento</a:t>
              </a:r>
              <a:r>
                <a:rPr lang="en-US" sz="1200" b="1" dirty="0"/>
                <a:t> </a:t>
              </a:r>
              <a:r>
                <a:rPr lang="en-US" sz="1200" b="1" dirty="0" err="1"/>
                <a:t>exitoso</a:t>
              </a:r>
              <a:endParaRPr lang="en-US" sz="1200" b="1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6A784A5-3D41-4228-AE4A-D4C76074F604}"/>
                </a:ext>
              </a:extLst>
            </p:cNvPr>
            <p:cNvSpPr txBox="1"/>
            <p:nvPr/>
          </p:nvSpPr>
          <p:spPr>
            <a:xfrm>
              <a:off x="10423985" y="4026201"/>
              <a:ext cx="795240" cy="27699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/>
                <a:t>SENA</a:t>
              </a:r>
              <a:endParaRPr lang="en-US" sz="1200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C1B5015-B063-4DB2-BE28-B6935836E1C5}"/>
                </a:ext>
              </a:extLst>
            </p:cNvPr>
            <p:cNvSpPr txBox="1"/>
            <p:nvPr/>
          </p:nvSpPr>
          <p:spPr>
            <a:xfrm>
              <a:off x="2854545" y="3369244"/>
              <a:ext cx="933487" cy="27699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/>
                <a:t>Preescolar </a:t>
              </a:r>
              <a:endParaRPr lang="en-US" sz="12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C000E7E-CC16-4871-BC6F-B2893EB46502}"/>
                </a:ext>
              </a:extLst>
            </p:cNvPr>
            <p:cNvSpPr txBox="1"/>
            <p:nvPr/>
          </p:nvSpPr>
          <p:spPr>
            <a:xfrm>
              <a:off x="10734823" y="3587619"/>
              <a:ext cx="1179760" cy="27699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/>
                <a:t>Universidad</a:t>
              </a:r>
              <a:endParaRPr lang="en-US" sz="1200" dirty="0"/>
            </a:p>
          </p:txBody>
        </p:sp>
      </p:grp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8F81D4A-123C-4CEE-BB92-8754809ACC59}"/>
              </a:ext>
            </a:extLst>
          </p:cNvPr>
          <p:cNvCxnSpPr>
            <a:cxnSpLocks/>
          </p:cNvCxnSpPr>
          <p:nvPr/>
        </p:nvCxnSpPr>
        <p:spPr>
          <a:xfrm>
            <a:off x="10069344" y="1206914"/>
            <a:ext cx="0" cy="4077158"/>
          </a:xfrm>
          <a:prstGeom prst="straightConnector1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7" name="Grupo 6">
            <a:extLst>
              <a:ext uri="{FF2B5EF4-FFF2-40B4-BE49-F238E27FC236}">
                <a16:creationId xmlns:a16="http://schemas.microsoft.com/office/drawing/2014/main" id="{669E310B-631E-7F42-8D1F-DA862C7A5936}"/>
              </a:ext>
            </a:extLst>
          </p:cNvPr>
          <p:cNvGrpSpPr/>
          <p:nvPr/>
        </p:nvGrpSpPr>
        <p:grpSpPr>
          <a:xfrm>
            <a:off x="2966935" y="1833150"/>
            <a:ext cx="4330276" cy="1555847"/>
            <a:chOff x="2966935" y="1823100"/>
            <a:chExt cx="4330276" cy="1555847"/>
          </a:xfrm>
        </p:grpSpPr>
        <p:cxnSp>
          <p:nvCxnSpPr>
            <p:cNvPr id="61" name="Connector: Curved 60">
              <a:extLst>
                <a:ext uri="{FF2B5EF4-FFF2-40B4-BE49-F238E27FC236}">
                  <a16:creationId xmlns:a16="http://schemas.microsoft.com/office/drawing/2014/main" id="{6FA13C5D-6E8C-4227-BFFA-E4149B5A5EFA}"/>
                </a:ext>
              </a:extLst>
            </p:cNvPr>
            <p:cNvCxnSpPr>
              <a:cxnSpLocks/>
              <a:stCxn id="79" idx="3"/>
              <a:endCxn id="56" idx="0"/>
            </p:cNvCxnSpPr>
            <p:nvPr/>
          </p:nvCxnSpPr>
          <p:spPr>
            <a:xfrm>
              <a:off x="2966935" y="1823100"/>
              <a:ext cx="354354" cy="1546144"/>
            </a:xfrm>
            <a:prstGeom prst="curvedConnector2">
              <a:avLst/>
            </a:prstGeom>
            <a:ln w="762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or: Curved 97">
              <a:extLst>
                <a:ext uri="{FF2B5EF4-FFF2-40B4-BE49-F238E27FC236}">
                  <a16:creationId xmlns:a16="http://schemas.microsoft.com/office/drawing/2014/main" id="{727AD771-B135-4237-AC06-37FA377DE29F}"/>
                </a:ext>
              </a:extLst>
            </p:cNvPr>
            <p:cNvCxnSpPr>
              <a:cxnSpLocks/>
              <a:stCxn id="87" idx="2"/>
              <a:endCxn id="81" idx="0"/>
            </p:cNvCxnSpPr>
            <p:nvPr/>
          </p:nvCxnSpPr>
          <p:spPr>
            <a:xfrm rot="5400000">
              <a:off x="5144024" y="1880380"/>
              <a:ext cx="1495042" cy="1502089"/>
            </a:xfrm>
            <a:prstGeom prst="curvedConnector3">
              <a:avLst>
                <a:gd name="adj1" fmla="val 50000"/>
              </a:avLst>
            </a:prstGeom>
            <a:ln w="762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onnector: Curved 245">
              <a:extLst>
                <a:ext uri="{FF2B5EF4-FFF2-40B4-BE49-F238E27FC236}">
                  <a16:creationId xmlns:a16="http://schemas.microsoft.com/office/drawing/2014/main" id="{8DD8BB7B-3971-43B1-B7B5-E3B2AEAD53A2}"/>
                </a:ext>
              </a:extLst>
            </p:cNvPr>
            <p:cNvCxnSpPr>
              <a:cxnSpLocks/>
              <a:stCxn id="79" idx="3"/>
              <a:endCxn id="81" idx="0"/>
            </p:cNvCxnSpPr>
            <p:nvPr/>
          </p:nvCxnSpPr>
          <p:spPr>
            <a:xfrm>
              <a:off x="2966935" y="1823100"/>
              <a:ext cx="2173565" cy="1555845"/>
            </a:xfrm>
            <a:prstGeom prst="curvedConnector2">
              <a:avLst/>
            </a:prstGeom>
            <a:ln w="762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nector: Curved 249">
              <a:extLst>
                <a:ext uri="{FF2B5EF4-FFF2-40B4-BE49-F238E27FC236}">
                  <a16:creationId xmlns:a16="http://schemas.microsoft.com/office/drawing/2014/main" id="{D22B2BF5-E59A-4474-B59C-4C72CF42E6E3}"/>
                </a:ext>
              </a:extLst>
            </p:cNvPr>
            <p:cNvCxnSpPr>
              <a:cxnSpLocks/>
              <a:stCxn id="87" idx="2"/>
              <a:endCxn id="91" idx="0"/>
            </p:cNvCxnSpPr>
            <p:nvPr/>
          </p:nvCxnSpPr>
          <p:spPr>
            <a:xfrm rot="16200000" flipH="1">
              <a:off x="6222378" y="2304114"/>
              <a:ext cx="1495044" cy="654622"/>
            </a:xfrm>
            <a:prstGeom prst="curvedConnector3">
              <a:avLst>
                <a:gd name="adj1" fmla="val 50000"/>
              </a:avLst>
            </a:prstGeom>
            <a:ln w="762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392EFF62-E9EB-574F-BAFB-C4C2823FCF47}"/>
              </a:ext>
            </a:extLst>
          </p:cNvPr>
          <p:cNvGrpSpPr/>
          <p:nvPr/>
        </p:nvGrpSpPr>
        <p:grpSpPr>
          <a:xfrm>
            <a:off x="1282680" y="3056451"/>
            <a:ext cx="10094620" cy="1660965"/>
            <a:chOff x="1282680" y="3056451"/>
            <a:chExt cx="10094620" cy="1660965"/>
          </a:xfrm>
        </p:grpSpPr>
        <p:cxnSp>
          <p:nvCxnSpPr>
            <p:cNvPr id="113" name="Connector: Curved 112">
              <a:extLst>
                <a:ext uri="{FF2B5EF4-FFF2-40B4-BE49-F238E27FC236}">
                  <a16:creationId xmlns:a16="http://schemas.microsoft.com/office/drawing/2014/main" id="{5332A09E-4B4C-7048-BC17-046160924293}"/>
                </a:ext>
              </a:extLst>
            </p:cNvPr>
            <p:cNvCxnSpPr>
              <a:cxnSpLocks/>
              <a:stCxn id="105" idx="3"/>
              <a:endCxn id="75" idx="1"/>
            </p:cNvCxnSpPr>
            <p:nvPr/>
          </p:nvCxnSpPr>
          <p:spPr>
            <a:xfrm>
              <a:off x="1282680" y="3056451"/>
              <a:ext cx="607833" cy="1002884"/>
            </a:xfrm>
            <a:prstGeom prst="curvedConnector3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ctor: Curved 116">
              <a:extLst>
                <a:ext uri="{FF2B5EF4-FFF2-40B4-BE49-F238E27FC236}">
                  <a16:creationId xmlns:a16="http://schemas.microsoft.com/office/drawing/2014/main" id="{DA6763AB-23E7-6B43-AEEA-A6B6CEB9F3BA}"/>
                </a:ext>
              </a:extLst>
            </p:cNvPr>
            <p:cNvCxnSpPr>
              <a:cxnSpLocks/>
              <a:stCxn id="105" idx="3"/>
              <a:endCxn id="77" idx="1"/>
            </p:cNvCxnSpPr>
            <p:nvPr/>
          </p:nvCxnSpPr>
          <p:spPr>
            <a:xfrm>
              <a:off x="1282680" y="3056451"/>
              <a:ext cx="528524" cy="1660964"/>
            </a:xfrm>
            <a:prstGeom prst="curvedConnector3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nector: Curved 169">
              <a:extLst>
                <a:ext uri="{FF2B5EF4-FFF2-40B4-BE49-F238E27FC236}">
                  <a16:creationId xmlns:a16="http://schemas.microsoft.com/office/drawing/2014/main" id="{4757B62E-54B8-454C-BD15-BF8EB681D22A}"/>
                </a:ext>
              </a:extLst>
            </p:cNvPr>
            <p:cNvCxnSpPr>
              <a:cxnSpLocks/>
              <a:stCxn id="81" idx="3"/>
              <a:endCxn id="91" idx="1"/>
            </p:cNvCxnSpPr>
            <p:nvPr/>
          </p:nvCxnSpPr>
          <p:spPr>
            <a:xfrm>
              <a:off x="5924424" y="3527495"/>
              <a:ext cx="640261" cy="2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or: Curved 62">
              <a:extLst>
                <a:ext uri="{FF2B5EF4-FFF2-40B4-BE49-F238E27FC236}">
                  <a16:creationId xmlns:a16="http://schemas.microsoft.com/office/drawing/2014/main" id="{FB3F4CDF-7805-49AE-88D8-9A413B1C1EA5}"/>
                </a:ext>
              </a:extLst>
            </p:cNvPr>
            <p:cNvCxnSpPr>
              <a:cxnSpLocks/>
              <a:stCxn id="56" idx="3"/>
              <a:endCxn id="81" idx="1"/>
            </p:cNvCxnSpPr>
            <p:nvPr/>
          </p:nvCxnSpPr>
          <p:spPr>
            <a:xfrm>
              <a:off x="3788032" y="3517794"/>
              <a:ext cx="568544" cy="9701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or: Curved 66">
              <a:extLst>
                <a:ext uri="{FF2B5EF4-FFF2-40B4-BE49-F238E27FC236}">
                  <a16:creationId xmlns:a16="http://schemas.microsoft.com/office/drawing/2014/main" id="{F8DBD8B8-3972-4E81-8C01-5A3D586A429C}"/>
                </a:ext>
              </a:extLst>
            </p:cNvPr>
            <p:cNvCxnSpPr>
              <a:cxnSpLocks/>
              <a:stCxn id="75" idx="3"/>
              <a:endCxn id="81" idx="2"/>
            </p:cNvCxnSpPr>
            <p:nvPr/>
          </p:nvCxnSpPr>
          <p:spPr>
            <a:xfrm flipV="1">
              <a:off x="2809334" y="3665994"/>
              <a:ext cx="2331166" cy="393341"/>
            </a:xfrm>
            <a:prstGeom prst="curved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or: Curved 69">
              <a:extLst>
                <a:ext uri="{FF2B5EF4-FFF2-40B4-BE49-F238E27FC236}">
                  <a16:creationId xmlns:a16="http://schemas.microsoft.com/office/drawing/2014/main" id="{15985390-2451-40A5-B9A2-D138A19DBF5B}"/>
                </a:ext>
              </a:extLst>
            </p:cNvPr>
            <p:cNvCxnSpPr>
              <a:cxnSpLocks/>
              <a:stCxn id="77" idx="3"/>
              <a:endCxn id="56" idx="2"/>
            </p:cNvCxnSpPr>
            <p:nvPr/>
          </p:nvCxnSpPr>
          <p:spPr>
            <a:xfrm flipV="1">
              <a:off x="2927888" y="3656293"/>
              <a:ext cx="393401" cy="1061122"/>
            </a:xfrm>
            <a:prstGeom prst="curvedConnector2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or: Curved 79">
              <a:extLst>
                <a:ext uri="{FF2B5EF4-FFF2-40B4-BE49-F238E27FC236}">
                  <a16:creationId xmlns:a16="http://schemas.microsoft.com/office/drawing/2014/main" id="{C0758934-E921-4E79-8059-1BF57F44D4FB}"/>
                </a:ext>
              </a:extLst>
            </p:cNvPr>
            <p:cNvCxnSpPr>
              <a:cxnSpLocks/>
              <a:endCxn id="81" idx="2"/>
            </p:cNvCxnSpPr>
            <p:nvPr/>
          </p:nvCxnSpPr>
          <p:spPr>
            <a:xfrm flipV="1">
              <a:off x="3144282" y="3665994"/>
              <a:ext cx="1996218" cy="1051422"/>
            </a:xfrm>
            <a:prstGeom prst="curved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or: Curved 93">
              <a:extLst>
                <a:ext uri="{FF2B5EF4-FFF2-40B4-BE49-F238E27FC236}">
                  <a16:creationId xmlns:a16="http://schemas.microsoft.com/office/drawing/2014/main" id="{1A8376A1-4AE1-46D0-9EDE-516B5F771EE0}"/>
                </a:ext>
              </a:extLst>
            </p:cNvPr>
            <p:cNvCxnSpPr>
              <a:cxnSpLocks/>
              <a:stCxn id="105" idx="3"/>
              <a:endCxn id="56" idx="1"/>
            </p:cNvCxnSpPr>
            <p:nvPr/>
          </p:nvCxnSpPr>
          <p:spPr>
            <a:xfrm>
              <a:off x="1282680" y="3056451"/>
              <a:ext cx="1571865" cy="461343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or: Curved 114">
              <a:extLst>
                <a:ext uri="{FF2B5EF4-FFF2-40B4-BE49-F238E27FC236}">
                  <a16:creationId xmlns:a16="http://schemas.microsoft.com/office/drawing/2014/main" id="{31431C8C-89F5-4446-86E8-D2CC0143E93B}"/>
                </a:ext>
              </a:extLst>
            </p:cNvPr>
            <p:cNvCxnSpPr>
              <a:cxnSpLocks/>
              <a:stCxn id="91" idx="3"/>
              <a:endCxn id="93" idx="1"/>
            </p:cNvCxnSpPr>
            <p:nvPr/>
          </p:nvCxnSpPr>
          <p:spPr>
            <a:xfrm flipV="1">
              <a:off x="8029737" y="3517794"/>
              <a:ext cx="755006" cy="9703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ctor: Curved 117">
              <a:extLst>
                <a:ext uri="{FF2B5EF4-FFF2-40B4-BE49-F238E27FC236}">
                  <a16:creationId xmlns:a16="http://schemas.microsoft.com/office/drawing/2014/main" id="{32F5DA7E-C26F-4FF4-9DB2-3B181A759640}"/>
                </a:ext>
              </a:extLst>
            </p:cNvPr>
            <p:cNvCxnSpPr>
              <a:cxnSpLocks/>
              <a:stCxn id="91" idx="3"/>
              <a:endCxn id="101" idx="1"/>
            </p:cNvCxnSpPr>
            <p:nvPr/>
          </p:nvCxnSpPr>
          <p:spPr>
            <a:xfrm>
              <a:off x="8029737" y="3527497"/>
              <a:ext cx="723209" cy="370255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nector: Curved 139">
              <a:extLst>
                <a:ext uri="{FF2B5EF4-FFF2-40B4-BE49-F238E27FC236}">
                  <a16:creationId xmlns:a16="http://schemas.microsoft.com/office/drawing/2014/main" id="{86BA6056-3302-49E7-A2BC-798552ED18A1}"/>
                </a:ext>
              </a:extLst>
            </p:cNvPr>
            <p:cNvCxnSpPr>
              <a:cxnSpLocks/>
              <a:stCxn id="93" idx="3"/>
              <a:endCxn id="52" idx="1"/>
            </p:cNvCxnSpPr>
            <p:nvPr/>
          </p:nvCxnSpPr>
          <p:spPr>
            <a:xfrm>
              <a:off x="9900909" y="3517794"/>
              <a:ext cx="523076" cy="656957"/>
            </a:xfrm>
            <a:prstGeom prst="curvedConnector3">
              <a:avLst>
                <a:gd name="adj1" fmla="val 50000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nector: Curved 145">
              <a:extLst>
                <a:ext uri="{FF2B5EF4-FFF2-40B4-BE49-F238E27FC236}">
                  <a16:creationId xmlns:a16="http://schemas.microsoft.com/office/drawing/2014/main" id="{EB303869-A4DC-47CD-A560-9103445D99CB}"/>
                </a:ext>
              </a:extLst>
            </p:cNvPr>
            <p:cNvCxnSpPr>
              <a:cxnSpLocks/>
              <a:stCxn id="93" idx="3"/>
              <a:endCxn id="92" idx="1"/>
            </p:cNvCxnSpPr>
            <p:nvPr/>
          </p:nvCxnSpPr>
          <p:spPr>
            <a:xfrm>
              <a:off x="9900909" y="3517794"/>
              <a:ext cx="833914" cy="218375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nector: Curved 148">
              <a:extLst>
                <a:ext uri="{FF2B5EF4-FFF2-40B4-BE49-F238E27FC236}">
                  <a16:creationId xmlns:a16="http://schemas.microsoft.com/office/drawing/2014/main" id="{2A7A5F25-C01C-427F-9A0B-AA80F38B1714}"/>
                </a:ext>
              </a:extLst>
            </p:cNvPr>
            <p:cNvCxnSpPr>
              <a:cxnSpLocks/>
              <a:stCxn id="92" idx="2"/>
              <a:endCxn id="51" idx="0"/>
            </p:cNvCxnSpPr>
            <p:nvPr/>
          </p:nvCxnSpPr>
          <p:spPr>
            <a:xfrm rot="16200000" flipH="1">
              <a:off x="10965301" y="4234070"/>
              <a:ext cx="771401" cy="52596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or: Curved 88">
              <a:extLst>
                <a:ext uri="{FF2B5EF4-FFF2-40B4-BE49-F238E27FC236}">
                  <a16:creationId xmlns:a16="http://schemas.microsoft.com/office/drawing/2014/main" id="{DEBE3F77-D54C-48EE-B468-29CED6082338}"/>
                </a:ext>
              </a:extLst>
            </p:cNvPr>
            <p:cNvCxnSpPr>
              <a:cxnSpLocks/>
              <a:stCxn id="101" idx="3"/>
              <a:endCxn id="92" idx="1"/>
            </p:cNvCxnSpPr>
            <p:nvPr/>
          </p:nvCxnSpPr>
          <p:spPr>
            <a:xfrm flipV="1">
              <a:off x="9932706" y="3736169"/>
              <a:ext cx="802117" cy="161583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ctor: Curved 89">
              <a:extLst>
                <a:ext uri="{FF2B5EF4-FFF2-40B4-BE49-F238E27FC236}">
                  <a16:creationId xmlns:a16="http://schemas.microsoft.com/office/drawing/2014/main" id="{7135AE79-9907-4BE6-8FC9-5E8E231F6904}"/>
                </a:ext>
              </a:extLst>
            </p:cNvPr>
            <p:cNvCxnSpPr>
              <a:cxnSpLocks/>
              <a:stCxn id="52" idx="3"/>
              <a:endCxn id="51" idx="0"/>
            </p:cNvCxnSpPr>
            <p:nvPr/>
          </p:nvCxnSpPr>
          <p:spPr>
            <a:xfrm>
              <a:off x="11219225" y="4174751"/>
              <a:ext cx="158074" cy="471318"/>
            </a:xfrm>
            <a:prstGeom prst="curved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ectangle 3">
            <a:extLst>
              <a:ext uri="{FF2B5EF4-FFF2-40B4-BE49-F238E27FC236}">
                <a16:creationId xmlns:a16="http://schemas.microsoft.com/office/drawing/2014/main" id="{6C176A74-ED00-8244-858B-29A899BCD57E}"/>
              </a:ext>
            </a:extLst>
          </p:cNvPr>
          <p:cNvSpPr/>
          <p:nvPr/>
        </p:nvSpPr>
        <p:spPr>
          <a:xfrm>
            <a:off x="0" y="0"/>
            <a:ext cx="12192000" cy="735521"/>
          </a:xfrm>
          <a:prstGeom prst="rect">
            <a:avLst/>
          </a:prstGeom>
          <a:solidFill>
            <a:srgbClr val="F68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dirty="0"/>
              <a:t>Diagrama de trayectoria educativa</a:t>
            </a:r>
          </a:p>
        </p:txBody>
      </p:sp>
      <p:pic>
        <p:nvPicPr>
          <p:cNvPr id="83" name="Picture 20">
            <a:extLst>
              <a:ext uri="{FF2B5EF4-FFF2-40B4-BE49-F238E27FC236}">
                <a16:creationId xmlns:a16="http://schemas.microsoft.com/office/drawing/2014/main" id="{35B9C177-E33E-2344-AD71-FD53147A7F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295" y="6242333"/>
            <a:ext cx="1088704" cy="770627"/>
          </a:xfrm>
          <a:prstGeom prst="rect">
            <a:avLst/>
          </a:prstGeom>
        </p:spPr>
      </p:pic>
      <p:grpSp>
        <p:nvGrpSpPr>
          <p:cNvPr id="38" name="Grupo 37">
            <a:extLst>
              <a:ext uri="{FF2B5EF4-FFF2-40B4-BE49-F238E27FC236}">
                <a16:creationId xmlns:a16="http://schemas.microsoft.com/office/drawing/2014/main" id="{AECB4793-B062-9848-A4F9-5086F19EEB85}"/>
              </a:ext>
            </a:extLst>
          </p:cNvPr>
          <p:cNvGrpSpPr/>
          <p:nvPr/>
        </p:nvGrpSpPr>
        <p:grpSpPr>
          <a:xfrm>
            <a:off x="1282680" y="1509984"/>
            <a:ext cx="10042024" cy="2526267"/>
            <a:chOff x="1282680" y="1509984"/>
            <a:chExt cx="10042024" cy="2526267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CD8D40E4-EFEB-144F-A7ED-7E6BCD5649F0}"/>
                </a:ext>
              </a:extLst>
            </p:cNvPr>
            <p:cNvGrpSpPr/>
            <p:nvPr/>
          </p:nvGrpSpPr>
          <p:grpSpPr>
            <a:xfrm>
              <a:off x="1282680" y="1509984"/>
              <a:ext cx="9915009" cy="2387768"/>
              <a:chOff x="1282680" y="1499934"/>
              <a:chExt cx="9915009" cy="2387768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F7AA43F-651A-C849-96D1-5A5E90C0854F}"/>
                  </a:ext>
                </a:extLst>
              </p:cNvPr>
              <p:cNvSpPr txBox="1"/>
              <p:nvPr/>
            </p:nvSpPr>
            <p:spPr>
              <a:xfrm>
                <a:off x="2048114" y="1499934"/>
                <a:ext cx="918821" cy="646331"/>
              </a:xfrm>
              <a:prstGeom prst="rect">
                <a:avLst/>
              </a:prstGeom>
              <a:solidFill>
                <a:srgbClr val="F48A76"/>
              </a:solidFill>
              <a:ln>
                <a:solidFill>
                  <a:srgbClr val="C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dirty="0"/>
                  <a:t>No reciben educación inicial</a:t>
                </a:r>
                <a:endParaRPr lang="en-US" sz="1200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3EDFCE2-30E6-9C45-BB79-35E14AD8F8B8}"/>
                  </a:ext>
                </a:extLst>
              </p:cNvPr>
              <p:cNvSpPr txBox="1"/>
              <p:nvPr/>
            </p:nvSpPr>
            <p:spPr>
              <a:xfrm>
                <a:off x="4631921" y="1606904"/>
                <a:ext cx="4021335" cy="276999"/>
              </a:xfrm>
              <a:prstGeom prst="rect">
                <a:avLst/>
              </a:prstGeom>
              <a:solidFill>
                <a:srgbClr val="F48A76"/>
              </a:solidFill>
              <a:ln>
                <a:solidFill>
                  <a:srgbClr val="C0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 algn="ctr"/>
                <a:r>
                  <a:rPr lang="es-ES" sz="1200" dirty="0"/>
                  <a:t>No asisten a la escuela</a:t>
                </a:r>
                <a:endParaRPr lang="en-US" sz="1200" dirty="0"/>
              </a:p>
            </p:txBody>
          </p:sp>
          <p:cxnSp>
            <p:nvCxnSpPr>
              <p:cNvPr id="109" name="Connector: Curved 108">
                <a:extLst>
                  <a:ext uri="{FF2B5EF4-FFF2-40B4-BE49-F238E27FC236}">
                    <a16:creationId xmlns:a16="http://schemas.microsoft.com/office/drawing/2014/main" id="{48872CF7-70F5-524F-AD05-7B12D6F49A21}"/>
                  </a:ext>
                </a:extLst>
              </p:cNvPr>
              <p:cNvCxnSpPr>
                <a:cxnSpLocks/>
                <a:stCxn id="105" idx="3"/>
                <a:endCxn id="79" idx="1"/>
              </p:cNvCxnSpPr>
              <p:nvPr/>
            </p:nvCxnSpPr>
            <p:spPr>
              <a:xfrm flipV="1">
                <a:off x="1282680" y="1823100"/>
                <a:ext cx="765434" cy="1213253"/>
              </a:xfrm>
              <a:prstGeom prst="curvedConnector3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Connector: Curved 119">
                <a:extLst>
                  <a:ext uri="{FF2B5EF4-FFF2-40B4-BE49-F238E27FC236}">
                    <a16:creationId xmlns:a16="http://schemas.microsoft.com/office/drawing/2014/main" id="{02A837D6-E007-8A44-B343-0F6934862E3F}"/>
                  </a:ext>
                </a:extLst>
              </p:cNvPr>
              <p:cNvCxnSpPr>
                <a:cxnSpLocks/>
                <a:stCxn id="79" idx="3"/>
                <a:endCxn id="87" idx="1"/>
              </p:cNvCxnSpPr>
              <p:nvPr/>
            </p:nvCxnSpPr>
            <p:spPr>
              <a:xfrm flipV="1">
                <a:off x="2966935" y="1745404"/>
                <a:ext cx="1664986" cy="77696"/>
              </a:xfrm>
              <a:prstGeom prst="curvedConnector3">
                <a:avLst>
                  <a:gd name="adj1" fmla="val 50000"/>
                </a:avLst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C2774CD-803E-4D83-A057-F90C3A3D5DC7}"/>
                  </a:ext>
                </a:extLst>
              </p:cNvPr>
              <p:cNvSpPr txBox="1"/>
              <p:nvPr/>
            </p:nvSpPr>
            <p:spPr>
              <a:xfrm>
                <a:off x="9513434" y="2086933"/>
                <a:ext cx="1684255" cy="440425"/>
              </a:xfrm>
              <a:prstGeom prst="rect">
                <a:avLst/>
              </a:prstGeom>
              <a:solidFill>
                <a:srgbClr val="F48A76"/>
              </a:solidFill>
              <a:ln>
                <a:solidFill>
                  <a:srgbClr val="C00000"/>
                </a:solidFill>
              </a:ln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en-US" sz="1200" dirty="0" err="1"/>
                  <a:t>Empleo</a:t>
                </a:r>
                <a:r>
                  <a:rPr lang="en-US" sz="1200" dirty="0"/>
                  <a:t>  No-</a:t>
                </a:r>
                <a:r>
                  <a:rPr lang="en-US" sz="1200" dirty="0" err="1"/>
                  <a:t>Calificado</a:t>
                </a:r>
                <a:r>
                  <a:rPr lang="en-US" sz="1200" dirty="0"/>
                  <a:t> o </a:t>
                </a:r>
                <a:r>
                  <a:rPr lang="en-US" sz="1200" dirty="0" err="1"/>
                  <a:t>informalidad</a:t>
                </a:r>
                <a:endParaRPr lang="en-US" sz="1200" dirty="0"/>
              </a:p>
            </p:txBody>
          </p:sp>
          <p:cxnSp>
            <p:nvCxnSpPr>
              <p:cNvPr id="100" name="Connector: Curved 99">
                <a:extLst>
                  <a:ext uri="{FF2B5EF4-FFF2-40B4-BE49-F238E27FC236}">
                    <a16:creationId xmlns:a16="http://schemas.microsoft.com/office/drawing/2014/main" id="{18E31195-2555-4B34-A58C-EEDB95F65C3B}"/>
                  </a:ext>
                </a:extLst>
              </p:cNvPr>
              <p:cNvCxnSpPr>
                <a:cxnSpLocks/>
                <a:stCxn id="81" idx="3"/>
              </p:cNvCxnSpPr>
              <p:nvPr/>
            </p:nvCxnSpPr>
            <p:spPr>
              <a:xfrm flipH="1" flipV="1">
                <a:off x="5769445" y="1971650"/>
                <a:ext cx="154979" cy="1555845"/>
              </a:xfrm>
              <a:prstGeom prst="curvedConnector4">
                <a:avLst>
                  <a:gd name="adj1" fmla="val -147504"/>
                  <a:gd name="adj2" fmla="val 54451"/>
                </a:avLst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Connector: Curved 103">
                <a:extLst>
                  <a:ext uri="{FF2B5EF4-FFF2-40B4-BE49-F238E27FC236}">
                    <a16:creationId xmlns:a16="http://schemas.microsoft.com/office/drawing/2014/main" id="{BF660CB2-6A0C-4607-A808-183EBDA9DDB0}"/>
                  </a:ext>
                </a:extLst>
              </p:cNvPr>
              <p:cNvCxnSpPr>
                <a:cxnSpLocks/>
                <a:stCxn id="81" idx="3"/>
                <a:endCxn id="50" idx="1"/>
              </p:cNvCxnSpPr>
              <p:nvPr/>
            </p:nvCxnSpPr>
            <p:spPr>
              <a:xfrm flipV="1">
                <a:off x="5924424" y="2307146"/>
                <a:ext cx="3589010" cy="1210299"/>
              </a:xfrm>
              <a:prstGeom prst="curvedConnector3">
                <a:avLst>
                  <a:gd name="adj1" fmla="val 25852"/>
                </a:avLst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Connector: Curved 106">
                <a:extLst>
                  <a:ext uri="{FF2B5EF4-FFF2-40B4-BE49-F238E27FC236}">
                    <a16:creationId xmlns:a16="http://schemas.microsoft.com/office/drawing/2014/main" id="{FC8C9F02-5F7D-4910-8747-7483DFEBF168}"/>
                  </a:ext>
                </a:extLst>
              </p:cNvPr>
              <p:cNvCxnSpPr>
                <a:cxnSpLocks/>
                <a:stCxn id="91" idx="0"/>
              </p:cNvCxnSpPr>
              <p:nvPr/>
            </p:nvCxnSpPr>
            <p:spPr>
              <a:xfrm rot="5400000" flipH="1" flipV="1">
                <a:off x="6854522" y="2414340"/>
                <a:ext cx="1417347" cy="531968"/>
              </a:xfrm>
              <a:prstGeom prst="curvedConnector3">
                <a:avLst>
                  <a:gd name="adj1" fmla="val 50000"/>
                </a:avLst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Connector: Curved 107">
                <a:extLst>
                  <a:ext uri="{FF2B5EF4-FFF2-40B4-BE49-F238E27FC236}">
                    <a16:creationId xmlns:a16="http://schemas.microsoft.com/office/drawing/2014/main" id="{C3D5F69F-C29C-4D63-9462-3570B21B6428}"/>
                  </a:ext>
                </a:extLst>
              </p:cNvPr>
              <p:cNvCxnSpPr>
                <a:cxnSpLocks/>
                <a:stCxn id="91" idx="0"/>
                <a:endCxn id="50" idx="2"/>
              </p:cNvCxnSpPr>
              <p:nvPr/>
            </p:nvCxnSpPr>
            <p:spPr>
              <a:xfrm rot="5400000" flipH="1" flipV="1">
                <a:off x="8400592" y="1423978"/>
                <a:ext cx="851589" cy="3058351"/>
              </a:xfrm>
              <a:prstGeom prst="curvedConnector3">
                <a:avLst>
                  <a:gd name="adj1" fmla="val 43464"/>
                </a:avLst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Connector: Curved 122">
                <a:extLst>
                  <a:ext uri="{FF2B5EF4-FFF2-40B4-BE49-F238E27FC236}">
                    <a16:creationId xmlns:a16="http://schemas.microsoft.com/office/drawing/2014/main" id="{07A3B404-0EAB-417E-94BE-408815E6ABFA}"/>
                  </a:ext>
                </a:extLst>
              </p:cNvPr>
              <p:cNvCxnSpPr>
                <a:cxnSpLocks/>
                <a:stCxn id="93" idx="3"/>
                <a:endCxn id="50" idx="2"/>
              </p:cNvCxnSpPr>
              <p:nvPr/>
            </p:nvCxnSpPr>
            <p:spPr>
              <a:xfrm flipV="1">
                <a:off x="9900909" y="2527358"/>
                <a:ext cx="454653" cy="980386"/>
              </a:xfrm>
              <a:prstGeom prst="curvedConnector2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Connector: Curved 135">
                <a:extLst>
                  <a:ext uri="{FF2B5EF4-FFF2-40B4-BE49-F238E27FC236}">
                    <a16:creationId xmlns:a16="http://schemas.microsoft.com/office/drawing/2014/main" id="{04E8B58E-10FA-426E-A5E1-169B7D442C31}"/>
                  </a:ext>
                </a:extLst>
              </p:cNvPr>
              <p:cNvCxnSpPr>
                <a:cxnSpLocks/>
                <a:stCxn id="101" idx="3"/>
                <a:endCxn id="50" idx="2"/>
              </p:cNvCxnSpPr>
              <p:nvPr/>
            </p:nvCxnSpPr>
            <p:spPr>
              <a:xfrm flipV="1">
                <a:off x="9932706" y="2527358"/>
                <a:ext cx="422856" cy="1360344"/>
              </a:xfrm>
              <a:prstGeom prst="curvedConnector2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or: Curved 119">
                <a:extLst>
                  <a:ext uri="{FF2B5EF4-FFF2-40B4-BE49-F238E27FC236}">
                    <a16:creationId xmlns:a16="http://schemas.microsoft.com/office/drawing/2014/main" id="{E576DBBB-16CE-CC4D-939F-865FCFCCA58E}"/>
                  </a:ext>
                </a:extLst>
              </p:cNvPr>
              <p:cNvCxnSpPr>
                <a:cxnSpLocks/>
                <a:stCxn id="87" idx="3"/>
              </p:cNvCxnSpPr>
              <p:nvPr/>
            </p:nvCxnSpPr>
            <p:spPr>
              <a:xfrm>
                <a:off x="8653256" y="1745404"/>
                <a:ext cx="853366" cy="568585"/>
              </a:xfrm>
              <a:prstGeom prst="curvedConnector3">
                <a:avLst>
                  <a:gd name="adj1" fmla="val 50000"/>
                </a:avLst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Connector: Curved 135">
              <a:extLst>
                <a:ext uri="{FF2B5EF4-FFF2-40B4-BE49-F238E27FC236}">
                  <a16:creationId xmlns:a16="http://schemas.microsoft.com/office/drawing/2014/main" id="{047EC98C-9D9C-E744-9EAD-DDCD57195AF1}"/>
                </a:ext>
              </a:extLst>
            </p:cNvPr>
            <p:cNvCxnSpPr>
              <a:cxnSpLocks/>
              <a:stCxn id="92" idx="0"/>
              <a:endCxn id="50" idx="2"/>
            </p:cNvCxnSpPr>
            <p:nvPr/>
          </p:nvCxnSpPr>
          <p:spPr>
            <a:xfrm rot="16200000" flipV="1">
              <a:off x="10310003" y="2582968"/>
              <a:ext cx="1060261" cy="969141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ctor: Curved 135">
              <a:extLst>
                <a:ext uri="{FF2B5EF4-FFF2-40B4-BE49-F238E27FC236}">
                  <a16:creationId xmlns:a16="http://schemas.microsoft.com/office/drawing/2014/main" id="{BBE4C57D-D52C-DB4E-B685-2ED9D3DB0821}"/>
                </a:ext>
              </a:extLst>
            </p:cNvPr>
            <p:cNvCxnSpPr>
              <a:cxnSpLocks/>
              <a:stCxn id="52" idx="0"/>
            </p:cNvCxnSpPr>
            <p:nvPr/>
          </p:nvCxnSpPr>
          <p:spPr>
            <a:xfrm rot="16200000" flipV="1">
              <a:off x="9839163" y="3053808"/>
              <a:ext cx="1498843" cy="466043"/>
            </a:xfrm>
            <a:prstGeom prst="curvedConnector3">
              <a:avLst>
                <a:gd name="adj1" fmla="val 2616"/>
              </a:avLst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6B35068-3B89-6741-9FD2-5116B46983C4}"/>
              </a:ext>
            </a:extLst>
          </p:cNvPr>
          <p:cNvGrpSpPr/>
          <p:nvPr/>
        </p:nvGrpSpPr>
        <p:grpSpPr>
          <a:xfrm>
            <a:off x="0" y="734952"/>
            <a:ext cx="12192001" cy="5620921"/>
            <a:chOff x="0" y="734952"/>
            <a:chExt cx="12192001" cy="5620921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091C0B2-1D3C-774C-8F62-C03301F843E7}"/>
                </a:ext>
              </a:extLst>
            </p:cNvPr>
            <p:cNvSpPr txBox="1"/>
            <p:nvPr/>
          </p:nvSpPr>
          <p:spPr>
            <a:xfrm>
              <a:off x="2982333" y="5647987"/>
              <a:ext cx="4091698" cy="70788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s-ES_tradnl" sz="2000" b="1" dirty="0"/>
                <a:t>Hasta 3er grado aprendemos a leer y</a:t>
              </a:r>
              <a:br>
                <a:rPr lang="es-ES_tradnl" sz="2000" b="1" dirty="0"/>
              </a:br>
              <a:r>
                <a:rPr lang="es-ES_tradnl" sz="2000" b="1" dirty="0"/>
                <a:t>en 4to grado leemos para aprender</a:t>
              </a:r>
            </a:p>
          </p:txBody>
        </p:sp>
        <p:cxnSp>
          <p:nvCxnSpPr>
            <p:cNvPr id="11" name="Conector recto de flecha 10">
              <a:extLst>
                <a:ext uri="{FF2B5EF4-FFF2-40B4-BE49-F238E27FC236}">
                  <a16:creationId xmlns:a16="http://schemas.microsoft.com/office/drawing/2014/main" id="{93B3FFEE-C6F9-F343-9566-35BE4FE45A60}"/>
                </a:ext>
              </a:extLst>
            </p:cNvPr>
            <p:cNvCxnSpPr/>
            <p:nvPr/>
          </p:nvCxnSpPr>
          <p:spPr>
            <a:xfrm>
              <a:off x="4902199" y="3244494"/>
              <a:ext cx="0" cy="2216504"/>
            </a:xfrm>
            <a:prstGeom prst="straightConnector1">
              <a:avLst/>
            </a:prstGeom>
            <a:ln w="5715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8C912163-A4AF-9642-8B7E-E9D2CC4EBEB8}"/>
                </a:ext>
              </a:extLst>
            </p:cNvPr>
            <p:cNvGrpSpPr/>
            <p:nvPr/>
          </p:nvGrpSpPr>
          <p:grpSpPr>
            <a:xfrm>
              <a:off x="0" y="734952"/>
              <a:ext cx="12192001" cy="5540733"/>
              <a:chOff x="0" y="734952"/>
              <a:chExt cx="12192001" cy="5540733"/>
            </a:xfrm>
            <a:gradFill>
              <a:gsLst>
                <a:gs pos="17000">
                  <a:schemeClr val="accent1">
                    <a:lumMod val="5000"/>
                    <a:lumOff val="95000"/>
                    <a:alpha val="36000"/>
                  </a:schemeClr>
                </a:gs>
                <a:gs pos="86000">
                  <a:schemeClr val="accent1">
                    <a:lumMod val="45000"/>
                    <a:lumOff val="55000"/>
                  </a:schemeClr>
                </a:gs>
                <a:gs pos="91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grpSpPr>
          <p:sp>
            <p:nvSpPr>
              <p:cNvPr id="12" name="Rectángulo 11">
                <a:extLst>
                  <a:ext uri="{FF2B5EF4-FFF2-40B4-BE49-F238E27FC236}">
                    <a16:creationId xmlns:a16="http://schemas.microsoft.com/office/drawing/2014/main" id="{D1F49AE1-A169-954B-A97B-1A51728A5755}"/>
                  </a:ext>
                </a:extLst>
              </p:cNvPr>
              <p:cNvSpPr/>
              <p:nvPr/>
            </p:nvSpPr>
            <p:spPr>
              <a:xfrm>
                <a:off x="0" y="735521"/>
                <a:ext cx="2868363" cy="55401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6" name="Rectángulo 75">
                <a:extLst>
                  <a:ext uri="{FF2B5EF4-FFF2-40B4-BE49-F238E27FC236}">
                    <a16:creationId xmlns:a16="http://schemas.microsoft.com/office/drawing/2014/main" id="{90954C53-0A70-4B49-8394-DAD70E2025D4}"/>
                  </a:ext>
                </a:extLst>
              </p:cNvPr>
              <p:cNvSpPr/>
              <p:nvPr/>
            </p:nvSpPr>
            <p:spPr>
              <a:xfrm>
                <a:off x="2868364" y="734952"/>
                <a:ext cx="9323636" cy="239699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78" name="Rectángulo 77">
                <a:extLst>
                  <a:ext uri="{FF2B5EF4-FFF2-40B4-BE49-F238E27FC236}">
                    <a16:creationId xmlns:a16="http://schemas.microsoft.com/office/drawing/2014/main" id="{69B04BA0-F895-B347-A7A4-3462DC3D6680}"/>
                  </a:ext>
                </a:extLst>
              </p:cNvPr>
              <p:cNvSpPr/>
              <p:nvPr/>
            </p:nvSpPr>
            <p:spPr>
              <a:xfrm>
                <a:off x="7229011" y="3135660"/>
                <a:ext cx="4962990" cy="31400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99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0026" y="1192224"/>
            <a:ext cx="9502725" cy="538835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9024789" y="5670837"/>
            <a:ext cx="26611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sz="1200"/>
          </a:p>
        </p:txBody>
      </p:sp>
      <p:grpSp>
        <p:nvGrpSpPr>
          <p:cNvPr id="8" name="Group 8"/>
          <p:cNvGrpSpPr/>
          <p:nvPr/>
        </p:nvGrpSpPr>
        <p:grpSpPr>
          <a:xfrm>
            <a:off x="650437" y="5464811"/>
            <a:ext cx="11338099" cy="1136370"/>
            <a:chOff x="-10821211" y="-57150"/>
            <a:chExt cx="22676199" cy="2272739"/>
          </a:xfrm>
        </p:grpSpPr>
        <p:sp>
          <p:nvSpPr>
            <p:cNvPr id="9" name="TextBox 9"/>
            <p:cNvSpPr txBox="1"/>
            <p:nvPr/>
          </p:nvSpPr>
          <p:spPr>
            <a:xfrm>
              <a:off x="-1" y="-57150"/>
              <a:ext cx="11854989" cy="5236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33"/>
                </a:lnSpc>
              </a:pPr>
              <a:endParaRPr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10821211" y="1695317"/>
              <a:ext cx="11854989" cy="5202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150"/>
                </a:lnSpc>
              </a:pPr>
              <a:r>
                <a:rPr lang="en-US" sz="1433" spc="14" dirty="0">
                  <a:solidFill>
                    <a:srgbClr val="645B53"/>
                  </a:solidFill>
                  <a:latin typeface="Poppins Light"/>
                </a:rPr>
                <a:t>Fuente: Good, Simmons, Smith (1998)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715784" y="6621781"/>
            <a:ext cx="24706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sz="120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B9F0A1-288B-8E4B-B408-6C65C5D35D22}"/>
              </a:ext>
            </a:extLst>
          </p:cNvPr>
          <p:cNvSpPr txBox="1"/>
          <p:nvPr/>
        </p:nvSpPr>
        <p:spPr>
          <a:xfrm>
            <a:off x="10381585" y="1323230"/>
            <a:ext cx="1439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Rendimiento </a:t>
            </a:r>
          </a:p>
          <a:p>
            <a:r>
              <a:rPr lang="es-ES_tradnl" dirty="0"/>
              <a:t>medio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1CB25D2-A28C-6740-A6ED-E52A16221FA1}"/>
              </a:ext>
            </a:extLst>
          </p:cNvPr>
          <p:cNvSpPr txBox="1"/>
          <p:nvPr/>
        </p:nvSpPr>
        <p:spPr>
          <a:xfrm>
            <a:off x="10381585" y="3960726"/>
            <a:ext cx="1439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/>
              <a:t>Rendimiento </a:t>
            </a:r>
          </a:p>
          <a:p>
            <a:r>
              <a:rPr lang="es-ES_tradnl" dirty="0"/>
              <a:t>bajo</a:t>
            </a:r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B1B7E48E-D015-C14D-9C14-7EF5CBE8A7C1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10381586" y="1969561"/>
            <a:ext cx="719716" cy="270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08819920-94D2-9C45-AAFA-C5872F50B8CF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10451640" y="3502550"/>
            <a:ext cx="649662" cy="458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3">
            <a:extLst>
              <a:ext uri="{FF2B5EF4-FFF2-40B4-BE49-F238E27FC236}">
                <a16:creationId xmlns:a16="http://schemas.microsoft.com/office/drawing/2014/main" id="{8F2C61DA-9107-8B4B-93A6-E1C957E1753B}"/>
              </a:ext>
            </a:extLst>
          </p:cNvPr>
          <p:cNvSpPr/>
          <p:nvPr/>
        </p:nvSpPr>
        <p:spPr>
          <a:xfrm>
            <a:off x="0" y="0"/>
            <a:ext cx="12192000" cy="735521"/>
          </a:xfrm>
          <a:prstGeom prst="rect">
            <a:avLst/>
          </a:prstGeom>
          <a:solidFill>
            <a:srgbClr val="F68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dirty="0"/>
              <a:t>Efecto Mateo </a:t>
            </a:r>
            <a:r>
              <a:rPr lang="es-ES_tradnl" sz="3600" dirty="0">
                <a:solidFill>
                  <a:schemeClr val="tx1"/>
                </a:solidFill>
              </a:rPr>
              <a:t>en la lectura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72F8113-6399-1445-9C18-DC20D6FEC63B}"/>
              </a:ext>
            </a:extLst>
          </p:cNvPr>
          <p:cNvSpPr txBox="1"/>
          <p:nvPr/>
        </p:nvSpPr>
        <p:spPr>
          <a:xfrm>
            <a:off x="1794933" y="1231385"/>
            <a:ext cx="131233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Grado 1ro</a:t>
            </a:r>
          </a:p>
          <a:p>
            <a:pPr algn="ctr"/>
            <a:endParaRPr lang="es-ES_tradnl" b="1" dirty="0"/>
          </a:p>
          <a:p>
            <a:pPr algn="ctr"/>
            <a:endParaRPr lang="es-ES_tradnl" b="1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C0677D2-E8F5-EE40-8BF0-5B4C98DA7A44}"/>
              </a:ext>
            </a:extLst>
          </p:cNvPr>
          <p:cNvSpPr txBox="1"/>
          <p:nvPr/>
        </p:nvSpPr>
        <p:spPr>
          <a:xfrm>
            <a:off x="3428999" y="1227345"/>
            <a:ext cx="131233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Grado 2do</a:t>
            </a:r>
          </a:p>
          <a:p>
            <a:pPr algn="ctr"/>
            <a:endParaRPr lang="es-ES_tradnl" b="1" dirty="0"/>
          </a:p>
          <a:p>
            <a:pPr algn="ctr"/>
            <a:endParaRPr lang="es-ES_tradnl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62BD77A-70CE-1A48-9745-256DFA0753A1}"/>
              </a:ext>
            </a:extLst>
          </p:cNvPr>
          <p:cNvSpPr txBox="1"/>
          <p:nvPr/>
        </p:nvSpPr>
        <p:spPr>
          <a:xfrm>
            <a:off x="5122333" y="1226420"/>
            <a:ext cx="131233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Grado 3ro</a:t>
            </a:r>
          </a:p>
          <a:p>
            <a:pPr algn="ctr"/>
            <a:endParaRPr lang="es-ES_tradnl" b="1" dirty="0"/>
          </a:p>
          <a:p>
            <a:pPr algn="ctr"/>
            <a:endParaRPr lang="es-ES_tradnl" b="1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C5BB8AD-97EA-D046-BFA3-50A48DE45A7D}"/>
              </a:ext>
            </a:extLst>
          </p:cNvPr>
          <p:cNvSpPr txBox="1"/>
          <p:nvPr/>
        </p:nvSpPr>
        <p:spPr>
          <a:xfrm>
            <a:off x="6756425" y="1226420"/>
            <a:ext cx="131233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Grado 4to</a:t>
            </a:r>
          </a:p>
          <a:p>
            <a:pPr algn="ctr"/>
            <a:endParaRPr lang="es-ES_tradnl" b="1" dirty="0"/>
          </a:p>
          <a:p>
            <a:pPr algn="ctr"/>
            <a:endParaRPr lang="es-ES_tradnl" b="1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69753C2-CD0C-814A-BC8E-8655BD7DB54F}"/>
              </a:ext>
            </a:extLst>
          </p:cNvPr>
          <p:cNvSpPr txBox="1"/>
          <p:nvPr/>
        </p:nvSpPr>
        <p:spPr>
          <a:xfrm>
            <a:off x="8380701" y="1226420"/>
            <a:ext cx="131233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Grado 5to</a:t>
            </a:r>
          </a:p>
          <a:p>
            <a:pPr algn="ctr"/>
            <a:endParaRPr lang="es-ES_tradnl" b="1" dirty="0"/>
          </a:p>
          <a:p>
            <a:pPr algn="ctr"/>
            <a:endParaRPr lang="es-ES_tradnl" b="1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82BDBA1-0997-A64D-AA24-540AA9ACBB23}"/>
              </a:ext>
            </a:extLst>
          </p:cNvPr>
          <p:cNvSpPr txBox="1"/>
          <p:nvPr/>
        </p:nvSpPr>
        <p:spPr>
          <a:xfrm>
            <a:off x="5372640" y="5886045"/>
            <a:ext cx="1239570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_tradnl" sz="2800" b="1" dirty="0"/>
              <a:t>Grados</a:t>
            </a:r>
          </a:p>
          <a:p>
            <a:endParaRPr lang="es-ES_tradnl" sz="2800" b="1" dirty="0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94C4C268-3BAC-E247-9318-CE57D2E87161}"/>
              </a:ext>
            </a:extLst>
          </p:cNvPr>
          <p:cNvSpPr/>
          <p:nvPr/>
        </p:nvSpPr>
        <p:spPr>
          <a:xfrm>
            <a:off x="3428999" y="3386667"/>
            <a:ext cx="1066801" cy="753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E567E666-7698-DC4E-8F79-CE74F071F9FB}"/>
              </a:ext>
            </a:extLst>
          </p:cNvPr>
          <p:cNvSpPr/>
          <p:nvPr/>
        </p:nvSpPr>
        <p:spPr>
          <a:xfrm>
            <a:off x="6752190" y="4616916"/>
            <a:ext cx="1502810" cy="480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2" name="Picture 20">
            <a:extLst>
              <a:ext uri="{FF2B5EF4-FFF2-40B4-BE49-F238E27FC236}">
                <a16:creationId xmlns:a16="http://schemas.microsoft.com/office/drawing/2014/main" id="{F2BAACEB-694D-DC43-AA5F-16F4659AB7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77" y="6062133"/>
            <a:ext cx="1491522" cy="105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49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5172052">
            <a:off x="-140338" y="-519128"/>
            <a:ext cx="2742559" cy="442348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290571">
            <a:off x="7521868" y="-444007"/>
            <a:ext cx="5272709" cy="110726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750675" y="964770"/>
            <a:ext cx="8825213" cy="502141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715784" y="6621781"/>
            <a:ext cx="24706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sz="1200"/>
          </a:p>
        </p:txBody>
      </p:sp>
      <p:sp>
        <p:nvSpPr>
          <p:cNvPr id="8" name="TextBox 8"/>
          <p:cNvSpPr txBox="1"/>
          <p:nvPr/>
        </p:nvSpPr>
        <p:spPr>
          <a:xfrm>
            <a:off x="217978" y="3784600"/>
            <a:ext cx="3149336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s-PA" sz="3667" spc="37" dirty="0">
                <a:solidFill>
                  <a:srgbClr val="FFA173"/>
                </a:solidFill>
                <a:latin typeface="Poppins Medium Bold" panose="020B0604020202020204" charset="0"/>
                <a:cs typeface="Poppins Medium Bold" panose="020B0604020202020204" charset="0"/>
              </a:rPr>
              <a:t>Habilidades lectoras: base de una mejor vida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024789" y="5670837"/>
            <a:ext cx="26611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sz="1200"/>
          </a:p>
        </p:txBody>
      </p:sp>
      <p:grpSp>
        <p:nvGrpSpPr>
          <p:cNvPr id="10" name="Group 10"/>
          <p:cNvGrpSpPr/>
          <p:nvPr/>
        </p:nvGrpSpPr>
        <p:grpSpPr>
          <a:xfrm>
            <a:off x="3750675" y="5464812"/>
            <a:ext cx="8237861" cy="953822"/>
            <a:chOff x="-4620735" y="-57150"/>
            <a:chExt cx="16475723" cy="1907644"/>
          </a:xfrm>
        </p:grpSpPr>
        <p:sp>
          <p:nvSpPr>
            <p:cNvPr id="11" name="TextBox 11"/>
            <p:cNvSpPr txBox="1"/>
            <p:nvPr/>
          </p:nvSpPr>
          <p:spPr>
            <a:xfrm>
              <a:off x="-1" y="-57150"/>
              <a:ext cx="11854989" cy="5236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33"/>
                </a:lnSpc>
              </a:pPr>
              <a:endParaRPr sz="120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-4620735" y="1330222"/>
              <a:ext cx="11854989" cy="5202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150"/>
                </a:lnSpc>
              </a:pPr>
              <a:r>
                <a:rPr lang="en-US" sz="1433" spc="14" dirty="0">
                  <a:solidFill>
                    <a:srgbClr val="645B53"/>
                  </a:solidFill>
                  <a:latin typeface="Poppins Light"/>
                </a:rPr>
                <a:t>Fuente: OECD, PIACC (2012)</a:t>
              </a:r>
            </a:p>
          </p:txBody>
        </p:sp>
      </p:grpSp>
      <p:pic>
        <p:nvPicPr>
          <p:cNvPr id="14" name="Picture 13" descr="A picture containing person, indoor, boy, sitting&#10;&#10;Description automatically generated">
            <a:extLst>
              <a:ext uri="{FF2B5EF4-FFF2-40B4-BE49-F238E27FC236}">
                <a16:creationId xmlns:a16="http://schemas.microsoft.com/office/drawing/2014/main" id="{6CEB50BC-4AAA-4BD5-A243-B2D8984461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4878">
            <a:off x="-317534" y="-99259"/>
            <a:ext cx="3873500" cy="2582333"/>
          </a:xfrm>
          <a:prstGeom prst="rect">
            <a:avLst/>
          </a:prstGeom>
        </p:spPr>
      </p:pic>
      <p:pic>
        <p:nvPicPr>
          <p:cNvPr id="13" name="Picture 20">
            <a:extLst>
              <a:ext uri="{FF2B5EF4-FFF2-40B4-BE49-F238E27FC236}">
                <a16:creationId xmlns:a16="http://schemas.microsoft.com/office/drawing/2014/main" id="{DBB41DB9-62B5-A142-A260-9D29F857E4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77" y="6062133"/>
            <a:ext cx="1491522" cy="105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329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8">
            <a:extLst>
              <a:ext uri="{FF2B5EF4-FFF2-40B4-BE49-F238E27FC236}">
                <a16:creationId xmlns:a16="http://schemas.microsoft.com/office/drawing/2014/main" id="{9DD07440-096B-FE45-AD56-57636393AC55}"/>
              </a:ext>
            </a:extLst>
          </p:cNvPr>
          <p:cNvGrpSpPr/>
          <p:nvPr/>
        </p:nvGrpSpPr>
        <p:grpSpPr>
          <a:xfrm>
            <a:off x="9491730" y="5396459"/>
            <a:ext cx="2700270" cy="1461541"/>
            <a:chOff x="8360230" y="4841966"/>
            <a:chExt cx="3912734" cy="2093822"/>
          </a:xfrm>
        </p:grpSpPr>
        <p:pic>
          <p:nvPicPr>
            <p:cNvPr id="38" name="image.png">
              <a:extLst>
                <a:ext uri="{FF2B5EF4-FFF2-40B4-BE49-F238E27FC236}">
                  <a16:creationId xmlns:a16="http://schemas.microsoft.com/office/drawing/2014/main" id="{1220CA60-2502-D54C-8913-A62611D1C5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0230" y="4841966"/>
              <a:ext cx="3912734" cy="2093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10">
              <a:extLst>
                <a:ext uri="{FF2B5EF4-FFF2-40B4-BE49-F238E27FC236}">
                  <a16:creationId xmlns:a16="http://schemas.microsoft.com/office/drawing/2014/main" id="{04DE75CF-966C-824D-853C-C099CAFE28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744" b="22252"/>
            <a:stretch/>
          </p:blipFill>
          <p:spPr>
            <a:xfrm>
              <a:off x="10836546" y="6296301"/>
              <a:ext cx="1253736" cy="496389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5715784" y="6621782"/>
            <a:ext cx="24706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sz="1200"/>
          </a:p>
        </p:txBody>
      </p:sp>
      <p:sp>
        <p:nvSpPr>
          <p:cNvPr id="6" name="TextBox 6"/>
          <p:cNvSpPr txBox="1"/>
          <p:nvPr/>
        </p:nvSpPr>
        <p:spPr>
          <a:xfrm>
            <a:off x="9024790" y="5670838"/>
            <a:ext cx="26611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sz="1200"/>
          </a:p>
        </p:txBody>
      </p:sp>
      <p:grpSp>
        <p:nvGrpSpPr>
          <p:cNvPr id="7" name="Group 7"/>
          <p:cNvGrpSpPr/>
          <p:nvPr/>
        </p:nvGrpSpPr>
        <p:grpSpPr>
          <a:xfrm>
            <a:off x="5331328" y="5680363"/>
            <a:ext cx="6791094" cy="669965"/>
            <a:chOff x="0" y="-57149"/>
            <a:chExt cx="13582188" cy="1339928"/>
          </a:xfrm>
        </p:grpSpPr>
        <p:sp>
          <p:nvSpPr>
            <p:cNvPr id="8" name="TextBox 8"/>
            <p:cNvSpPr txBox="1"/>
            <p:nvPr/>
          </p:nvSpPr>
          <p:spPr>
            <a:xfrm>
              <a:off x="0" y="-57149"/>
              <a:ext cx="13582188" cy="5236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33"/>
                </a:lnSpc>
              </a:pPr>
              <a:endParaRPr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62508"/>
              <a:ext cx="13582188" cy="520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150"/>
                </a:lnSpc>
              </a:pPr>
              <a:r>
                <a:rPr lang="en-US" sz="1433" spc="14" dirty="0">
                  <a:solidFill>
                    <a:srgbClr val="645B53"/>
                  </a:solidFill>
                  <a:latin typeface="Poppins Light"/>
                </a:rPr>
                <a:t>Fuente: CIMA: UNESCO, SERCE 2013; OECD, PISA 2018; Hanushek y </a:t>
              </a:r>
              <a:r>
                <a:rPr lang="en-US" sz="1433" spc="14" dirty="0" err="1">
                  <a:solidFill>
                    <a:srgbClr val="645B53"/>
                  </a:solidFill>
                  <a:latin typeface="Poppins Light"/>
                </a:rPr>
                <a:t>Woessman</a:t>
              </a:r>
              <a:r>
                <a:rPr lang="en-US" sz="1433" spc="14" dirty="0">
                  <a:solidFill>
                    <a:srgbClr val="645B53"/>
                  </a:solidFill>
                  <a:latin typeface="Poppins Light"/>
                </a:rPr>
                <a:t>(2012)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86402" y="1500064"/>
            <a:ext cx="2585105" cy="1917579"/>
            <a:chOff x="0" y="0"/>
            <a:chExt cx="1700114" cy="12611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700114" cy="1261110"/>
            </a:xfrm>
            <a:custGeom>
              <a:avLst/>
              <a:gdLst/>
              <a:ahLst/>
              <a:cxnLst/>
              <a:rect l="l" t="t" r="r" b="b"/>
              <a:pathLst>
                <a:path w="1700114" h="1261110">
                  <a:moveTo>
                    <a:pt x="0" y="0"/>
                  </a:moveTo>
                  <a:lnTo>
                    <a:pt x="1700114" y="0"/>
                  </a:lnTo>
                  <a:lnTo>
                    <a:pt x="1700114" y="1261110"/>
                  </a:lnTo>
                  <a:lnTo>
                    <a:pt x="0" y="1261110"/>
                  </a:lnTo>
                  <a:close/>
                </a:path>
              </a:pathLst>
            </a:custGeom>
            <a:solidFill>
              <a:srgbClr val="FFA173">
                <a:alpha val="70980"/>
              </a:srgbClr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1586402" y="921334"/>
            <a:ext cx="2585105" cy="564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8"/>
              </a:lnSpc>
            </a:pPr>
            <a:r>
              <a:rPr lang="en-US" sz="3334">
                <a:solidFill>
                  <a:srgbClr val="645B53"/>
                </a:solidFill>
                <a:latin typeface="Poppins Light"/>
              </a:rPr>
              <a:t>Niños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28002" y="1418213"/>
            <a:ext cx="2121242" cy="1011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645B53"/>
                </a:solidFill>
                <a:latin typeface="Open Sans Extra Bold"/>
              </a:rPr>
              <a:t>40%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55174" y="2357608"/>
            <a:ext cx="2244566" cy="752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s-PA" sz="1400" dirty="0">
                <a:solidFill>
                  <a:srgbClr val="645B53"/>
                </a:solidFill>
                <a:latin typeface="Poppins Light"/>
              </a:rPr>
              <a:t>De los niños de 3ero primaria de Latinoamérica no comprenden lo que leen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802613" y="1500064"/>
            <a:ext cx="2585105" cy="1917579"/>
            <a:chOff x="0" y="0"/>
            <a:chExt cx="1700114" cy="126111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00114" cy="1261110"/>
            </a:xfrm>
            <a:custGeom>
              <a:avLst/>
              <a:gdLst/>
              <a:ahLst/>
              <a:cxnLst/>
              <a:rect l="l" t="t" r="r" b="b"/>
              <a:pathLst>
                <a:path w="1700114" h="1261110">
                  <a:moveTo>
                    <a:pt x="0" y="0"/>
                  </a:moveTo>
                  <a:lnTo>
                    <a:pt x="1700114" y="0"/>
                  </a:lnTo>
                  <a:lnTo>
                    <a:pt x="1700114" y="1261110"/>
                  </a:lnTo>
                  <a:lnTo>
                    <a:pt x="0" y="1261110"/>
                  </a:lnTo>
                  <a:close/>
                </a:path>
              </a:pathLst>
            </a:custGeom>
            <a:solidFill>
              <a:srgbClr val="FFA173">
                <a:alpha val="70980"/>
              </a:srgbClr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802613" y="921334"/>
            <a:ext cx="2585105" cy="564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8"/>
              </a:lnSpc>
            </a:pPr>
            <a:r>
              <a:rPr lang="en-US" sz="3334">
                <a:solidFill>
                  <a:srgbClr val="645B53"/>
                </a:solidFill>
                <a:latin typeface="Poppins Light"/>
              </a:rPr>
              <a:t>Jóvenes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944214" y="1418213"/>
            <a:ext cx="2191162" cy="1011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645B53"/>
                </a:solidFill>
                <a:latin typeface="Open Sans Extra Bold"/>
              </a:rPr>
              <a:t>51%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955770" y="2357608"/>
            <a:ext cx="2244566" cy="752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s-PA" sz="1400" dirty="0">
                <a:solidFill>
                  <a:srgbClr val="645B53"/>
                </a:solidFill>
                <a:latin typeface="Poppins Light"/>
              </a:rPr>
              <a:t>De jóvenes de 15 años aún inscritos en la escuela tienen bajo desempeño en lectura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7963281" y="1500064"/>
            <a:ext cx="2585105" cy="1917579"/>
            <a:chOff x="0" y="0"/>
            <a:chExt cx="1700114" cy="126111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0114" cy="1261110"/>
            </a:xfrm>
            <a:custGeom>
              <a:avLst/>
              <a:gdLst/>
              <a:ahLst/>
              <a:cxnLst/>
              <a:rect l="l" t="t" r="r" b="b"/>
              <a:pathLst>
                <a:path w="1700114" h="1261110">
                  <a:moveTo>
                    <a:pt x="0" y="0"/>
                  </a:moveTo>
                  <a:lnTo>
                    <a:pt x="1700114" y="0"/>
                  </a:lnTo>
                  <a:lnTo>
                    <a:pt x="1700114" y="1261110"/>
                  </a:lnTo>
                  <a:lnTo>
                    <a:pt x="0" y="1261110"/>
                  </a:lnTo>
                  <a:close/>
                </a:path>
              </a:pathLst>
            </a:custGeom>
            <a:solidFill>
              <a:srgbClr val="FFA173">
                <a:alpha val="70980"/>
              </a:srgbClr>
            </a:solidFill>
          </p:spPr>
        </p:sp>
      </p:grpSp>
      <p:sp>
        <p:nvSpPr>
          <p:cNvPr id="25" name="TextBox 25"/>
          <p:cNvSpPr txBox="1"/>
          <p:nvPr/>
        </p:nvSpPr>
        <p:spPr>
          <a:xfrm>
            <a:off x="7963281" y="921334"/>
            <a:ext cx="2585105" cy="564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8"/>
              </a:lnSpc>
            </a:pPr>
            <a:r>
              <a:rPr lang="en-US" sz="3334">
                <a:solidFill>
                  <a:srgbClr val="645B53"/>
                </a:solidFill>
                <a:latin typeface="Poppins Light"/>
              </a:rPr>
              <a:t>Secundaria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04883" y="1418213"/>
            <a:ext cx="2094363" cy="1011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645B53"/>
                </a:solidFill>
                <a:latin typeface="Open Sans Extra Bold"/>
              </a:rPr>
              <a:t>64%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186458" y="2514099"/>
            <a:ext cx="2244566" cy="496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s-PA" sz="1400" dirty="0">
                <a:solidFill>
                  <a:srgbClr val="645B53"/>
                </a:solidFill>
                <a:latin typeface="Poppins Light"/>
              </a:rPr>
              <a:t>De los jóvenes de la región completan la secundaria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586402" y="3709232"/>
            <a:ext cx="2585105" cy="1638179"/>
            <a:chOff x="0" y="0"/>
            <a:chExt cx="1700114" cy="107736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700114" cy="1077361"/>
            </a:xfrm>
            <a:custGeom>
              <a:avLst/>
              <a:gdLst/>
              <a:ahLst/>
              <a:cxnLst/>
              <a:rect l="l" t="t" r="r" b="b"/>
              <a:pathLst>
                <a:path w="1700114" h="1077361">
                  <a:moveTo>
                    <a:pt x="0" y="0"/>
                  </a:moveTo>
                  <a:lnTo>
                    <a:pt x="1700114" y="0"/>
                  </a:lnTo>
                  <a:lnTo>
                    <a:pt x="1700114" y="1077361"/>
                  </a:lnTo>
                  <a:lnTo>
                    <a:pt x="0" y="1077361"/>
                  </a:lnTo>
                  <a:close/>
                </a:path>
              </a:pathLst>
            </a:custGeom>
            <a:solidFill>
              <a:srgbClr val="FFA173">
                <a:alpha val="70980"/>
              </a:srgbClr>
            </a:solidFill>
          </p:spPr>
        </p:sp>
      </p:grpSp>
      <p:sp>
        <p:nvSpPr>
          <p:cNvPr id="30" name="TextBox 30"/>
          <p:cNvSpPr txBox="1"/>
          <p:nvPr/>
        </p:nvSpPr>
        <p:spPr>
          <a:xfrm>
            <a:off x="1670789" y="3688845"/>
            <a:ext cx="2416331" cy="1490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4"/>
              </a:lnSpc>
            </a:pPr>
            <a:r>
              <a:rPr lang="en-US" sz="4268" dirty="0">
                <a:solidFill>
                  <a:srgbClr val="FF1616"/>
                </a:solidFill>
                <a:latin typeface="Open Sans Extra Bold"/>
              </a:rPr>
              <a:t>55% - Q1</a:t>
            </a:r>
          </a:p>
          <a:p>
            <a:pPr algn="ctr">
              <a:lnSpc>
                <a:spcPts val="5974"/>
              </a:lnSpc>
            </a:pPr>
            <a:r>
              <a:rPr lang="en-US" sz="4268" dirty="0">
                <a:solidFill>
                  <a:srgbClr val="00B050"/>
                </a:solidFill>
                <a:latin typeface="Open Sans Extra Bold"/>
              </a:rPr>
              <a:t>19% - Q5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4858452" y="3709232"/>
            <a:ext cx="2585105" cy="1638179"/>
            <a:chOff x="0" y="0"/>
            <a:chExt cx="1700114" cy="107736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700114" cy="1077361"/>
            </a:xfrm>
            <a:custGeom>
              <a:avLst/>
              <a:gdLst/>
              <a:ahLst/>
              <a:cxnLst/>
              <a:rect l="l" t="t" r="r" b="b"/>
              <a:pathLst>
                <a:path w="1700114" h="1077361">
                  <a:moveTo>
                    <a:pt x="0" y="0"/>
                  </a:moveTo>
                  <a:lnTo>
                    <a:pt x="1700114" y="0"/>
                  </a:lnTo>
                  <a:lnTo>
                    <a:pt x="1700114" y="1077361"/>
                  </a:lnTo>
                  <a:lnTo>
                    <a:pt x="0" y="1077361"/>
                  </a:lnTo>
                  <a:close/>
                </a:path>
              </a:pathLst>
            </a:custGeom>
            <a:solidFill>
              <a:srgbClr val="FFA173">
                <a:alpha val="70980"/>
              </a:srgbClr>
            </a:solidFill>
          </p:spPr>
        </p:sp>
      </p:grpSp>
      <p:sp>
        <p:nvSpPr>
          <p:cNvPr id="33" name="TextBox 33"/>
          <p:cNvSpPr txBox="1"/>
          <p:nvPr/>
        </p:nvSpPr>
        <p:spPr>
          <a:xfrm>
            <a:off x="4910778" y="3747358"/>
            <a:ext cx="2416331" cy="2164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s-CO"/>
            </a:defPPr>
            <a:lvl1pPr algn="ctr">
              <a:lnSpc>
                <a:spcPts val="5974"/>
              </a:lnSpc>
              <a:defRPr sz="4268">
                <a:solidFill>
                  <a:srgbClr val="FF1616"/>
                </a:solidFill>
                <a:latin typeface="Open Sans Extra Bold"/>
              </a:defRPr>
            </a:lvl1pPr>
          </a:lstStyle>
          <a:p>
            <a:r>
              <a:rPr lang="en-US" dirty="0"/>
              <a:t>71% - Q1 </a:t>
            </a:r>
            <a:r>
              <a:rPr lang="en-US" dirty="0">
                <a:solidFill>
                  <a:srgbClr val="00B050"/>
                </a:solidFill>
              </a:rPr>
              <a:t>27% - Q5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8020497" y="3709232"/>
            <a:ext cx="2585105" cy="1638179"/>
            <a:chOff x="0" y="0"/>
            <a:chExt cx="1700114" cy="107736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700114" cy="1077361"/>
            </a:xfrm>
            <a:custGeom>
              <a:avLst/>
              <a:gdLst/>
              <a:ahLst/>
              <a:cxnLst/>
              <a:rect l="l" t="t" r="r" b="b"/>
              <a:pathLst>
                <a:path w="1700114" h="1077361">
                  <a:moveTo>
                    <a:pt x="0" y="0"/>
                  </a:moveTo>
                  <a:lnTo>
                    <a:pt x="1700114" y="0"/>
                  </a:lnTo>
                  <a:lnTo>
                    <a:pt x="1700114" y="1077361"/>
                  </a:lnTo>
                  <a:lnTo>
                    <a:pt x="0" y="1077361"/>
                  </a:lnTo>
                  <a:close/>
                </a:path>
              </a:pathLst>
            </a:custGeom>
            <a:solidFill>
              <a:srgbClr val="FFA173">
                <a:alpha val="70980"/>
              </a:srgbClr>
            </a:solidFill>
          </p:spPr>
        </p:sp>
      </p:grpSp>
      <p:sp>
        <p:nvSpPr>
          <p:cNvPr id="36" name="TextBox 36"/>
          <p:cNvSpPr txBox="1"/>
          <p:nvPr/>
        </p:nvSpPr>
        <p:spPr>
          <a:xfrm>
            <a:off x="8104884" y="3727577"/>
            <a:ext cx="2416331" cy="1490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4"/>
              </a:lnSpc>
            </a:pPr>
            <a:r>
              <a:rPr lang="en-US" sz="4268" dirty="0">
                <a:solidFill>
                  <a:srgbClr val="FF1616"/>
                </a:solidFill>
                <a:latin typeface="Open Sans Extra Bold"/>
              </a:rPr>
              <a:t>46% - Q1</a:t>
            </a:r>
          </a:p>
          <a:p>
            <a:pPr algn="ctr">
              <a:lnSpc>
                <a:spcPts val="5974"/>
              </a:lnSpc>
            </a:pPr>
            <a:r>
              <a:rPr lang="en-US" sz="4268" dirty="0">
                <a:solidFill>
                  <a:srgbClr val="00B050"/>
                </a:solidFill>
                <a:latin typeface="Open Sans Extra Bold"/>
              </a:rPr>
              <a:t>82% - Q5</a:t>
            </a:r>
          </a:p>
        </p:txBody>
      </p:sp>
      <p:sp>
        <p:nvSpPr>
          <p:cNvPr id="41" name="TextBox 5">
            <a:extLst>
              <a:ext uri="{FF2B5EF4-FFF2-40B4-BE49-F238E27FC236}">
                <a16:creationId xmlns:a16="http://schemas.microsoft.com/office/drawing/2014/main" id="{38AF3A23-5747-ED45-A6BA-7F02A72CC582}"/>
              </a:ext>
            </a:extLst>
          </p:cNvPr>
          <p:cNvSpPr txBox="1"/>
          <p:nvPr/>
        </p:nvSpPr>
        <p:spPr>
          <a:xfrm>
            <a:off x="-2410" y="-16425"/>
            <a:ext cx="12194410" cy="753581"/>
          </a:xfrm>
          <a:prstGeom prst="rect">
            <a:avLst/>
          </a:prstGeom>
          <a:solidFill>
            <a:srgbClr val="F68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algn="ctr">
              <a:defRPr sz="36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PA" dirty="0"/>
              <a:t>El desafío en la región: </a:t>
            </a:r>
            <a:r>
              <a:rPr lang="es-PA" dirty="0">
                <a:solidFill>
                  <a:schemeClr val="tx1"/>
                </a:solidFill>
              </a:rPr>
              <a:t>bajo nivel y brechas</a:t>
            </a:r>
          </a:p>
        </p:txBody>
      </p:sp>
    </p:spTree>
    <p:extLst>
      <p:ext uri="{BB962C8B-B14F-4D97-AF65-F5344CB8AC3E}">
        <p14:creationId xmlns:p14="http://schemas.microsoft.com/office/powerpoint/2010/main" val="752065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9598454-0BFF-4701-A2F7-116DC5C582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77" y="6062133"/>
            <a:ext cx="1491522" cy="1055757"/>
          </a:xfrm>
          <a:prstGeom prst="rect">
            <a:avLst/>
          </a:prstGeom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328D9169-E990-4FBC-800C-C92CE6A69EBF}"/>
              </a:ext>
            </a:extLst>
          </p:cNvPr>
          <p:cNvSpPr/>
          <p:nvPr/>
        </p:nvSpPr>
        <p:spPr>
          <a:xfrm>
            <a:off x="0" y="0"/>
            <a:ext cx="12191999" cy="769780"/>
          </a:xfrm>
          <a:prstGeom prst="rect">
            <a:avLst/>
          </a:prstGeom>
          <a:solidFill>
            <a:srgbClr val="F68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Colombia: </a:t>
            </a:r>
            <a:r>
              <a:rPr lang="en-US" sz="3600" dirty="0" err="1">
                <a:solidFill>
                  <a:schemeClr val="lt1"/>
                </a:solidFill>
              </a:rPr>
              <a:t>desafíos</a:t>
            </a:r>
            <a:r>
              <a:rPr lang="en-US" sz="3600" dirty="0">
                <a:solidFill>
                  <a:schemeClr val="lt1"/>
                </a:solidFill>
              </a:rPr>
              <a:t> de </a:t>
            </a:r>
            <a:r>
              <a:rPr lang="en-US" sz="3600" dirty="0" err="1">
                <a:solidFill>
                  <a:schemeClr val="tx1"/>
                </a:solidFill>
              </a:rPr>
              <a:t>rendimiento</a:t>
            </a:r>
            <a:r>
              <a:rPr lang="en-US" sz="3600" dirty="0">
                <a:solidFill>
                  <a:schemeClr val="tx1"/>
                </a:solidFill>
              </a:rPr>
              <a:t> y </a:t>
            </a:r>
            <a:r>
              <a:rPr lang="en-US" sz="3600" dirty="0" err="1">
                <a:solidFill>
                  <a:schemeClr val="tx1"/>
                </a:solidFill>
              </a:rPr>
              <a:t>equidad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BF6970-DF1A-4BA8-90F7-4C1A44935911}"/>
              </a:ext>
            </a:extLst>
          </p:cNvPr>
          <p:cNvSpPr txBox="1"/>
          <p:nvPr/>
        </p:nvSpPr>
        <p:spPr>
          <a:xfrm>
            <a:off x="1402291" y="1273304"/>
            <a:ext cx="21792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8800" dirty="0">
                <a:solidFill>
                  <a:srgbClr val="FF0000"/>
                </a:solidFill>
              </a:rPr>
              <a:t>32%</a:t>
            </a:r>
          </a:p>
          <a:p>
            <a:pPr algn="ctr"/>
            <a:r>
              <a:rPr lang="es-GT" sz="1400" dirty="0"/>
              <a:t>De los niños de 3ero primaria no cuentan con competencias lectoras básicas (TERCE 2013)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8A693C-DBE5-44F8-ADEB-BE9AA6F0FA58}"/>
              </a:ext>
            </a:extLst>
          </p:cNvPr>
          <p:cNvSpPr txBox="1"/>
          <p:nvPr/>
        </p:nvSpPr>
        <p:spPr>
          <a:xfrm>
            <a:off x="8340662" y="1271611"/>
            <a:ext cx="217927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8800" dirty="0">
                <a:solidFill>
                  <a:srgbClr val="FF0000"/>
                </a:solidFill>
              </a:rPr>
              <a:t>69%</a:t>
            </a:r>
          </a:p>
          <a:p>
            <a:pPr algn="ctr"/>
            <a:r>
              <a:rPr lang="es-GT" sz="1400" dirty="0"/>
              <a:t>De los jóvenes completan la secundaria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D33353-FB0D-4D3E-9081-3870ECA1DFC4}"/>
              </a:ext>
            </a:extLst>
          </p:cNvPr>
          <p:cNvSpPr txBox="1"/>
          <p:nvPr/>
        </p:nvSpPr>
        <p:spPr>
          <a:xfrm>
            <a:off x="4824175" y="1273304"/>
            <a:ext cx="22996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8800" dirty="0">
                <a:solidFill>
                  <a:srgbClr val="FF0000"/>
                </a:solidFill>
              </a:rPr>
              <a:t>50%</a:t>
            </a:r>
          </a:p>
          <a:p>
            <a:pPr algn="ctr"/>
            <a:r>
              <a:rPr lang="es-GT" sz="1400" dirty="0"/>
              <a:t>De jóvenes de 15 años aún inscritos en la escuela tienen bajos desempeños en lectura (PISA 2018)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2E32E4-CAA1-493C-8804-D9B2CB3A8A7B}"/>
              </a:ext>
            </a:extLst>
          </p:cNvPr>
          <p:cNvSpPr/>
          <p:nvPr/>
        </p:nvSpPr>
        <p:spPr>
          <a:xfrm>
            <a:off x="369204" y="6362197"/>
            <a:ext cx="81229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1200" b="1" dirty="0">
                <a:solidFill>
                  <a:prstClr val="black"/>
                </a:solidFill>
                <a:latin typeface="Gotham Bold" pitchFamily="50" charset="0"/>
                <a:cs typeface="Gotham Bold" pitchFamily="50" charset="0"/>
              </a:rPr>
              <a:t>Fuente: CIMA: UNESCO, TERCE 2013; OECD, PISA 2018.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A4C351-C866-4486-884C-AEBD89118F6C}"/>
              </a:ext>
            </a:extLst>
          </p:cNvPr>
          <p:cNvSpPr txBox="1"/>
          <p:nvPr/>
        </p:nvSpPr>
        <p:spPr>
          <a:xfrm>
            <a:off x="1553115" y="1086945"/>
            <a:ext cx="1854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Lectura</a:t>
            </a:r>
            <a:r>
              <a:rPr lang="en-US" b="1" dirty="0"/>
              <a:t> 3er </a:t>
            </a:r>
            <a:r>
              <a:rPr lang="en-US" b="1" dirty="0" err="1"/>
              <a:t>grado</a:t>
            </a:r>
            <a:endParaRPr lang="es-CO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D27668-584B-4D77-A060-AD4FFB19CD26}"/>
              </a:ext>
            </a:extLst>
          </p:cNvPr>
          <p:cNvSpPr txBox="1"/>
          <p:nvPr/>
        </p:nvSpPr>
        <p:spPr>
          <a:xfrm>
            <a:off x="5083254" y="1088844"/>
            <a:ext cx="1664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Lectura</a:t>
            </a:r>
            <a:r>
              <a:rPr lang="en-US" b="1" dirty="0"/>
              <a:t> 15 </a:t>
            </a:r>
            <a:r>
              <a:rPr lang="en-US" b="1" dirty="0" err="1"/>
              <a:t>años</a:t>
            </a:r>
            <a:endParaRPr lang="es-CO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74D8D6-72BE-4C1F-8630-A48CBD5CA0B3}"/>
              </a:ext>
            </a:extLst>
          </p:cNvPr>
          <p:cNvSpPr txBox="1"/>
          <p:nvPr/>
        </p:nvSpPr>
        <p:spPr>
          <a:xfrm>
            <a:off x="8425353" y="1086945"/>
            <a:ext cx="2275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Completar</a:t>
            </a:r>
            <a:r>
              <a:rPr lang="en-US" b="1" dirty="0"/>
              <a:t> </a:t>
            </a:r>
            <a:r>
              <a:rPr lang="en-US" b="1" dirty="0" err="1"/>
              <a:t>secundaria</a:t>
            </a:r>
            <a:endParaRPr lang="es-CO" b="1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D4E535D-798E-4735-B06C-32C59F168652}"/>
              </a:ext>
            </a:extLst>
          </p:cNvPr>
          <p:cNvGraphicFramePr>
            <a:graphicFrameLocks noGrp="1"/>
          </p:cNvGraphicFramePr>
          <p:nvPr/>
        </p:nvGraphicFramePr>
        <p:xfrm>
          <a:off x="1634195" y="3717477"/>
          <a:ext cx="1754603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68">
                  <a:extLst>
                    <a:ext uri="{9D8B030D-6E8A-4147-A177-3AD203B41FA5}">
                      <a16:colId xmlns:a16="http://schemas.microsoft.com/office/drawing/2014/main" val="3293860673"/>
                    </a:ext>
                  </a:extLst>
                </a:gridCol>
                <a:gridCol w="861335">
                  <a:extLst>
                    <a:ext uri="{9D8B030D-6E8A-4147-A177-3AD203B41FA5}">
                      <a16:colId xmlns:a16="http://schemas.microsoft.com/office/drawing/2014/main" val="2038412079"/>
                    </a:ext>
                  </a:extLst>
                </a:gridCol>
              </a:tblGrid>
              <a:tr h="291392">
                <a:tc>
                  <a:txBody>
                    <a:bodyPr/>
                    <a:lstStyle/>
                    <a:p>
                      <a:r>
                        <a:rPr lang="en-US" dirty="0"/>
                        <a:t>Q1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GT" sz="1800" dirty="0">
                          <a:solidFill>
                            <a:schemeClr val="bg1"/>
                          </a:solidFill>
                        </a:rPr>
                        <a:t>58,8% </a:t>
                      </a:r>
                      <a:endParaRPr lang="es-C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085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Q5</a:t>
                      </a:r>
                      <a:endParaRPr lang="es-CO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9,1%</a:t>
                      </a:r>
                      <a:endParaRPr lang="es-CO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19337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F7D2D833-A00C-4541-B9A9-18F0997D281D}"/>
              </a:ext>
            </a:extLst>
          </p:cNvPr>
          <p:cNvGraphicFramePr>
            <a:graphicFrameLocks noGrp="1"/>
          </p:cNvGraphicFramePr>
          <p:nvPr/>
        </p:nvGraphicFramePr>
        <p:xfrm>
          <a:off x="1251024" y="4589926"/>
          <a:ext cx="2578309" cy="1226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3154">
                  <a:extLst>
                    <a:ext uri="{9D8B030D-6E8A-4147-A177-3AD203B41FA5}">
                      <a16:colId xmlns:a16="http://schemas.microsoft.com/office/drawing/2014/main" val="3293860673"/>
                    </a:ext>
                  </a:extLst>
                </a:gridCol>
                <a:gridCol w="1275155">
                  <a:extLst>
                    <a:ext uri="{9D8B030D-6E8A-4147-A177-3AD203B41FA5}">
                      <a16:colId xmlns:a16="http://schemas.microsoft.com/office/drawing/2014/main" val="2038412079"/>
                    </a:ext>
                  </a:extLst>
                </a:gridCol>
              </a:tblGrid>
              <a:tr h="60890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Rural</a:t>
                      </a:r>
                      <a:endParaRPr lang="es-CO" sz="24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2400" dirty="0">
                          <a:solidFill>
                            <a:schemeClr val="bg1"/>
                          </a:solidFill>
                        </a:rPr>
                        <a:t>50,4% </a:t>
                      </a:r>
                      <a:endParaRPr lang="es-CO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85048"/>
                  </a:ext>
                </a:extLst>
              </a:tr>
              <a:tr h="61735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Urbano</a:t>
                      </a:r>
                      <a:endParaRPr lang="es-CO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25,3%</a:t>
                      </a:r>
                      <a:endParaRPr lang="es-CO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19337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003E74C4-477B-4976-9934-1F67002930AD}"/>
              </a:ext>
            </a:extLst>
          </p:cNvPr>
          <p:cNvGraphicFramePr>
            <a:graphicFrameLocks noGrp="1"/>
          </p:cNvGraphicFramePr>
          <p:nvPr/>
        </p:nvGraphicFramePr>
        <p:xfrm>
          <a:off x="5075092" y="3717477"/>
          <a:ext cx="1754603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68">
                  <a:extLst>
                    <a:ext uri="{9D8B030D-6E8A-4147-A177-3AD203B41FA5}">
                      <a16:colId xmlns:a16="http://schemas.microsoft.com/office/drawing/2014/main" val="3293860673"/>
                    </a:ext>
                  </a:extLst>
                </a:gridCol>
                <a:gridCol w="861335">
                  <a:extLst>
                    <a:ext uri="{9D8B030D-6E8A-4147-A177-3AD203B41FA5}">
                      <a16:colId xmlns:a16="http://schemas.microsoft.com/office/drawing/2014/main" val="2038412079"/>
                    </a:ext>
                  </a:extLst>
                </a:gridCol>
              </a:tblGrid>
              <a:tr h="291392">
                <a:tc>
                  <a:txBody>
                    <a:bodyPr/>
                    <a:lstStyle/>
                    <a:p>
                      <a:r>
                        <a:rPr lang="en-US" dirty="0"/>
                        <a:t>Q1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GT" sz="1800" dirty="0">
                          <a:solidFill>
                            <a:schemeClr val="bg1"/>
                          </a:solidFill>
                        </a:rPr>
                        <a:t>69% </a:t>
                      </a:r>
                      <a:endParaRPr lang="es-C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085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Q5</a:t>
                      </a:r>
                      <a:endParaRPr lang="es-CO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27%</a:t>
                      </a:r>
                      <a:endParaRPr lang="es-CO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19337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F56AFD37-D136-4D30-8A41-448D959FF633}"/>
              </a:ext>
            </a:extLst>
          </p:cNvPr>
          <p:cNvGraphicFramePr>
            <a:graphicFrameLocks noGrp="1"/>
          </p:cNvGraphicFramePr>
          <p:nvPr/>
        </p:nvGraphicFramePr>
        <p:xfrm>
          <a:off x="4691921" y="4589926"/>
          <a:ext cx="2578309" cy="1226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3154">
                  <a:extLst>
                    <a:ext uri="{9D8B030D-6E8A-4147-A177-3AD203B41FA5}">
                      <a16:colId xmlns:a16="http://schemas.microsoft.com/office/drawing/2014/main" val="3293860673"/>
                    </a:ext>
                  </a:extLst>
                </a:gridCol>
                <a:gridCol w="1275155">
                  <a:extLst>
                    <a:ext uri="{9D8B030D-6E8A-4147-A177-3AD203B41FA5}">
                      <a16:colId xmlns:a16="http://schemas.microsoft.com/office/drawing/2014/main" val="2038412079"/>
                    </a:ext>
                  </a:extLst>
                </a:gridCol>
              </a:tblGrid>
              <a:tr h="60890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Rural</a:t>
                      </a:r>
                      <a:endParaRPr lang="es-CO" sz="24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2400" dirty="0">
                          <a:solidFill>
                            <a:schemeClr val="bg1"/>
                          </a:solidFill>
                        </a:rPr>
                        <a:t>70% </a:t>
                      </a:r>
                      <a:endParaRPr lang="es-CO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85048"/>
                  </a:ext>
                </a:extLst>
              </a:tr>
              <a:tr h="61735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Urbano</a:t>
                      </a:r>
                      <a:endParaRPr lang="es-CO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47%</a:t>
                      </a:r>
                      <a:endParaRPr lang="es-CO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19337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CC1C6140-320F-4064-B74A-8E032445B667}"/>
              </a:ext>
            </a:extLst>
          </p:cNvPr>
          <p:cNvGraphicFramePr>
            <a:graphicFrameLocks noGrp="1"/>
          </p:cNvGraphicFramePr>
          <p:nvPr/>
        </p:nvGraphicFramePr>
        <p:xfrm>
          <a:off x="8669094" y="3681657"/>
          <a:ext cx="1754603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3268">
                  <a:extLst>
                    <a:ext uri="{9D8B030D-6E8A-4147-A177-3AD203B41FA5}">
                      <a16:colId xmlns:a16="http://schemas.microsoft.com/office/drawing/2014/main" val="3293860673"/>
                    </a:ext>
                  </a:extLst>
                </a:gridCol>
                <a:gridCol w="861335">
                  <a:extLst>
                    <a:ext uri="{9D8B030D-6E8A-4147-A177-3AD203B41FA5}">
                      <a16:colId xmlns:a16="http://schemas.microsoft.com/office/drawing/2014/main" val="2038412079"/>
                    </a:ext>
                  </a:extLst>
                </a:gridCol>
              </a:tblGrid>
              <a:tr h="291392">
                <a:tc>
                  <a:txBody>
                    <a:bodyPr/>
                    <a:lstStyle/>
                    <a:p>
                      <a:r>
                        <a:rPr lang="en-US" dirty="0"/>
                        <a:t>Q1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GT" sz="1800" dirty="0">
                          <a:solidFill>
                            <a:schemeClr val="bg1"/>
                          </a:solidFill>
                        </a:rPr>
                        <a:t>46% </a:t>
                      </a:r>
                      <a:endParaRPr lang="es-CO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085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Q5</a:t>
                      </a:r>
                      <a:endParaRPr lang="es-CO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89%</a:t>
                      </a:r>
                      <a:endParaRPr lang="es-CO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1933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DB757F92-F329-4D8C-93E6-AC5002AA2154}"/>
              </a:ext>
            </a:extLst>
          </p:cNvPr>
          <p:cNvGraphicFramePr>
            <a:graphicFrameLocks noGrp="1"/>
          </p:cNvGraphicFramePr>
          <p:nvPr/>
        </p:nvGraphicFramePr>
        <p:xfrm>
          <a:off x="8285923" y="4554106"/>
          <a:ext cx="2578309" cy="1226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3154">
                  <a:extLst>
                    <a:ext uri="{9D8B030D-6E8A-4147-A177-3AD203B41FA5}">
                      <a16:colId xmlns:a16="http://schemas.microsoft.com/office/drawing/2014/main" val="3293860673"/>
                    </a:ext>
                  </a:extLst>
                </a:gridCol>
                <a:gridCol w="1275155">
                  <a:extLst>
                    <a:ext uri="{9D8B030D-6E8A-4147-A177-3AD203B41FA5}">
                      <a16:colId xmlns:a16="http://schemas.microsoft.com/office/drawing/2014/main" val="2038412079"/>
                    </a:ext>
                  </a:extLst>
                </a:gridCol>
              </a:tblGrid>
              <a:tr h="60890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Rural</a:t>
                      </a:r>
                      <a:endParaRPr lang="es-CO" sz="24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2400" dirty="0">
                          <a:solidFill>
                            <a:schemeClr val="bg1"/>
                          </a:solidFill>
                        </a:rPr>
                        <a:t>45% </a:t>
                      </a:r>
                      <a:endParaRPr lang="es-CO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85048"/>
                  </a:ext>
                </a:extLst>
              </a:tr>
              <a:tr h="61735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Urbano</a:t>
                      </a:r>
                      <a:endParaRPr lang="es-CO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75%</a:t>
                      </a:r>
                      <a:endParaRPr lang="es-CO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19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382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-27384"/>
            <a:ext cx="12192000" cy="68853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EB1F694-3FCB-A74B-8688-BAAB460C3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0" y="-10606"/>
            <a:ext cx="5143500" cy="68580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CA8FE72-2D7D-C740-8D6D-5812AB0B810B}"/>
              </a:ext>
            </a:extLst>
          </p:cNvPr>
          <p:cNvSpPr txBox="1"/>
          <p:nvPr/>
        </p:nvSpPr>
        <p:spPr>
          <a:xfrm>
            <a:off x="458074" y="1102101"/>
            <a:ext cx="61323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3200" dirty="0">
                <a:solidFill>
                  <a:schemeClr val="bg1"/>
                </a:solidFill>
              </a:rPr>
              <a:t>Para evitar el “Efecto Mateo” necesitamos que nuestras escuelas garanticen que el 100% de los estudiantes de 3er grado comprendan lo que leen</a:t>
            </a:r>
          </a:p>
          <a:p>
            <a:endParaRPr lang="es-VE" sz="3200" dirty="0">
              <a:solidFill>
                <a:schemeClr val="bg1"/>
              </a:solidFill>
            </a:endParaRPr>
          </a:p>
          <a:p>
            <a:r>
              <a:rPr lang="es-VE" sz="3200" dirty="0">
                <a:solidFill>
                  <a:schemeClr val="bg1"/>
                </a:solidFill>
              </a:rPr>
              <a:t>Así todos podrán leer para aprender</a:t>
            </a:r>
          </a:p>
          <a:p>
            <a:endParaRPr lang="es-VE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5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358980" y="1589111"/>
            <a:ext cx="2519247" cy="888110"/>
            <a:chOff x="0" y="0"/>
            <a:chExt cx="1476773" cy="52060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76773" cy="520607"/>
            </a:xfrm>
            <a:custGeom>
              <a:avLst/>
              <a:gdLst/>
              <a:ahLst/>
              <a:cxnLst/>
              <a:rect l="l" t="t" r="r" b="b"/>
              <a:pathLst>
                <a:path w="1476773" h="520607">
                  <a:moveTo>
                    <a:pt x="0" y="0"/>
                  </a:moveTo>
                  <a:lnTo>
                    <a:pt x="1476773" y="0"/>
                  </a:lnTo>
                  <a:lnTo>
                    <a:pt x="1476773" y="520607"/>
                  </a:lnTo>
                  <a:lnTo>
                    <a:pt x="0" y="520607"/>
                  </a:lnTo>
                  <a:close/>
                </a:path>
              </a:pathLst>
            </a:custGeom>
            <a:solidFill>
              <a:srgbClr val="FFA173">
                <a:alpha val="70980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358980" y="2547901"/>
            <a:ext cx="2519247" cy="888110"/>
            <a:chOff x="0" y="0"/>
            <a:chExt cx="1476773" cy="52060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76773" cy="520607"/>
            </a:xfrm>
            <a:custGeom>
              <a:avLst/>
              <a:gdLst/>
              <a:ahLst/>
              <a:cxnLst/>
              <a:rect l="l" t="t" r="r" b="b"/>
              <a:pathLst>
                <a:path w="1476773" h="520607">
                  <a:moveTo>
                    <a:pt x="0" y="0"/>
                  </a:moveTo>
                  <a:lnTo>
                    <a:pt x="1476773" y="0"/>
                  </a:lnTo>
                  <a:lnTo>
                    <a:pt x="1476773" y="520607"/>
                  </a:lnTo>
                  <a:lnTo>
                    <a:pt x="0" y="520607"/>
                  </a:lnTo>
                  <a:close/>
                </a:path>
              </a:pathLst>
            </a:custGeom>
            <a:solidFill>
              <a:srgbClr val="FFA173">
                <a:alpha val="70980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358980" y="3526691"/>
            <a:ext cx="2519247" cy="888110"/>
            <a:chOff x="0" y="0"/>
            <a:chExt cx="1476773" cy="52060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6773" cy="520607"/>
            </a:xfrm>
            <a:custGeom>
              <a:avLst/>
              <a:gdLst/>
              <a:ahLst/>
              <a:cxnLst/>
              <a:rect l="l" t="t" r="r" b="b"/>
              <a:pathLst>
                <a:path w="1476773" h="520607">
                  <a:moveTo>
                    <a:pt x="0" y="0"/>
                  </a:moveTo>
                  <a:lnTo>
                    <a:pt x="1476773" y="0"/>
                  </a:lnTo>
                  <a:lnTo>
                    <a:pt x="1476773" y="520607"/>
                  </a:lnTo>
                  <a:lnTo>
                    <a:pt x="0" y="520607"/>
                  </a:lnTo>
                  <a:close/>
                </a:path>
              </a:pathLst>
            </a:custGeom>
            <a:solidFill>
              <a:srgbClr val="FFA173">
                <a:alpha val="70980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58980" y="4498241"/>
            <a:ext cx="2519247" cy="888110"/>
            <a:chOff x="0" y="0"/>
            <a:chExt cx="1476773" cy="52060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76773" cy="520607"/>
            </a:xfrm>
            <a:custGeom>
              <a:avLst/>
              <a:gdLst/>
              <a:ahLst/>
              <a:cxnLst/>
              <a:rect l="l" t="t" r="r" b="b"/>
              <a:pathLst>
                <a:path w="1476773" h="520607">
                  <a:moveTo>
                    <a:pt x="0" y="0"/>
                  </a:moveTo>
                  <a:lnTo>
                    <a:pt x="1476773" y="0"/>
                  </a:lnTo>
                  <a:lnTo>
                    <a:pt x="1476773" y="520607"/>
                  </a:lnTo>
                  <a:lnTo>
                    <a:pt x="0" y="520607"/>
                  </a:lnTo>
                  <a:close/>
                </a:path>
              </a:pathLst>
            </a:custGeom>
            <a:solidFill>
              <a:srgbClr val="FFA173">
                <a:alpha val="70980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58980" y="5512822"/>
            <a:ext cx="2519247" cy="888110"/>
            <a:chOff x="0" y="0"/>
            <a:chExt cx="1476773" cy="52060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76773" cy="520607"/>
            </a:xfrm>
            <a:custGeom>
              <a:avLst/>
              <a:gdLst/>
              <a:ahLst/>
              <a:cxnLst/>
              <a:rect l="l" t="t" r="r" b="b"/>
              <a:pathLst>
                <a:path w="1476773" h="520607">
                  <a:moveTo>
                    <a:pt x="0" y="0"/>
                  </a:moveTo>
                  <a:lnTo>
                    <a:pt x="1476773" y="0"/>
                  </a:lnTo>
                  <a:lnTo>
                    <a:pt x="1476773" y="520607"/>
                  </a:lnTo>
                  <a:lnTo>
                    <a:pt x="0" y="520607"/>
                  </a:lnTo>
                  <a:close/>
                </a:path>
              </a:pathLst>
            </a:custGeom>
            <a:solidFill>
              <a:srgbClr val="FFA173">
                <a:alpha val="70980"/>
              </a:srgbClr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0" y="-3754"/>
            <a:ext cx="12192000" cy="876949"/>
          </a:xfrm>
          <a:prstGeom prst="rect">
            <a:avLst/>
          </a:prstGeom>
          <a:solidFill>
            <a:srgbClr val="F68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algn="ctr">
              <a:defRPr sz="36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PA" dirty="0"/>
              <a:t>Causas escolares del bajo desempeño </a:t>
            </a:r>
            <a:r>
              <a:rPr lang="es-PA" dirty="0">
                <a:solidFill>
                  <a:schemeClr val="tx1"/>
                </a:solidFill>
              </a:rPr>
              <a:t>y qué propone ATAL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45934" y="6563596"/>
            <a:ext cx="24706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sz="1200"/>
          </a:p>
        </p:txBody>
      </p:sp>
      <p:sp>
        <p:nvSpPr>
          <p:cNvPr id="19" name="TextBox 19"/>
          <p:cNvSpPr txBox="1"/>
          <p:nvPr/>
        </p:nvSpPr>
        <p:spPr>
          <a:xfrm>
            <a:off x="615950" y="1468016"/>
            <a:ext cx="446485" cy="1011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645B53"/>
                </a:solidFill>
                <a:latin typeface="Open Sans Extra Bold"/>
              </a:rPr>
              <a:t>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16551" y="1652167"/>
            <a:ext cx="2244566" cy="752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s-PA" sz="1600">
                <a:solidFill>
                  <a:srgbClr val="645B53"/>
                </a:solidFill>
                <a:latin typeface="Poppins Light"/>
              </a:rPr>
              <a:t>Preescolar no prepara adecuadamente para la  lectura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15950" y="2426806"/>
            <a:ext cx="446485" cy="1011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645B53"/>
                </a:solidFill>
                <a:latin typeface="Open Sans Extra Bold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5950" y="3405596"/>
            <a:ext cx="446485" cy="1011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645B53"/>
                </a:solidFill>
                <a:latin typeface="Open Sans Extra Bold"/>
              </a:rPr>
              <a:t>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15950" y="4390290"/>
            <a:ext cx="446485" cy="1011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645B53"/>
                </a:solidFill>
                <a:latin typeface="Open Sans Extra Bold"/>
              </a:rPr>
              <a:t>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15950" y="5362849"/>
            <a:ext cx="446485" cy="1011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645B53"/>
                </a:solidFill>
                <a:latin typeface="Open Sans Extra Bold"/>
              </a:rPr>
              <a:t>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96320" y="2732848"/>
            <a:ext cx="2244566" cy="502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s-PA" sz="1600">
                <a:solidFill>
                  <a:srgbClr val="645B53"/>
                </a:solidFill>
                <a:latin typeface="Poppins Light"/>
              </a:rPr>
              <a:t>Ausencia de materiales adecuados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16551" y="3691212"/>
            <a:ext cx="2244566" cy="502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s-PA" sz="1600">
                <a:solidFill>
                  <a:srgbClr val="645B53"/>
                </a:solidFill>
                <a:latin typeface="Poppins Light"/>
              </a:rPr>
              <a:t>Ausencia de evaluación formativa temprana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16551" y="4561296"/>
            <a:ext cx="2244566" cy="759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s-PA" sz="1600">
                <a:solidFill>
                  <a:srgbClr val="645B53"/>
                </a:solidFill>
                <a:latin typeface="Poppins Light"/>
              </a:rPr>
              <a:t>Maestros sin habilidad pedagógica para alfabetizar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516551" y="5680068"/>
            <a:ext cx="2244566" cy="502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s-PA" sz="1600">
                <a:solidFill>
                  <a:srgbClr val="645B53"/>
                </a:solidFill>
                <a:latin typeface="Poppins Light"/>
              </a:rPr>
              <a:t>Falta de un método adecuado al contexto</a:t>
            </a:r>
          </a:p>
        </p:txBody>
      </p:sp>
      <p:pic>
        <p:nvPicPr>
          <p:cNvPr id="42" name="Picture 20">
            <a:extLst>
              <a:ext uri="{FF2B5EF4-FFF2-40B4-BE49-F238E27FC236}">
                <a16:creationId xmlns:a16="http://schemas.microsoft.com/office/drawing/2014/main" id="{4C6834CB-2C2B-B84E-AAF3-8A9A916282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77" y="6062133"/>
            <a:ext cx="1491522" cy="1055757"/>
          </a:xfrm>
          <a:prstGeom prst="rect">
            <a:avLst/>
          </a:prstGeom>
        </p:spPr>
      </p:pic>
      <p:grpSp>
        <p:nvGrpSpPr>
          <p:cNvPr id="43" name="Group 14">
            <a:extLst>
              <a:ext uri="{FF2B5EF4-FFF2-40B4-BE49-F238E27FC236}">
                <a16:creationId xmlns:a16="http://schemas.microsoft.com/office/drawing/2014/main" id="{C4E575CB-6A75-DC40-B69B-3E7164A3BC2D}"/>
              </a:ext>
            </a:extLst>
          </p:cNvPr>
          <p:cNvGrpSpPr/>
          <p:nvPr/>
        </p:nvGrpSpPr>
        <p:grpSpPr>
          <a:xfrm>
            <a:off x="4076621" y="1572441"/>
            <a:ext cx="7372350" cy="903901"/>
            <a:chOff x="0" y="0"/>
            <a:chExt cx="6692556" cy="820554"/>
          </a:xfrm>
        </p:grpSpPr>
        <p:sp>
          <p:nvSpPr>
            <p:cNvPr id="44" name="Freeform 15">
              <a:extLst>
                <a:ext uri="{FF2B5EF4-FFF2-40B4-BE49-F238E27FC236}">
                  <a16:creationId xmlns:a16="http://schemas.microsoft.com/office/drawing/2014/main" id="{6A35F277-D493-694A-886F-CD9E2D47F4AD}"/>
                </a:ext>
              </a:extLst>
            </p:cNvPr>
            <p:cNvSpPr/>
            <p:nvPr/>
          </p:nvSpPr>
          <p:spPr>
            <a:xfrm>
              <a:off x="0" y="0"/>
              <a:ext cx="6692556" cy="820554"/>
            </a:xfrm>
            <a:custGeom>
              <a:avLst/>
              <a:gdLst/>
              <a:ahLst/>
              <a:cxnLst/>
              <a:rect l="l" t="t" r="r" b="b"/>
              <a:pathLst>
                <a:path w="6692556" h="820554">
                  <a:moveTo>
                    <a:pt x="0" y="0"/>
                  </a:moveTo>
                  <a:lnTo>
                    <a:pt x="0" y="820554"/>
                  </a:lnTo>
                  <a:lnTo>
                    <a:pt x="6692556" y="820554"/>
                  </a:lnTo>
                  <a:lnTo>
                    <a:pt x="6692556" y="0"/>
                  </a:lnTo>
                  <a:lnTo>
                    <a:pt x="0" y="0"/>
                  </a:lnTo>
                  <a:close/>
                  <a:moveTo>
                    <a:pt x="6631596" y="759594"/>
                  </a:moveTo>
                  <a:lnTo>
                    <a:pt x="59690" y="759594"/>
                  </a:lnTo>
                  <a:lnTo>
                    <a:pt x="59690" y="59690"/>
                  </a:lnTo>
                  <a:lnTo>
                    <a:pt x="6631596" y="59690"/>
                  </a:lnTo>
                  <a:lnTo>
                    <a:pt x="6631596" y="759594"/>
                  </a:lnTo>
                  <a:close/>
                </a:path>
              </a:pathLst>
            </a:custGeom>
            <a:solidFill>
              <a:srgbClr val="6CDDAA"/>
            </a:solidFill>
          </p:spPr>
        </p:sp>
      </p:grpSp>
      <p:sp>
        <p:nvSpPr>
          <p:cNvPr id="45" name="TextBox 17">
            <a:extLst>
              <a:ext uri="{FF2B5EF4-FFF2-40B4-BE49-F238E27FC236}">
                <a16:creationId xmlns:a16="http://schemas.microsoft.com/office/drawing/2014/main" id="{82D546FE-402F-F844-9E20-1F825B4BBAE3}"/>
              </a:ext>
            </a:extLst>
          </p:cNvPr>
          <p:cNvSpPr txBox="1"/>
          <p:nvPr/>
        </p:nvSpPr>
        <p:spPr>
          <a:xfrm>
            <a:off x="5658555" y="6555922"/>
            <a:ext cx="24706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sz="1200"/>
          </a:p>
        </p:txBody>
      </p:sp>
      <p:sp>
        <p:nvSpPr>
          <p:cNvPr id="46" name="TextBox 18">
            <a:extLst>
              <a:ext uri="{FF2B5EF4-FFF2-40B4-BE49-F238E27FC236}">
                <a16:creationId xmlns:a16="http://schemas.microsoft.com/office/drawing/2014/main" id="{08E6B3F1-DB11-0E49-BB0F-8D88DE636B00}"/>
              </a:ext>
            </a:extLst>
          </p:cNvPr>
          <p:cNvSpPr txBox="1"/>
          <p:nvPr/>
        </p:nvSpPr>
        <p:spPr>
          <a:xfrm>
            <a:off x="8967560" y="5604978"/>
            <a:ext cx="26611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lang="es-PA" sz="1200"/>
          </a:p>
        </p:txBody>
      </p:sp>
      <p:sp>
        <p:nvSpPr>
          <p:cNvPr id="47" name="TextBox 29">
            <a:extLst>
              <a:ext uri="{FF2B5EF4-FFF2-40B4-BE49-F238E27FC236}">
                <a16:creationId xmlns:a16="http://schemas.microsoft.com/office/drawing/2014/main" id="{FB6AE134-3728-4E44-AD57-D17F8BFD5225}"/>
              </a:ext>
            </a:extLst>
          </p:cNvPr>
          <p:cNvSpPr txBox="1"/>
          <p:nvPr/>
        </p:nvSpPr>
        <p:spPr>
          <a:xfrm>
            <a:off x="4196172" y="1787383"/>
            <a:ext cx="7252799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49"/>
              </a:lnSpc>
            </a:pPr>
            <a:r>
              <a:rPr lang="es-PA" sz="1600">
                <a:solidFill>
                  <a:srgbClr val="645B53"/>
                </a:solidFill>
                <a:latin typeface="Poppins Light"/>
              </a:rPr>
              <a:t>Diseñamos un programa de atención y preparación para la lectoescritura en preescolar (transición)</a:t>
            </a:r>
          </a:p>
        </p:txBody>
      </p:sp>
      <p:grpSp>
        <p:nvGrpSpPr>
          <p:cNvPr id="48" name="Group 30">
            <a:extLst>
              <a:ext uri="{FF2B5EF4-FFF2-40B4-BE49-F238E27FC236}">
                <a16:creationId xmlns:a16="http://schemas.microsoft.com/office/drawing/2014/main" id="{CC733136-00E4-844E-8094-FBD23615EE0D}"/>
              </a:ext>
            </a:extLst>
          </p:cNvPr>
          <p:cNvGrpSpPr/>
          <p:nvPr/>
        </p:nvGrpSpPr>
        <p:grpSpPr>
          <a:xfrm>
            <a:off x="4076621" y="2524436"/>
            <a:ext cx="7372350" cy="903901"/>
            <a:chOff x="0" y="0"/>
            <a:chExt cx="6692556" cy="820554"/>
          </a:xfrm>
        </p:grpSpPr>
        <p:sp>
          <p:nvSpPr>
            <p:cNvPr id="49" name="Freeform 31">
              <a:extLst>
                <a:ext uri="{FF2B5EF4-FFF2-40B4-BE49-F238E27FC236}">
                  <a16:creationId xmlns:a16="http://schemas.microsoft.com/office/drawing/2014/main" id="{7B122D7A-C76A-6B4A-AD78-7BEE6D9B1C55}"/>
                </a:ext>
              </a:extLst>
            </p:cNvPr>
            <p:cNvSpPr/>
            <p:nvPr/>
          </p:nvSpPr>
          <p:spPr>
            <a:xfrm>
              <a:off x="0" y="0"/>
              <a:ext cx="6692556" cy="820554"/>
            </a:xfrm>
            <a:custGeom>
              <a:avLst/>
              <a:gdLst/>
              <a:ahLst/>
              <a:cxnLst/>
              <a:rect l="l" t="t" r="r" b="b"/>
              <a:pathLst>
                <a:path w="6692556" h="820554">
                  <a:moveTo>
                    <a:pt x="0" y="0"/>
                  </a:moveTo>
                  <a:lnTo>
                    <a:pt x="0" y="820554"/>
                  </a:lnTo>
                  <a:lnTo>
                    <a:pt x="6692556" y="820554"/>
                  </a:lnTo>
                  <a:lnTo>
                    <a:pt x="6692556" y="0"/>
                  </a:lnTo>
                  <a:lnTo>
                    <a:pt x="0" y="0"/>
                  </a:lnTo>
                  <a:close/>
                  <a:moveTo>
                    <a:pt x="6631596" y="759594"/>
                  </a:moveTo>
                  <a:lnTo>
                    <a:pt x="59690" y="759594"/>
                  </a:lnTo>
                  <a:lnTo>
                    <a:pt x="59690" y="59690"/>
                  </a:lnTo>
                  <a:lnTo>
                    <a:pt x="6631596" y="59690"/>
                  </a:lnTo>
                  <a:lnTo>
                    <a:pt x="6631596" y="759594"/>
                  </a:lnTo>
                  <a:close/>
                </a:path>
              </a:pathLst>
            </a:custGeom>
            <a:solidFill>
              <a:srgbClr val="6CDDAA"/>
            </a:solidFill>
          </p:spPr>
        </p:sp>
      </p:grpSp>
      <p:sp>
        <p:nvSpPr>
          <p:cNvPr id="50" name="TextBox 32">
            <a:extLst>
              <a:ext uri="{FF2B5EF4-FFF2-40B4-BE49-F238E27FC236}">
                <a16:creationId xmlns:a16="http://schemas.microsoft.com/office/drawing/2014/main" id="{BD5F72B1-D9CA-1040-85F8-654137F90C7A}"/>
              </a:ext>
            </a:extLst>
          </p:cNvPr>
          <p:cNvSpPr txBox="1"/>
          <p:nvPr/>
        </p:nvSpPr>
        <p:spPr>
          <a:xfrm>
            <a:off x="4196172" y="2627158"/>
            <a:ext cx="7252799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49"/>
              </a:lnSpc>
            </a:pPr>
            <a:r>
              <a:rPr lang="es-PA" sz="1600">
                <a:solidFill>
                  <a:srgbClr val="645B53"/>
                </a:solidFill>
                <a:latin typeface="Poppins Light"/>
              </a:rPr>
              <a:t>Diseñamos materiales para la enseñaza de la lectoescritura para docentes y estudiantes: programa de lectoescritura para transición y primer grado + programa de remediación para 2do y 3ro</a:t>
            </a:r>
          </a:p>
        </p:txBody>
      </p:sp>
      <p:grpSp>
        <p:nvGrpSpPr>
          <p:cNvPr id="51" name="Group 33">
            <a:extLst>
              <a:ext uri="{FF2B5EF4-FFF2-40B4-BE49-F238E27FC236}">
                <a16:creationId xmlns:a16="http://schemas.microsoft.com/office/drawing/2014/main" id="{0530B125-39F7-3E4C-ADF6-AFBF4360CFD8}"/>
              </a:ext>
            </a:extLst>
          </p:cNvPr>
          <p:cNvGrpSpPr/>
          <p:nvPr/>
        </p:nvGrpSpPr>
        <p:grpSpPr>
          <a:xfrm>
            <a:off x="4076621" y="3503225"/>
            <a:ext cx="7372350" cy="903901"/>
            <a:chOff x="0" y="0"/>
            <a:chExt cx="6692556" cy="820554"/>
          </a:xfrm>
        </p:grpSpPr>
        <p:sp>
          <p:nvSpPr>
            <p:cNvPr id="52" name="Freeform 34">
              <a:extLst>
                <a:ext uri="{FF2B5EF4-FFF2-40B4-BE49-F238E27FC236}">
                  <a16:creationId xmlns:a16="http://schemas.microsoft.com/office/drawing/2014/main" id="{628C9350-6D0A-244A-BDB3-900FA92A0B91}"/>
                </a:ext>
              </a:extLst>
            </p:cNvPr>
            <p:cNvSpPr/>
            <p:nvPr/>
          </p:nvSpPr>
          <p:spPr>
            <a:xfrm>
              <a:off x="0" y="0"/>
              <a:ext cx="6692556" cy="820554"/>
            </a:xfrm>
            <a:custGeom>
              <a:avLst/>
              <a:gdLst/>
              <a:ahLst/>
              <a:cxnLst/>
              <a:rect l="l" t="t" r="r" b="b"/>
              <a:pathLst>
                <a:path w="6692556" h="820554">
                  <a:moveTo>
                    <a:pt x="0" y="0"/>
                  </a:moveTo>
                  <a:lnTo>
                    <a:pt x="0" y="820554"/>
                  </a:lnTo>
                  <a:lnTo>
                    <a:pt x="6692556" y="820554"/>
                  </a:lnTo>
                  <a:lnTo>
                    <a:pt x="6692556" y="0"/>
                  </a:lnTo>
                  <a:lnTo>
                    <a:pt x="0" y="0"/>
                  </a:lnTo>
                  <a:close/>
                  <a:moveTo>
                    <a:pt x="6631596" y="759594"/>
                  </a:moveTo>
                  <a:lnTo>
                    <a:pt x="59690" y="759594"/>
                  </a:lnTo>
                  <a:lnTo>
                    <a:pt x="59690" y="59690"/>
                  </a:lnTo>
                  <a:lnTo>
                    <a:pt x="6631596" y="59690"/>
                  </a:lnTo>
                  <a:lnTo>
                    <a:pt x="6631596" y="759594"/>
                  </a:lnTo>
                  <a:close/>
                </a:path>
              </a:pathLst>
            </a:custGeom>
            <a:solidFill>
              <a:srgbClr val="6CDDAA"/>
            </a:solidFill>
          </p:spPr>
        </p:sp>
      </p:grpSp>
      <p:sp>
        <p:nvSpPr>
          <p:cNvPr id="53" name="TextBox 35">
            <a:extLst>
              <a:ext uri="{FF2B5EF4-FFF2-40B4-BE49-F238E27FC236}">
                <a16:creationId xmlns:a16="http://schemas.microsoft.com/office/drawing/2014/main" id="{F4C660BF-FF04-A84F-A6B9-9DECF5FD6100}"/>
              </a:ext>
            </a:extLst>
          </p:cNvPr>
          <p:cNvSpPr txBox="1"/>
          <p:nvPr/>
        </p:nvSpPr>
        <p:spPr>
          <a:xfrm>
            <a:off x="4196172" y="3717066"/>
            <a:ext cx="7252799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49"/>
              </a:lnSpc>
            </a:pPr>
            <a:r>
              <a:rPr lang="es-PA" sz="1600">
                <a:solidFill>
                  <a:srgbClr val="645B53"/>
                </a:solidFill>
                <a:latin typeface="Poppins Light"/>
              </a:rPr>
              <a:t>Introdujimos evaluaciones de uso formativo para los docentes desde transición: prueba precursores, EGRA, La Loba, La cigueña</a:t>
            </a:r>
          </a:p>
        </p:txBody>
      </p:sp>
      <p:grpSp>
        <p:nvGrpSpPr>
          <p:cNvPr id="54" name="Group 36">
            <a:extLst>
              <a:ext uri="{FF2B5EF4-FFF2-40B4-BE49-F238E27FC236}">
                <a16:creationId xmlns:a16="http://schemas.microsoft.com/office/drawing/2014/main" id="{0FEEC3E9-EA3B-464C-9597-C2B8A3A598AD}"/>
              </a:ext>
            </a:extLst>
          </p:cNvPr>
          <p:cNvGrpSpPr/>
          <p:nvPr/>
        </p:nvGrpSpPr>
        <p:grpSpPr>
          <a:xfrm>
            <a:off x="4076621" y="4474775"/>
            <a:ext cx="7372350" cy="903901"/>
            <a:chOff x="0" y="0"/>
            <a:chExt cx="6692556" cy="820554"/>
          </a:xfrm>
        </p:grpSpPr>
        <p:sp>
          <p:nvSpPr>
            <p:cNvPr id="55" name="Freeform 37">
              <a:extLst>
                <a:ext uri="{FF2B5EF4-FFF2-40B4-BE49-F238E27FC236}">
                  <a16:creationId xmlns:a16="http://schemas.microsoft.com/office/drawing/2014/main" id="{D07844AB-45E3-F24B-93BB-123EBC052AAF}"/>
                </a:ext>
              </a:extLst>
            </p:cNvPr>
            <p:cNvSpPr/>
            <p:nvPr/>
          </p:nvSpPr>
          <p:spPr>
            <a:xfrm>
              <a:off x="0" y="0"/>
              <a:ext cx="6692556" cy="820554"/>
            </a:xfrm>
            <a:custGeom>
              <a:avLst/>
              <a:gdLst/>
              <a:ahLst/>
              <a:cxnLst/>
              <a:rect l="l" t="t" r="r" b="b"/>
              <a:pathLst>
                <a:path w="6692556" h="820554">
                  <a:moveTo>
                    <a:pt x="0" y="0"/>
                  </a:moveTo>
                  <a:lnTo>
                    <a:pt x="0" y="820554"/>
                  </a:lnTo>
                  <a:lnTo>
                    <a:pt x="6692556" y="820554"/>
                  </a:lnTo>
                  <a:lnTo>
                    <a:pt x="6692556" y="0"/>
                  </a:lnTo>
                  <a:lnTo>
                    <a:pt x="0" y="0"/>
                  </a:lnTo>
                  <a:close/>
                  <a:moveTo>
                    <a:pt x="6631596" y="759594"/>
                  </a:moveTo>
                  <a:lnTo>
                    <a:pt x="59690" y="759594"/>
                  </a:lnTo>
                  <a:lnTo>
                    <a:pt x="59690" y="59690"/>
                  </a:lnTo>
                  <a:lnTo>
                    <a:pt x="6631596" y="59690"/>
                  </a:lnTo>
                  <a:lnTo>
                    <a:pt x="6631596" y="759594"/>
                  </a:lnTo>
                  <a:close/>
                </a:path>
              </a:pathLst>
            </a:custGeom>
            <a:solidFill>
              <a:srgbClr val="6CDDAA"/>
            </a:solidFill>
          </p:spPr>
        </p:sp>
      </p:grpSp>
      <p:sp>
        <p:nvSpPr>
          <p:cNvPr id="56" name="TextBox 38">
            <a:extLst>
              <a:ext uri="{FF2B5EF4-FFF2-40B4-BE49-F238E27FC236}">
                <a16:creationId xmlns:a16="http://schemas.microsoft.com/office/drawing/2014/main" id="{BA20E817-C122-8944-9BB8-9A106DAD6CA4}"/>
              </a:ext>
            </a:extLst>
          </p:cNvPr>
          <p:cNvSpPr txBox="1"/>
          <p:nvPr/>
        </p:nvSpPr>
        <p:spPr>
          <a:xfrm>
            <a:off x="4196172" y="4688616"/>
            <a:ext cx="7252799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49"/>
              </a:lnSpc>
            </a:pPr>
            <a:r>
              <a:rPr lang="es-PA" sz="1600">
                <a:solidFill>
                  <a:srgbClr val="645B53"/>
                </a:solidFill>
                <a:latin typeface="Poppins Light"/>
              </a:rPr>
              <a:t>Diseñamos un plan de formación para: maestros, coodinadores y rectores, así como una estrategia de acompañamiento (PTA)</a:t>
            </a:r>
          </a:p>
        </p:txBody>
      </p:sp>
      <p:grpSp>
        <p:nvGrpSpPr>
          <p:cNvPr id="57" name="Group 39">
            <a:extLst>
              <a:ext uri="{FF2B5EF4-FFF2-40B4-BE49-F238E27FC236}">
                <a16:creationId xmlns:a16="http://schemas.microsoft.com/office/drawing/2014/main" id="{33D5A088-1707-EE49-8874-20CDE4438581}"/>
              </a:ext>
            </a:extLst>
          </p:cNvPr>
          <p:cNvGrpSpPr/>
          <p:nvPr/>
        </p:nvGrpSpPr>
        <p:grpSpPr>
          <a:xfrm>
            <a:off x="4076621" y="5481379"/>
            <a:ext cx="7372350" cy="903901"/>
            <a:chOff x="0" y="0"/>
            <a:chExt cx="6692556" cy="820554"/>
          </a:xfrm>
        </p:grpSpPr>
        <p:sp>
          <p:nvSpPr>
            <p:cNvPr id="58" name="Freeform 40">
              <a:extLst>
                <a:ext uri="{FF2B5EF4-FFF2-40B4-BE49-F238E27FC236}">
                  <a16:creationId xmlns:a16="http://schemas.microsoft.com/office/drawing/2014/main" id="{0757E090-0D5D-2540-B3F0-66AF437495B8}"/>
                </a:ext>
              </a:extLst>
            </p:cNvPr>
            <p:cNvSpPr/>
            <p:nvPr/>
          </p:nvSpPr>
          <p:spPr>
            <a:xfrm>
              <a:off x="0" y="0"/>
              <a:ext cx="6692556" cy="820554"/>
            </a:xfrm>
            <a:custGeom>
              <a:avLst/>
              <a:gdLst/>
              <a:ahLst/>
              <a:cxnLst/>
              <a:rect l="l" t="t" r="r" b="b"/>
              <a:pathLst>
                <a:path w="6692556" h="820554">
                  <a:moveTo>
                    <a:pt x="0" y="0"/>
                  </a:moveTo>
                  <a:lnTo>
                    <a:pt x="0" y="820554"/>
                  </a:lnTo>
                  <a:lnTo>
                    <a:pt x="6692556" y="820554"/>
                  </a:lnTo>
                  <a:lnTo>
                    <a:pt x="6692556" y="0"/>
                  </a:lnTo>
                  <a:lnTo>
                    <a:pt x="0" y="0"/>
                  </a:lnTo>
                  <a:close/>
                  <a:moveTo>
                    <a:pt x="6631596" y="759594"/>
                  </a:moveTo>
                  <a:lnTo>
                    <a:pt x="59690" y="759594"/>
                  </a:lnTo>
                  <a:lnTo>
                    <a:pt x="59690" y="59690"/>
                  </a:lnTo>
                  <a:lnTo>
                    <a:pt x="6631596" y="59690"/>
                  </a:lnTo>
                  <a:lnTo>
                    <a:pt x="6631596" y="759594"/>
                  </a:lnTo>
                  <a:close/>
                </a:path>
              </a:pathLst>
            </a:custGeom>
            <a:solidFill>
              <a:srgbClr val="6CDDAA"/>
            </a:solidFill>
          </p:spPr>
        </p:sp>
      </p:grpSp>
      <p:sp>
        <p:nvSpPr>
          <p:cNvPr id="59" name="TextBox 41">
            <a:extLst>
              <a:ext uri="{FF2B5EF4-FFF2-40B4-BE49-F238E27FC236}">
                <a16:creationId xmlns:a16="http://schemas.microsoft.com/office/drawing/2014/main" id="{9F11CCAB-4756-1645-B3F3-FE633B765EE8}"/>
              </a:ext>
            </a:extLst>
          </p:cNvPr>
          <p:cNvSpPr txBox="1"/>
          <p:nvPr/>
        </p:nvSpPr>
        <p:spPr>
          <a:xfrm>
            <a:off x="4196172" y="5571098"/>
            <a:ext cx="7176599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49"/>
              </a:lnSpc>
            </a:pPr>
            <a:r>
              <a:rPr lang="es-PA" sz="1600">
                <a:solidFill>
                  <a:srgbClr val="645B53"/>
                </a:solidFill>
                <a:latin typeface="Poppins Light"/>
              </a:rPr>
              <a:t>Asumimos un enfoque pedagógico de instrucción explícita con estrategias y secuencia de enseñaza fonética, que ofrezca al maestro una ruta cierta para alfabetizar y profundizar en la comprensión lectora y expresion escrita</a:t>
            </a:r>
          </a:p>
        </p:txBody>
      </p:sp>
      <p:sp>
        <p:nvSpPr>
          <p:cNvPr id="60" name="TextBox 42">
            <a:extLst>
              <a:ext uri="{FF2B5EF4-FFF2-40B4-BE49-F238E27FC236}">
                <a16:creationId xmlns:a16="http://schemas.microsoft.com/office/drawing/2014/main" id="{1235E3C3-4B28-BB46-90C6-737E75832689}"/>
              </a:ext>
            </a:extLst>
          </p:cNvPr>
          <p:cNvSpPr txBox="1"/>
          <p:nvPr/>
        </p:nvSpPr>
        <p:spPr>
          <a:xfrm>
            <a:off x="837025" y="1190478"/>
            <a:ext cx="1664468" cy="361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5"/>
              </a:lnSpc>
            </a:pPr>
            <a:r>
              <a:rPr lang="es-PA" sz="2146">
                <a:solidFill>
                  <a:srgbClr val="645B53"/>
                </a:solidFill>
                <a:latin typeface="Poppins Light"/>
              </a:rPr>
              <a:t>Retos</a:t>
            </a:r>
          </a:p>
        </p:txBody>
      </p:sp>
      <p:sp>
        <p:nvSpPr>
          <p:cNvPr id="61" name="TextBox 43">
            <a:extLst>
              <a:ext uri="{FF2B5EF4-FFF2-40B4-BE49-F238E27FC236}">
                <a16:creationId xmlns:a16="http://schemas.microsoft.com/office/drawing/2014/main" id="{A5FFC0CD-B1C0-6D43-A83C-1A4DA2B13AD9}"/>
              </a:ext>
            </a:extLst>
          </p:cNvPr>
          <p:cNvSpPr txBox="1"/>
          <p:nvPr/>
        </p:nvSpPr>
        <p:spPr>
          <a:xfrm>
            <a:off x="4101357" y="1190478"/>
            <a:ext cx="6914332" cy="361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5"/>
              </a:lnSpc>
            </a:pPr>
            <a:r>
              <a:rPr lang="es-PA" sz="2146" dirty="0">
                <a:solidFill>
                  <a:srgbClr val="645B53"/>
                </a:solidFill>
                <a:latin typeface="Poppins Light"/>
              </a:rPr>
              <a:t>Acción Aprendamos Todos a Leer</a:t>
            </a:r>
          </a:p>
        </p:txBody>
      </p:sp>
    </p:spTree>
    <p:extLst>
      <p:ext uri="{BB962C8B-B14F-4D97-AF65-F5344CB8AC3E}">
        <p14:creationId xmlns:p14="http://schemas.microsoft.com/office/powerpoint/2010/main" val="277908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50" grpId="0"/>
      <p:bldP spid="53" grpId="0"/>
      <p:bldP spid="56" grpId="0"/>
      <p:bldP spid="59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715784" y="6621781"/>
            <a:ext cx="24706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sz="1200"/>
          </a:p>
        </p:txBody>
      </p:sp>
      <p:sp>
        <p:nvSpPr>
          <p:cNvPr id="5" name="TextBox 5"/>
          <p:cNvSpPr txBox="1"/>
          <p:nvPr/>
        </p:nvSpPr>
        <p:spPr>
          <a:xfrm>
            <a:off x="0" y="-55611"/>
            <a:ext cx="12192000" cy="770676"/>
          </a:xfrm>
          <a:prstGeom prst="rect">
            <a:avLst/>
          </a:prstGeom>
          <a:solidFill>
            <a:srgbClr val="F68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algn="ctr">
              <a:defRPr sz="36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PA" dirty="0"/>
              <a:t>¿Cómo garantizar que TODOS aprendamos?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024789" y="5670837"/>
            <a:ext cx="2661174" cy="264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lang="es-PA" sz="2133" dirty="0"/>
          </a:p>
        </p:txBody>
      </p:sp>
      <p:graphicFrame>
        <p:nvGraphicFramePr>
          <p:cNvPr id="38" name="Diagram 37">
            <a:extLst>
              <a:ext uri="{FF2B5EF4-FFF2-40B4-BE49-F238E27FC236}">
                <a16:creationId xmlns:a16="http://schemas.microsoft.com/office/drawing/2014/main" id="{12A45A84-06A7-493E-BAE2-EEAB6BC59C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1846611"/>
              </p:ext>
            </p:extLst>
          </p:nvPr>
        </p:nvGraphicFramePr>
        <p:xfrm>
          <a:off x="1756020" y="1359268"/>
          <a:ext cx="7975600" cy="4937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67C41B4B-C051-496F-B372-2280BFFA5601}"/>
              </a:ext>
            </a:extLst>
          </p:cNvPr>
          <p:cNvSpPr txBox="1"/>
          <p:nvPr/>
        </p:nvSpPr>
        <p:spPr>
          <a:xfrm>
            <a:off x="9900456" y="4785345"/>
            <a:ext cx="1379865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2133" dirty="0">
                <a:latin typeface="Poppins Light" panose="020B0604020202020204" charset="0"/>
                <a:cs typeface="Poppins Light" panose="020B0604020202020204" charset="0"/>
              </a:rPr>
              <a:t>Pedagogía </a:t>
            </a:r>
          </a:p>
          <a:p>
            <a:r>
              <a:rPr lang="es-PA" sz="2133" dirty="0">
                <a:latin typeface="Poppins Light" panose="020B0604020202020204" charset="0"/>
                <a:cs typeface="Poppins Light" panose="020B0604020202020204" charset="0"/>
              </a:rPr>
              <a:t>general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E91640B-909C-423A-A673-922EC7A37AC0}"/>
              </a:ext>
            </a:extLst>
          </p:cNvPr>
          <p:cNvSpPr txBox="1"/>
          <p:nvPr/>
        </p:nvSpPr>
        <p:spPr>
          <a:xfrm>
            <a:off x="8938050" y="3403850"/>
            <a:ext cx="1619098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2133" dirty="0">
                <a:latin typeface="Poppins Light" panose="020B0604020202020204" charset="0"/>
                <a:cs typeface="Poppins Light" panose="020B0604020202020204" charset="0"/>
              </a:rPr>
              <a:t>Remediación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35C5C16-8B18-4C02-9CA3-3CA6426961CE}"/>
              </a:ext>
            </a:extLst>
          </p:cNvPr>
          <p:cNvSpPr txBox="1"/>
          <p:nvPr/>
        </p:nvSpPr>
        <p:spPr>
          <a:xfrm>
            <a:off x="7867070" y="1935063"/>
            <a:ext cx="287380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2133" dirty="0">
                <a:latin typeface="Poppins Light" panose="020B0604020202020204" charset="0"/>
                <a:cs typeface="Poppins Light" panose="020B0604020202020204" charset="0"/>
              </a:rPr>
              <a:t>Atención individualizada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46F2E46-337E-43F8-A7CB-AA416F1D2A93}"/>
              </a:ext>
            </a:extLst>
          </p:cNvPr>
          <p:cNvSpPr txBox="1"/>
          <p:nvPr/>
        </p:nvSpPr>
        <p:spPr>
          <a:xfrm>
            <a:off x="1226041" y="4915486"/>
            <a:ext cx="655949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2133" dirty="0">
                <a:solidFill>
                  <a:schemeClr val="bg2">
                    <a:lumMod val="25000"/>
                  </a:schemeClr>
                </a:solidFill>
                <a:latin typeface="Poppins Light" panose="020B0604020202020204" charset="0"/>
                <a:cs typeface="Poppins Light" panose="020B0604020202020204" charset="0"/>
              </a:rPr>
              <a:t>75%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5E3519-C32F-4859-9A88-2B37AB2692F9}"/>
              </a:ext>
            </a:extLst>
          </p:cNvPr>
          <p:cNvSpPr txBox="1"/>
          <p:nvPr/>
        </p:nvSpPr>
        <p:spPr>
          <a:xfrm>
            <a:off x="2634979" y="3234075"/>
            <a:ext cx="655949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2133" dirty="0">
                <a:solidFill>
                  <a:schemeClr val="bg2">
                    <a:lumMod val="25000"/>
                  </a:schemeClr>
                </a:solidFill>
                <a:latin typeface="Poppins Light" panose="020B0604020202020204" charset="0"/>
                <a:cs typeface="Poppins Light" panose="020B0604020202020204" charset="0"/>
              </a:rPr>
              <a:t>22%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34DE1B8-CC32-4137-B3FF-D79416A84967}"/>
              </a:ext>
            </a:extLst>
          </p:cNvPr>
          <p:cNvSpPr txBox="1"/>
          <p:nvPr/>
        </p:nvSpPr>
        <p:spPr>
          <a:xfrm>
            <a:off x="3847770" y="1752705"/>
            <a:ext cx="518091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2133" dirty="0">
                <a:solidFill>
                  <a:schemeClr val="bg2">
                    <a:lumMod val="25000"/>
                  </a:schemeClr>
                </a:solidFill>
                <a:latin typeface="Poppins Light" panose="020B0604020202020204" charset="0"/>
                <a:cs typeface="Poppins Light" panose="020B0604020202020204" charset="0"/>
              </a:rPr>
              <a:t>3%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9ECB060-ADD4-4327-BD29-2D15DD136D60}"/>
              </a:ext>
            </a:extLst>
          </p:cNvPr>
          <p:cNvSpPr txBox="1"/>
          <p:nvPr/>
        </p:nvSpPr>
        <p:spPr>
          <a:xfrm>
            <a:off x="861763" y="5237235"/>
            <a:ext cx="1463991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2133" dirty="0">
                <a:solidFill>
                  <a:schemeClr val="bg2">
                    <a:lumMod val="25000"/>
                  </a:schemeClr>
                </a:solidFill>
                <a:latin typeface="Poppins Light" panose="020B0604020202020204" charset="0"/>
                <a:cs typeface="Poppins Light" panose="020B0604020202020204" charset="0"/>
              </a:rPr>
              <a:t>estudiantes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92FDCBA-C50B-4221-A9D7-79F51C1C049B}"/>
              </a:ext>
            </a:extLst>
          </p:cNvPr>
          <p:cNvSpPr txBox="1"/>
          <p:nvPr/>
        </p:nvSpPr>
        <p:spPr>
          <a:xfrm>
            <a:off x="2188162" y="3569739"/>
            <a:ext cx="1463991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2133" dirty="0">
                <a:solidFill>
                  <a:schemeClr val="bg2">
                    <a:lumMod val="25000"/>
                  </a:schemeClr>
                </a:solidFill>
                <a:latin typeface="Poppins Light" panose="020B0604020202020204" charset="0"/>
                <a:cs typeface="Poppins Light" panose="020B0604020202020204" charset="0"/>
              </a:rPr>
              <a:t>estudiantes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D4F9D13-B8AA-4A5F-8643-236D1EF17B10}"/>
              </a:ext>
            </a:extLst>
          </p:cNvPr>
          <p:cNvSpPr txBox="1"/>
          <p:nvPr/>
        </p:nvSpPr>
        <p:spPr>
          <a:xfrm>
            <a:off x="3446697" y="2110355"/>
            <a:ext cx="1463991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A" sz="2133" dirty="0">
                <a:solidFill>
                  <a:schemeClr val="bg2">
                    <a:lumMod val="25000"/>
                  </a:schemeClr>
                </a:solidFill>
                <a:latin typeface="Poppins Light" panose="020B0604020202020204" charset="0"/>
                <a:cs typeface="Poppins Light" panose="020B0604020202020204" charset="0"/>
              </a:rPr>
              <a:t>estudiantes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E16BA1B-B144-4725-926A-0E5D59E2AE02}"/>
              </a:ext>
            </a:extLst>
          </p:cNvPr>
          <p:cNvSpPr txBox="1"/>
          <p:nvPr/>
        </p:nvSpPr>
        <p:spPr>
          <a:xfrm>
            <a:off x="3847770" y="865448"/>
            <a:ext cx="370311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A" sz="2133" dirty="0">
                <a:solidFill>
                  <a:schemeClr val="bg2">
                    <a:lumMod val="25000"/>
                  </a:schemeClr>
                </a:solidFill>
                <a:latin typeface="Poppins Light" panose="020B0604020202020204" charset="0"/>
                <a:cs typeface="Poppins Light" panose="020B0604020202020204" charset="0"/>
              </a:rPr>
              <a:t>Estrategia para el 100%</a:t>
            </a:r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11C8B054-37CC-4F12-84BF-5D6464B14391}"/>
              </a:ext>
            </a:extLst>
          </p:cNvPr>
          <p:cNvSpPr/>
          <p:nvPr/>
        </p:nvSpPr>
        <p:spPr>
          <a:xfrm rot="10800000">
            <a:off x="7000742" y="2057120"/>
            <a:ext cx="537556" cy="1991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sz="2133" dirty="0"/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9352F6B6-221F-4CD5-A49E-4B391EAF299A}"/>
              </a:ext>
            </a:extLst>
          </p:cNvPr>
          <p:cNvSpPr/>
          <p:nvPr/>
        </p:nvSpPr>
        <p:spPr>
          <a:xfrm rot="10800000">
            <a:off x="8032799" y="3532645"/>
            <a:ext cx="537556" cy="1991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sz="2133" dirty="0"/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F72A94F4-ECE9-4EC7-951A-6031F537A468}"/>
              </a:ext>
            </a:extLst>
          </p:cNvPr>
          <p:cNvSpPr/>
          <p:nvPr/>
        </p:nvSpPr>
        <p:spPr>
          <a:xfrm rot="10800000">
            <a:off x="9153384" y="5032072"/>
            <a:ext cx="537556" cy="1991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A" sz="2133" dirty="0"/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80369793-2A55-534F-9800-39B7096FC7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77" y="6062133"/>
            <a:ext cx="1491522" cy="105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66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0" y="-17281"/>
            <a:ext cx="12192000" cy="867989"/>
          </a:xfrm>
          <a:prstGeom prst="rect">
            <a:avLst/>
          </a:prstGeom>
          <a:solidFill>
            <a:srgbClr val="F68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es-CO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6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PA" dirty="0"/>
              <a:t>Aprendamos Todos a Leer</a:t>
            </a:r>
          </a:p>
          <a:p>
            <a:r>
              <a:rPr lang="es-PA" dirty="0"/>
              <a:t> </a:t>
            </a:r>
            <a:r>
              <a:rPr lang="es-PA" sz="2600" dirty="0"/>
              <a:t>iniciativa del BID para la enseñanza de la lectoescritura inicial</a:t>
            </a:r>
            <a:endParaRPr lang="es-PA" dirty="0"/>
          </a:p>
        </p:txBody>
      </p:sp>
      <p:sp>
        <p:nvSpPr>
          <p:cNvPr id="10" name="TextBox 10"/>
          <p:cNvSpPr txBox="1"/>
          <p:nvPr/>
        </p:nvSpPr>
        <p:spPr>
          <a:xfrm>
            <a:off x="5715784" y="6621781"/>
            <a:ext cx="24706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lang="es-PA" sz="1200"/>
          </a:p>
        </p:txBody>
      </p:sp>
      <p:pic>
        <p:nvPicPr>
          <p:cNvPr id="15" name="Picture 20">
            <a:extLst>
              <a:ext uri="{FF2B5EF4-FFF2-40B4-BE49-F238E27FC236}">
                <a16:creationId xmlns:a16="http://schemas.microsoft.com/office/drawing/2014/main" id="{F47AB524-6278-C940-94EC-109DE5BC36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77" y="6062133"/>
            <a:ext cx="1491522" cy="10557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E9BA48-EF70-0A43-93AE-8CDD78579A41}"/>
              </a:ext>
            </a:extLst>
          </p:cNvPr>
          <p:cNvSpPr txBox="1"/>
          <p:nvPr/>
        </p:nvSpPr>
        <p:spPr>
          <a:xfrm>
            <a:off x="7785296" y="1889585"/>
            <a:ext cx="39418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O" dirty="0"/>
              <a:t>Propuesta estructurada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O"/>
              <a:t>Metodología activa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O" dirty="0"/>
              <a:t>Enseñanza explícita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O" dirty="0"/>
              <a:t>Desarrollo de precursores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O" dirty="0"/>
              <a:t>Guías para el docente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O" dirty="0"/>
              <a:t>Materiales para cada estudiante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O" dirty="0"/>
              <a:t>Herramientas de apoyo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D782D754-DB01-9A41-9445-DF3A6540E2BA}"/>
              </a:ext>
            </a:extLst>
          </p:cNvPr>
          <p:cNvGrpSpPr/>
          <p:nvPr/>
        </p:nvGrpSpPr>
        <p:grpSpPr>
          <a:xfrm>
            <a:off x="4788051" y="1332290"/>
            <a:ext cx="1438963" cy="743619"/>
            <a:chOff x="412525" y="5152740"/>
            <a:chExt cx="2935922" cy="1358555"/>
          </a:xfrm>
        </p:grpSpPr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2227E142-1735-3F46-9DAF-FD48CB90D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 rot="1549796">
              <a:off x="2350122" y="5334103"/>
              <a:ext cx="998325" cy="1177192"/>
            </a:xfrm>
            <a:prstGeom prst="rect">
              <a:avLst/>
            </a:prstGeom>
          </p:spPr>
        </p:pic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D4EA362F-3CF9-8D46-8123-F2D562AA0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089374" y="5152740"/>
              <a:ext cx="1523097" cy="1177192"/>
            </a:xfrm>
            <a:prstGeom prst="rect">
              <a:avLst/>
            </a:prstGeom>
          </p:spPr>
        </p:pic>
        <p:pic>
          <p:nvPicPr>
            <p:cNvPr id="18" name="Picture 8">
              <a:extLst>
                <a:ext uri="{FF2B5EF4-FFF2-40B4-BE49-F238E27FC236}">
                  <a16:creationId xmlns:a16="http://schemas.microsoft.com/office/drawing/2014/main" id="{9EE4FDB0-AD2C-064B-8856-E031BE677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 rot="18767118">
              <a:off x="560056" y="5454978"/>
              <a:ext cx="785798" cy="1080860"/>
            </a:xfrm>
            <a:prstGeom prst="rect">
              <a:avLst/>
            </a:prstGeom>
          </p:spPr>
        </p:pic>
      </p:grpSp>
      <p:sp>
        <p:nvSpPr>
          <p:cNvPr id="19" name="TextBox 12">
            <a:extLst>
              <a:ext uri="{FF2B5EF4-FFF2-40B4-BE49-F238E27FC236}">
                <a16:creationId xmlns:a16="http://schemas.microsoft.com/office/drawing/2014/main" id="{FD247441-729B-984D-99DF-0FD36B5466E3}"/>
              </a:ext>
            </a:extLst>
          </p:cNvPr>
          <p:cNvSpPr txBox="1"/>
          <p:nvPr/>
        </p:nvSpPr>
        <p:spPr>
          <a:xfrm>
            <a:off x="525954" y="1417706"/>
            <a:ext cx="3990364" cy="572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40"/>
              </a:lnSpc>
            </a:pPr>
            <a:r>
              <a:rPr lang="es-PA" sz="2800" b="1" dirty="0">
                <a:solidFill>
                  <a:srgbClr val="645B53"/>
                </a:solidFill>
                <a:latin typeface="Poppins Light"/>
              </a:rPr>
              <a:t>Preescolar</a:t>
            </a:r>
          </a:p>
          <a:p>
            <a:pPr>
              <a:lnSpc>
                <a:spcPts val="2340"/>
              </a:lnSpc>
            </a:pPr>
            <a:r>
              <a:rPr lang="es-PA" sz="1671" dirty="0">
                <a:solidFill>
                  <a:srgbClr val="645B53"/>
                </a:solidFill>
                <a:latin typeface="Poppins Light"/>
              </a:rPr>
              <a:t>trabajar conciencia fonológica</a:t>
            </a: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9C8B4931-E18D-AD46-9946-355C6E71FECA}"/>
              </a:ext>
            </a:extLst>
          </p:cNvPr>
          <p:cNvSpPr txBox="1"/>
          <p:nvPr/>
        </p:nvSpPr>
        <p:spPr>
          <a:xfrm>
            <a:off x="525954" y="2758202"/>
            <a:ext cx="4405601" cy="572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40"/>
              </a:lnSpc>
            </a:pPr>
            <a:r>
              <a:rPr lang="es-PA" sz="2800" b="1" dirty="0">
                <a:solidFill>
                  <a:srgbClr val="645B53"/>
                </a:solidFill>
                <a:latin typeface="Poppins Light"/>
              </a:rPr>
              <a:t>Primero</a:t>
            </a:r>
          </a:p>
          <a:p>
            <a:pPr>
              <a:lnSpc>
                <a:spcPts val="2340"/>
              </a:lnSpc>
            </a:pPr>
            <a:r>
              <a:rPr lang="es-PA" sz="1671" dirty="0">
                <a:solidFill>
                  <a:srgbClr val="645B53"/>
                </a:solidFill>
                <a:latin typeface="Poppins Light"/>
              </a:rPr>
              <a:t>desarrollar precursores de lectura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F3E08DDA-FA8F-5D40-B085-7E0C090DD6B5}"/>
              </a:ext>
            </a:extLst>
          </p:cNvPr>
          <p:cNvSpPr txBox="1"/>
          <p:nvPr/>
        </p:nvSpPr>
        <p:spPr>
          <a:xfrm>
            <a:off x="525954" y="4113982"/>
            <a:ext cx="4786155" cy="572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40"/>
              </a:lnSpc>
            </a:pPr>
            <a:r>
              <a:rPr lang="es-PA" sz="2800" b="1" dirty="0">
                <a:solidFill>
                  <a:srgbClr val="645B53"/>
                </a:solidFill>
                <a:latin typeface="Poppins Light"/>
              </a:rPr>
              <a:t>Segundo</a:t>
            </a:r>
          </a:p>
          <a:p>
            <a:pPr>
              <a:lnSpc>
                <a:spcPts val="2340"/>
              </a:lnSpc>
            </a:pPr>
            <a:r>
              <a:rPr lang="es-PA" sz="1671" dirty="0">
                <a:solidFill>
                  <a:srgbClr val="645B53"/>
                </a:solidFill>
                <a:latin typeface="Poppins Light"/>
              </a:rPr>
              <a:t>afianzar precursores y asegurar comprensión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3D18DBCD-9F21-E04C-820C-BEE194623C9E}"/>
              </a:ext>
            </a:extLst>
          </p:cNvPr>
          <p:cNvSpPr txBox="1"/>
          <p:nvPr/>
        </p:nvSpPr>
        <p:spPr>
          <a:xfrm>
            <a:off x="525954" y="5412700"/>
            <a:ext cx="5401502" cy="572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40"/>
              </a:lnSpc>
            </a:pPr>
            <a:r>
              <a:rPr lang="es-PA" sz="2800" b="1" dirty="0">
                <a:solidFill>
                  <a:srgbClr val="645B53"/>
                </a:solidFill>
                <a:latin typeface="Poppins Light"/>
              </a:rPr>
              <a:t>Remediación</a:t>
            </a:r>
          </a:p>
          <a:p>
            <a:pPr>
              <a:lnSpc>
                <a:spcPts val="2340"/>
              </a:lnSpc>
            </a:pPr>
            <a:r>
              <a:rPr lang="es-PA" sz="1671" dirty="0">
                <a:solidFill>
                  <a:srgbClr val="645B53"/>
                </a:solidFill>
                <a:latin typeface="Poppins Light"/>
              </a:rPr>
              <a:t>asegurar que ningún niño se quede atrás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8B3C0221-5E86-C54F-B575-6B149488BB31}"/>
              </a:ext>
            </a:extLst>
          </p:cNvPr>
          <p:cNvGrpSpPr/>
          <p:nvPr/>
        </p:nvGrpSpPr>
        <p:grpSpPr>
          <a:xfrm>
            <a:off x="4823880" y="4099035"/>
            <a:ext cx="1367305" cy="602681"/>
            <a:chOff x="5560083" y="4722681"/>
            <a:chExt cx="2716236" cy="1471056"/>
          </a:xfrm>
        </p:grpSpPr>
        <p:pic>
          <p:nvPicPr>
            <p:cNvPr id="4" name="Picture 3" descr="Graphical user interface, text, Word&#10;&#10;Description automatically generated">
              <a:extLst>
                <a:ext uri="{FF2B5EF4-FFF2-40B4-BE49-F238E27FC236}">
                  <a16:creationId xmlns:a16="http://schemas.microsoft.com/office/drawing/2014/main" id="{380E8A23-5553-6A47-B106-BB7033AEBD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867" t="10451" r="40867" b="54054"/>
            <a:stretch/>
          </p:blipFill>
          <p:spPr>
            <a:xfrm rot="19743029">
              <a:off x="5560083" y="4722681"/>
              <a:ext cx="948108" cy="1330837"/>
            </a:xfrm>
            <a:prstGeom prst="rect">
              <a:avLst/>
            </a:prstGeom>
          </p:spPr>
        </p:pic>
        <p:pic>
          <p:nvPicPr>
            <p:cNvPr id="23" name="Picture 2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84F0BB9-551B-CF45-B983-0AD8477957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812" t="9558" r="37288" b="36588"/>
            <a:stretch/>
          </p:blipFill>
          <p:spPr>
            <a:xfrm>
              <a:off x="5972430" y="4739443"/>
              <a:ext cx="929748" cy="1396448"/>
            </a:xfrm>
            <a:prstGeom prst="rect">
              <a:avLst/>
            </a:prstGeom>
          </p:spPr>
        </p:pic>
        <p:pic>
          <p:nvPicPr>
            <p:cNvPr id="25" name="Picture 24" descr="Graphical user interface, application, website&#10;&#10;Description automatically generated">
              <a:extLst>
                <a:ext uri="{FF2B5EF4-FFF2-40B4-BE49-F238E27FC236}">
                  <a16:creationId xmlns:a16="http://schemas.microsoft.com/office/drawing/2014/main" id="{78F57B57-0318-C242-8D0F-4107DCD229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96" t="10529" r="31193" b="17173"/>
            <a:stretch/>
          </p:blipFill>
          <p:spPr>
            <a:xfrm rot="1038746">
              <a:off x="6771672" y="4853378"/>
              <a:ext cx="924040" cy="1310878"/>
            </a:xfrm>
            <a:prstGeom prst="rect">
              <a:avLst/>
            </a:prstGeom>
          </p:spPr>
        </p:pic>
        <p:pic>
          <p:nvPicPr>
            <p:cNvPr id="27" name="Picture 26" descr="Graphical user interface, application, website&#10;&#10;Description automatically generated">
              <a:extLst>
                <a:ext uri="{FF2B5EF4-FFF2-40B4-BE49-F238E27FC236}">
                  <a16:creationId xmlns:a16="http://schemas.microsoft.com/office/drawing/2014/main" id="{FAC599D1-9353-2947-99B6-C7EB87C084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66" t="12404" r="32344" b="17173"/>
            <a:stretch/>
          </p:blipFill>
          <p:spPr>
            <a:xfrm rot="2877760">
              <a:off x="7161460" y="5078877"/>
              <a:ext cx="920900" cy="1308819"/>
            </a:xfrm>
            <a:prstGeom prst="rect">
              <a:avLst/>
            </a:prstGeom>
          </p:spPr>
        </p:pic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7CDBC670-6101-DF40-9BEA-9DEB2A48AABA}"/>
              </a:ext>
            </a:extLst>
          </p:cNvPr>
          <p:cNvGrpSpPr/>
          <p:nvPr/>
        </p:nvGrpSpPr>
        <p:grpSpPr>
          <a:xfrm>
            <a:off x="4774155" y="2669042"/>
            <a:ext cx="1466755" cy="751106"/>
            <a:chOff x="8875228" y="1974677"/>
            <a:chExt cx="2519298" cy="1357717"/>
          </a:xfrm>
        </p:grpSpPr>
        <p:pic>
          <p:nvPicPr>
            <p:cNvPr id="33" name="Picture 3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3FA3E600-A14C-5647-B8E4-93C87A99BE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26" t="27808" r="36370" b="20710"/>
            <a:stretch/>
          </p:blipFill>
          <p:spPr>
            <a:xfrm rot="1275136">
              <a:off x="10288463" y="2012641"/>
              <a:ext cx="1106063" cy="1319753"/>
            </a:xfrm>
            <a:prstGeom prst="rect">
              <a:avLst/>
            </a:prstGeom>
          </p:spPr>
        </p:pic>
        <p:pic>
          <p:nvPicPr>
            <p:cNvPr id="37" name="Picture 36" descr="Graphical user interface, application, website&#10;&#10;Description automatically generated">
              <a:extLst>
                <a:ext uri="{FF2B5EF4-FFF2-40B4-BE49-F238E27FC236}">
                  <a16:creationId xmlns:a16="http://schemas.microsoft.com/office/drawing/2014/main" id="{A1837EF4-432D-BD40-B1F4-BFC4A0E85B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64" t="9558" r="31152" b="38878"/>
            <a:stretch/>
          </p:blipFill>
          <p:spPr>
            <a:xfrm>
              <a:off x="9435039" y="1974677"/>
              <a:ext cx="1306537" cy="1019564"/>
            </a:xfrm>
            <a:prstGeom prst="rect">
              <a:avLst/>
            </a:prstGeom>
          </p:spPr>
        </p:pic>
        <p:pic>
          <p:nvPicPr>
            <p:cNvPr id="31" name="Picture 30" descr="Graphical user interface, application, PowerPoint&#10;&#10;Description automatically generated">
              <a:extLst>
                <a:ext uri="{FF2B5EF4-FFF2-40B4-BE49-F238E27FC236}">
                  <a16:creationId xmlns:a16="http://schemas.microsoft.com/office/drawing/2014/main" id="{4BAE0827-9719-7440-A31D-ACF402FDEC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38" t="28794" r="47244" b="27776"/>
            <a:stretch/>
          </p:blipFill>
          <p:spPr>
            <a:xfrm rot="20237491">
              <a:off x="8875228" y="1979735"/>
              <a:ext cx="912996" cy="1277598"/>
            </a:xfrm>
            <a:prstGeom prst="rect">
              <a:avLst/>
            </a:prstGeom>
          </p:spPr>
        </p:pic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461F9231-82D5-9D44-82BD-9D9612AAD42E}"/>
              </a:ext>
            </a:extLst>
          </p:cNvPr>
          <p:cNvGrpSpPr/>
          <p:nvPr/>
        </p:nvGrpSpPr>
        <p:grpSpPr>
          <a:xfrm>
            <a:off x="4761747" y="5287879"/>
            <a:ext cx="1491571" cy="822428"/>
            <a:chOff x="8961047" y="4679522"/>
            <a:chExt cx="2768535" cy="1537872"/>
          </a:xfrm>
        </p:grpSpPr>
        <p:sp>
          <p:nvSpPr>
            <p:cNvPr id="11" name="TextBox 11"/>
            <p:cNvSpPr txBox="1"/>
            <p:nvPr/>
          </p:nvSpPr>
          <p:spPr>
            <a:xfrm>
              <a:off x="8961047" y="5437667"/>
              <a:ext cx="2768535" cy="242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081"/>
                </a:lnSpc>
                <a:spcBef>
                  <a:spcPct val="0"/>
                </a:spcBef>
              </a:pPr>
              <a:endParaRPr lang="es-PA" sz="1200"/>
            </a:p>
          </p:txBody>
        </p:sp>
        <p:pic>
          <p:nvPicPr>
            <p:cNvPr id="38" name="Picture 37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630F3424-7504-2C42-AC77-B013CCE7F7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289" t="10542" r="36626" b="35487"/>
            <a:stretch/>
          </p:blipFill>
          <p:spPr>
            <a:xfrm rot="20504141">
              <a:off x="9061764" y="4800241"/>
              <a:ext cx="945975" cy="1417153"/>
            </a:xfrm>
            <a:prstGeom prst="rect">
              <a:avLst/>
            </a:prstGeom>
          </p:spPr>
        </p:pic>
        <p:pic>
          <p:nvPicPr>
            <p:cNvPr id="39" name="Picture 38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52FB34BF-F6B6-1C4B-BF0D-E8C7B63784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10" t="10542" r="38075" b="35323"/>
            <a:stretch/>
          </p:blipFill>
          <p:spPr>
            <a:xfrm>
              <a:off x="9808046" y="4679522"/>
              <a:ext cx="897244" cy="1417154"/>
            </a:xfrm>
            <a:prstGeom prst="rect">
              <a:avLst/>
            </a:prstGeom>
          </p:spPr>
        </p:pic>
        <p:pic>
          <p:nvPicPr>
            <p:cNvPr id="40" name="Picture 39" descr="A screenshot of a social media post&#10;&#10;Description automatically generated">
              <a:extLst>
                <a:ext uri="{FF2B5EF4-FFF2-40B4-BE49-F238E27FC236}">
                  <a16:creationId xmlns:a16="http://schemas.microsoft.com/office/drawing/2014/main" id="{4F145C67-9215-B940-B684-AD1880896E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88" t="12887" r="32638" b="15523"/>
            <a:stretch/>
          </p:blipFill>
          <p:spPr>
            <a:xfrm rot="881126">
              <a:off x="10623210" y="4721323"/>
              <a:ext cx="988023" cy="1481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1744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0" y="-10866"/>
            <a:ext cx="12192000" cy="771261"/>
          </a:xfrm>
          <a:prstGeom prst="rect">
            <a:avLst/>
          </a:prstGeom>
          <a:solidFill>
            <a:srgbClr val="F68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6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PA" dirty="0"/>
              <a:t>Cartelera Fonológica – enseñanza estructurada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15784" y="6621781"/>
            <a:ext cx="24706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sz="1200"/>
          </a:p>
        </p:txBody>
      </p:sp>
      <p:sp>
        <p:nvSpPr>
          <p:cNvPr id="7" name="TextBox 7"/>
          <p:cNvSpPr txBox="1"/>
          <p:nvPr/>
        </p:nvSpPr>
        <p:spPr>
          <a:xfrm>
            <a:off x="8961047" y="5437667"/>
            <a:ext cx="2768535" cy="242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81"/>
              </a:lnSpc>
              <a:spcBef>
                <a:spcPct val="0"/>
              </a:spcBef>
            </a:pPr>
            <a:endParaRPr sz="1200"/>
          </a:p>
        </p:txBody>
      </p:sp>
      <p:pic>
        <p:nvPicPr>
          <p:cNvPr id="9" name="Picture 8" descr="A map of a lot of text&#10;&#10;Description automatically generated">
            <a:extLst>
              <a:ext uri="{FF2B5EF4-FFF2-40B4-BE49-F238E27FC236}">
                <a16:creationId xmlns:a16="http://schemas.microsoft.com/office/drawing/2014/main" id="{66427F5D-D684-4E8A-B9CE-073613788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467" y="758548"/>
            <a:ext cx="8932333" cy="5987077"/>
          </a:xfrm>
          <a:prstGeom prst="rect">
            <a:avLst/>
          </a:prstGeom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70E59FC8-B0DA-F949-AF1C-5A940A6D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77" y="6062133"/>
            <a:ext cx="1491522" cy="105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65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0" y="-10332"/>
            <a:ext cx="12192000" cy="1528710"/>
          </a:xfrm>
          <a:prstGeom prst="rect">
            <a:avLst/>
          </a:prstGeom>
          <a:solidFill>
            <a:srgbClr val="F68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algn="ctr">
              <a:defRPr sz="36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PA" dirty="0"/>
              <a:t>Alcance actual y aliados</a:t>
            </a:r>
          </a:p>
          <a:p>
            <a:r>
              <a:rPr lang="es-PA" sz="2400" dirty="0">
                <a:solidFill>
                  <a:schemeClr val="tx1"/>
                </a:solidFill>
              </a:rPr>
              <a:t>615.500 estudiantes y  24.200 docentes en Colombia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464670" y="7215861"/>
            <a:ext cx="2470674" cy="228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lang="es-PA" sz="1067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4EE2AF09-84DD-C149-AE45-D96EE087E821}"/>
              </a:ext>
            </a:extLst>
          </p:cNvPr>
          <p:cNvGrpSpPr/>
          <p:nvPr/>
        </p:nvGrpSpPr>
        <p:grpSpPr>
          <a:xfrm>
            <a:off x="7315592" y="1847751"/>
            <a:ext cx="4080356" cy="4530469"/>
            <a:chOff x="7649226" y="1455716"/>
            <a:chExt cx="4080356" cy="4530469"/>
          </a:xfrm>
        </p:grpSpPr>
        <p:pic>
          <p:nvPicPr>
            <p:cNvPr id="10" name="Picture 10">
              <a:extLst>
                <a:ext uri="{FF2B5EF4-FFF2-40B4-BE49-F238E27FC236}">
                  <a16:creationId xmlns:a16="http://schemas.microsoft.com/office/drawing/2014/main" id="{FD17902A-3D42-433A-9124-D02C72B6A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7649226" y="5101630"/>
              <a:ext cx="2897958" cy="884555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726410" y="3304648"/>
              <a:ext cx="1947639" cy="617564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7704354" y="1801727"/>
              <a:ext cx="1129247" cy="73118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7726410" y="3867872"/>
              <a:ext cx="1371795" cy="685898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7813329" y="1455716"/>
              <a:ext cx="2439535" cy="402523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/>
            <a:srcRect l="15285" t="24270" r="15157" b="25087"/>
            <a:stretch>
              <a:fillRect/>
            </a:stretch>
          </p:blipFill>
          <p:spPr>
            <a:xfrm>
              <a:off x="7726410" y="4693946"/>
              <a:ext cx="1695165" cy="482111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9"/>
            <a:srcRect l="1291" t="15101" r="38545" b="17735"/>
            <a:stretch>
              <a:fillRect/>
            </a:stretch>
          </p:blipFill>
          <p:spPr>
            <a:xfrm>
              <a:off x="9674049" y="4620905"/>
              <a:ext cx="1068270" cy="615613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8961047" y="5437667"/>
              <a:ext cx="2768535" cy="238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081"/>
                </a:lnSpc>
                <a:spcBef>
                  <a:spcPct val="0"/>
                </a:spcBef>
              </a:pPr>
              <a:endParaRPr lang="es-PA" sz="1067"/>
            </a:p>
          </p:txBody>
        </p:sp>
      </p:grp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BB53E2E-36E7-884D-AB19-D8C064411F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181334"/>
              </p:ext>
            </p:extLst>
          </p:nvPr>
        </p:nvGraphicFramePr>
        <p:xfrm>
          <a:off x="453726" y="1738759"/>
          <a:ext cx="11099841" cy="44805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699947">
                  <a:extLst>
                    <a:ext uri="{9D8B030D-6E8A-4147-A177-3AD203B41FA5}">
                      <a16:colId xmlns:a16="http://schemas.microsoft.com/office/drawing/2014/main" val="2533048208"/>
                    </a:ext>
                  </a:extLst>
                </a:gridCol>
                <a:gridCol w="2732916">
                  <a:extLst>
                    <a:ext uri="{9D8B030D-6E8A-4147-A177-3AD203B41FA5}">
                      <a16:colId xmlns:a16="http://schemas.microsoft.com/office/drawing/2014/main" val="607761828"/>
                    </a:ext>
                  </a:extLst>
                </a:gridCol>
                <a:gridCol w="4666978">
                  <a:extLst>
                    <a:ext uri="{9D8B030D-6E8A-4147-A177-3AD203B41FA5}">
                      <a16:colId xmlns:a16="http://schemas.microsoft.com/office/drawing/2014/main" val="1259614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800" b="0" dirty="0"/>
                        <a:t>Barranquilla, Colombia (desde 2018)</a:t>
                      </a:r>
                    </a:p>
                    <a:p>
                      <a:endParaRPr lang="es-ES_tradnl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b="0" dirty="0"/>
                        <a:t>29,373 estudiantes</a:t>
                      </a:r>
                    </a:p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b="0" dirty="0"/>
                        <a:t>800 docentes</a:t>
                      </a:r>
                      <a:endParaRPr lang="es-PA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Poppins Medium" panose="020B0604020202020204" charset="0"/>
                        <a:cs typeface="Poppins Medium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75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A" sz="1800" dirty="0"/>
                        <a:t>Bogotá, Colombia (desde 2018)</a:t>
                      </a:r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dirty="0"/>
                        <a:t>2,022 estudiantes</a:t>
                      </a:r>
                    </a:p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dirty="0"/>
                        <a:t>60 docentes</a:t>
                      </a:r>
                      <a:endParaRPr lang="es-PA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Poppins Medium" panose="020B0604020202020204" charset="0"/>
                        <a:cs typeface="Poppins Medium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7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_tradnl" dirty="0"/>
                        <a:t>Bogotá, Colombia (2019)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dirty="0"/>
                        <a:t>2,649 estudiantes</a:t>
                      </a:r>
                    </a:p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dirty="0"/>
                        <a:t>103 docentes</a:t>
                      </a:r>
                      <a:endParaRPr lang="es-PA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Poppins Medium" panose="020B0604020202020204" charset="0"/>
                        <a:cs typeface="Poppins Medium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4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800" dirty="0"/>
                        <a:t>Cali, Colombia (desde 2019)</a:t>
                      </a:r>
                    </a:p>
                    <a:p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dirty="0"/>
                        <a:t>974 estudiantes</a:t>
                      </a:r>
                    </a:p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dirty="0"/>
                        <a:t>27 docentes</a:t>
                      </a:r>
                      <a:endParaRPr lang="es-PA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Poppins Medium" panose="020B0604020202020204" charset="0"/>
                        <a:cs typeface="Poppins Medium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08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A" sz="1800" dirty="0"/>
                        <a:t>Manizales, Colombia (desde 2015)</a:t>
                      </a:r>
                    </a:p>
                    <a:p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dirty="0"/>
                        <a:t>5,481 estudiantes</a:t>
                      </a:r>
                    </a:p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dirty="0"/>
                        <a:t>288 docentes</a:t>
                      </a:r>
                      <a:endParaRPr lang="es-PA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Poppins Medium" panose="020B0604020202020204" charset="0"/>
                        <a:cs typeface="Poppins Medium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22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A" sz="1800" dirty="0"/>
                        <a:t>Nacional, Colombia (2020)</a:t>
                      </a:r>
                    </a:p>
                    <a:p>
                      <a:r>
                        <a:rPr lang="es-PA" sz="1800" dirty="0"/>
                        <a:t>Programa Todos a Aprender</a:t>
                      </a:r>
                      <a:endParaRPr lang="es-PA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Poppins Medium" panose="020B0604020202020204" charset="0"/>
                        <a:cs typeface="Poppins Medium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dirty="0"/>
                        <a:t>575,000 estudiantes</a:t>
                      </a:r>
                    </a:p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dirty="0"/>
                        <a:t>23,000 docentes</a:t>
                      </a:r>
                      <a:endParaRPr lang="es-PA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Poppins Medium" panose="020B0604020202020204" charset="0"/>
                        <a:cs typeface="Poppins Medium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82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PA" sz="1800" dirty="0"/>
                        <a:t>Nacional, Panamá (2020)</a:t>
                      </a:r>
                    </a:p>
                    <a:p>
                      <a:r>
                        <a:rPr lang="es-PA" sz="1800" dirty="0"/>
                        <a:t>Plan Nacional de Lectura</a:t>
                      </a:r>
                      <a:endParaRPr lang="es-PA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Poppins Medium" panose="020B0604020202020204" charset="0"/>
                        <a:cs typeface="Poppins Medium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dirty="0"/>
                        <a:t>60,000 estudiantes</a:t>
                      </a:r>
                    </a:p>
                    <a:p>
                      <a:pPr marL="190510" indent="-190510">
                        <a:buFont typeface="Arial" panose="020B0604020202020204" pitchFamily="34" charset="0"/>
                        <a:buChar char="•"/>
                      </a:pPr>
                      <a:r>
                        <a:rPr lang="es-PA" sz="1800" dirty="0"/>
                        <a:t>3,500 docentes</a:t>
                      </a:r>
                      <a:endParaRPr lang="es-PA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Poppins Medium" panose="020B0604020202020204" charset="0"/>
                        <a:cs typeface="Poppins Medium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070651"/>
                  </a:ext>
                </a:extLst>
              </a:tr>
            </a:tbl>
          </a:graphicData>
        </a:graphic>
      </p:graphicFrame>
      <p:pic>
        <p:nvPicPr>
          <p:cNvPr id="16" name="Imagen 15">
            <a:extLst>
              <a:ext uri="{FF2B5EF4-FFF2-40B4-BE49-F238E27FC236}">
                <a16:creationId xmlns:a16="http://schemas.microsoft.com/office/drawing/2014/main" id="{C0EE9A05-CD9B-5745-B94D-7C0CA310FC4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131" y="3064794"/>
            <a:ext cx="908424" cy="515592"/>
          </a:xfrm>
          <a:prstGeom prst="rect">
            <a:avLst/>
          </a:prstGeom>
        </p:spPr>
      </p:pic>
      <p:pic>
        <p:nvPicPr>
          <p:cNvPr id="15" name="Picture 20">
            <a:extLst>
              <a:ext uri="{FF2B5EF4-FFF2-40B4-BE49-F238E27FC236}">
                <a16:creationId xmlns:a16="http://schemas.microsoft.com/office/drawing/2014/main" id="{90C502AB-F8A2-4D4C-B305-9C38FF6CC2B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77" y="6062133"/>
            <a:ext cx="1491522" cy="105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35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0" y="-10866"/>
            <a:ext cx="12192000" cy="771261"/>
          </a:xfrm>
          <a:prstGeom prst="rect">
            <a:avLst/>
          </a:prstGeom>
          <a:solidFill>
            <a:srgbClr val="F68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6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PA" dirty="0"/>
              <a:t>Factores de éxito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15784" y="6621781"/>
            <a:ext cx="2470674" cy="232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  <a:spcBef>
                <a:spcPct val="0"/>
              </a:spcBef>
            </a:pPr>
            <a:endParaRPr sz="1200"/>
          </a:p>
        </p:txBody>
      </p:sp>
      <p:sp>
        <p:nvSpPr>
          <p:cNvPr id="7" name="TextBox 7"/>
          <p:cNvSpPr txBox="1"/>
          <p:nvPr/>
        </p:nvSpPr>
        <p:spPr>
          <a:xfrm>
            <a:off x="8961047" y="5437667"/>
            <a:ext cx="2768535" cy="242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81"/>
              </a:lnSpc>
              <a:spcBef>
                <a:spcPct val="0"/>
              </a:spcBef>
            </a:pPr>
            <a:endParaRPr sz="120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E940AC-BA59-D442-A717-9DC591357F95}"/>
              </a:ext>
            </a:extLst>
          </p:cNvPr>
          <p:cNvSpPr txBox="1"/>
          <p:nvPr/>
        </p:nvSpPr>
        <p:spPr>
          <a:xfrm>
            <a:off x="1467661" y="796746"/>
            <a:ext cx="413886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800" dirty="0"/>
              <a:t>Trabajo en equipo con los directivos</a:t>
            </a:r>
          </a:p>
          <a:p>
            <a:endParaRPr lang="es-ES_tradnl" sz="2800" dirty="0"/>
          </a:p>
          <a:p>
            <a:endParaRPr lang="es-ES_tradnl" sz="2800" dirty="0"/>
          </a:p>
          <a:p>
            <a:endParaRPr lang="es-ES_tradnl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800" dirty="0"/>
              <a:t>Formación y acompañamiento a los maestros</a:t>
            </a:r>
          </a:p>
          <a:p>
            <a:endParaRPr lang="es-ES_tradnl" sz="2800" dirty="0"/>
          </a:p>
          <a:p>
            <a:endParaRPr lang="es-ES_tradnl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2800" dirty="0"/>
              <a:t>Convicción de que TODOS nuestros niños pueden aprender a leer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1668FD5-8E36-B940-BE60-3E5955F73C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640" y="4369870"/>
            <a:ext cx="2299087" cy="244636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1D6451C-4DC4-6342-90DA-EA21E9B17A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583" y="2635730"/>
            <a:ext cx="2287898" cy="225940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F879508-329E-944C-8238-14336848BF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775" y="911420"/>
            <a:ext cx="2299087" cy="2274542"/>
          </a:xfrm>
          <a:prstGeom prst="rect">
            <a:avLst/>
          </a:prstGeom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6031598F-0188-0845-971E-728D167764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77" y="6062133"/>
            <a:ext cx="1491522" cy="105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91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93173" y="2094637"/>
            <a:ext cx="106188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29395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Bibliografía</a:t>
            </a:r>
          </a:p>
          <a:p>
            <a:endParaRPr lang="es-CO" sz="2400" dirty="0">
              <a:solidFill>
                <a:srgbClr val="29395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29395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Aprendamos Todos a Leer: </a:t>
            </a:r>
            <a:r>
              <a:rPr lang="es-CO" sz="2400" dirty="0">
                <a:solidFill>
                  <a:srgbClr val="29395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https://www.iadb.org/es/sectores/educacion/aprendamos-todos-leer</a:t>
            </a:r>
            <a:r>
              <a:rPr lang="es-CO" sz="2400" dirty="0">
                <a:solidFill>
                  <a:srgbClr val="29395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lvl="1" algn="just"/>
            <a:endParaRPr lang="es-CO" sz="2400" dirty="0">
              <a:solidFill>
                <a:srgbClr val="29395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2A054E52-6A9A-0A47-8230-F5FD6BB0F1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868214" y="2924183"/>
            <a:ext cx="6013326" cy="4647801"/>
          </a:xfrm>
          <a:prstGeom prst="rect">
            <a:avLst/>
          </a:prstGeom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6D823F6F-9755-FB4C-9DCD-3B7FDBF64D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77" y="6062133"/>
            <a:ext cx="1491522" cy="105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412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CDE898D85F7E46A2B008C4BBC08D23" ma:contentTypeVersion="10" ma:contentTypeDescription="Create a new document." ma:contentTypeScope="" ma:versionID="873c9186151c0365dd9d13c882fa964e">
  <xsd:schema xmlns:xsd="http://www.w3.org/2001/XMLSchema" xmlns:xs="http://www.w3.org/2001/XMLSchema" xmlns:p="http://schemas.microsoft.com/office/2006/metadata/properties" xmlns:ns3="6eeb0d6f-50cd-4ab1-a20d-7c070d970c7a" xmlns:ns4="90532cef-5c57-4437-a62e-f9df283a699b" targetNamespace="http://schemas.microsoft.com/office/2006/metadata/properties" ma:root="true" ma:fieldsID="d49aaf46a7ca5e2bfdef5f13714a0075" ns3:_="" ns4:_="">
    <xsd:import namespace="6eeb0d6f-50cd-4ab1-a20d-7c070d970c7a"/>
    <xsd:import namespace="90532cef-5c57-4437-a62e-f9df283a699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b0d6f-50cd-4ab1-a20d-7c070d970c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532cef-5c57-4437-a62e-f9df283a699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3CE93B1-C04D-48A1-9670-40DE248361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eb0d6f-50cd-4ab1-a20d-7c070d970c7a"/>
    <ds:schemaRef ds:uri="90532cef-5c57-4437-a62e-f9df283a69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8FF17B7-4DDF-4196-BE4F-DDEE50250A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F5B250-B02C-46D3-81C5-2ACC9136A83D}">
  <ds:schemaRefs>
    <ds:schemaRef ds:uri="90532cef-5c57-4437-a62e-f9df283a699b"/>
    <ds:schemaRef ds:uri="http://purl.org/dc/elements/1.1/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6eeb0d6f-50cd-4ab1-a20d-7c070d970c7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3391</TotalTime>
  <Words>804</Words>
  <Application>Microsoft Office PowerPoint</Application>
  <PresentationFormat>Panorámica</PresentationFormat>
  <Paragraphs>209</Paragraphs>
  <Slides>15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Gotham Bold</vt:lpstr>
      <vt:lpstr>Open Sans Extra Bold</vt:lpstr>
      <vt:lpstr>Poppins Light</vt:lpstr>
      <vt:lpstr>Poppins Medium</vt:lpstr>
      <vt:lpstr>Poppins Medium Bold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InKulpado666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Santamaria H</dc:creator>
  <cp:lastModifiedBy>Lina Patricia Ayala Beltran</cp:lastModifiedBy>
  <cp:revision>93</cp:revision>
  <dcterms:created xsi:type="dcterms:W3CDTF">2020-08-03T23:10:18Z</dcterms:created>
  <dcterms:modified xsi:type="dcterms:W3CDTF">2021-02-24T20:29:39Z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0x010100F8CDE898D85F7E46A2B008C4BBC08D23</vt:lpwstr>
  </property>
</Properties>
</file>